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9" r:id="rId5"/>
    <p:sldId id="259" r:id="rId6"/>
    <p:sldId id="261" r:id="rId7"/>
    <p:sldId id="262" r:id="rId8"/>
    <p:sldId id="263" r:id="rId9"/>
    <p:sldId id="277" r:id="rId10"/>
    <p:sldId id="264" r:id="rId11"/>
    <p:sldId id="265" r:id="rId12"/>
    <p:sldId id="276" r:id="rId13"/>
    <p:sldId id="266" r:id="rId14"/>
    <p:sldId id="267" r:id="rId15"/>
    <p:sldId id="275" r:id="rId16"/>
    <p:sldId id="269" r:id="rId17"/>
    <p:sldId id="268" r:id="rId18"/>
    <p:sldId id="274" r:id="rId19"/>
    <p:sldId id="270" r:id="rId20"/>
    <p:sldId id="271" r:id="rId21"/>
    <p:sldId id="273" r:id="rId22"/>
    <p:sldId id="272" r:id="rId23"/>
    <p:sldId id="280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B2248F-D163-4013-839C-BB64F83F4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29D6349-8222-4389-ADAB-3052AE131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A38F536-857C-4FA1-BA47-B77606B08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2F94-C34F-4E7A-8020-E0E9DCEE18B6}" type="datetimeFigureOut">
              <a:rPr lang="pl-PL" smtClean="0"/>
              <a:t>15.01.2021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1DFB67-4284-4120-9D08-0C550DE6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BCC0FA2-AE43-44AB-B222-4E85DB6B4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8D1A-0F44-4D9E-8CEE-4E76A9FAB3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562550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25716D-AAF7-48B1-A971-3A15394AD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2269AB8-326F-4A6A-BACE-9776093DD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5631BE4-A3F1-446B-B854-FE7CDB074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2F94-C34F-4E7A-8020-E0E9DCEE18B6}" type="datetimeFigureOut">
              <a:rPr lang="pl-PL" smtClean="0"/>
              <a:t>15.01.2021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E83E55A-C86B-4930-9077-94DF1138F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0492E98-7780-452C-ACFC-88486BB48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8D1A-0F44-4D9E-8CEE-4E76A9FAB3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899832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17F9255-F38C-4451-AE5D-D3E91F9059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FFD0447-7CEF-488D-AE19-95D466DFC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FDB2459-33AD-4B64-9971-7BBE4BE16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2F94-C34F-4E7A-8020-E0E9DCEE18B6}" type="datetimeFigureOut">
              <a:rPr lang="pl-PL" smtClean="0"/>
              <a:t>15.01.2021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1868DDB-ECB1-4202-BB1C-394F9D729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52ED272-7124-463D-8184-578098F45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8D1A-0F44-4D9E-8CEE-4E76A9FAB3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394032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9BC9EB-E1BC-4F38-841B-CCBD990D2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3176F2-D83B-4224-A7A6-635318370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80A4EF-C2A0-4357-9671-1EC96D7C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2F94-C34F-4E7A-8020-E0E9DCEE18B6}" type="datetimeFigureOut">
              <a:rPr lang="pl-PL" smtClean="0"/>
              <a:t>15.01.2021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87BD133-020E-419B-AAAF-E802772A1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C79805-BBCB-4CC7-9FEF-67FDC0336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8D1A-0F44-4D9E-8CEE-4E76A9FAB3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411837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FCA19A-D3E8-4330-9FDD-A08C23330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CDAD24-670A-4F0D-8C40-D35CB42EE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DC86DCB-B473-4153-A4B6-2F061B91E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2F94-C34F-4E7A-8020-E0E9DCEE18B6}" type="datetimeFigureOut">
              <a:rPr lang="pl-PL" smtClean="0"/>
              <a:t>15.01.2021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7CFBE4-5295-4090-8532-66EA7867D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9B5B653-AB32-41A1-9963-CF573785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8D1A-0F44-4D9E-8CEE-4E76A9FAB3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258787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262592-981A-4E74-A3BC-CDE83540C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89BC71-88A0-4F04-8288-AF76991AFF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FC6BAE6-2E6D-4F34-941B-2FABC0D7E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C3AE710-EC5D-47BB-9540-24EED41F1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2F94-C34F-4E7A-8020-E0E9DCEE18B6}" type="datetimeFigureOut">
              <a:rPr lang="pl-PL" smtClean="0"/>
              <a:t>15.01.2021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99E132C-B78B-4348-9B41-D1A79C36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33C96D6-6CD3-4173-AEB8-E3FF1E119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8D1A-0F44-4D9E-8CEE-4E76A9FAB3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54092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161816-2745-4747-B501-4D5C8B1C7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70C5F75-421D-4F5C-A61A-595041005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7ED820E-76C7-4A30-B8E1-424030CAC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FA85305-3EBE-4166-ADAB-46AF1FCA5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91B9E5D-FFBC-4ACE-A374-F389116BC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EC485AD-A9A9-47AA-BF32-3B879B3B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2F94-C34F-4E7A-8020-E0E9DCEE18B6}" type="datetimeFigureOut">
              <a:rPr lang="pl-PL" smtClean="0"/>
              <a:t>15.01.2021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3FFCBEB-5DE7-46C5-87B3-4AC042DC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BCD091E-82D4-47B7-A84F-AD6DBC6C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8D1A-0F44-4D9E-8CEE-4E76A9FAB3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758727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65008B-9CE7-4771-84E3-5E582A487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389D313-DCA1-4A7C-B1CD-FF6D11EE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2F94-C34F-4E7A-8020-E0E9DCEE18B6}" type="datetimeFigureOut">
              <a:rPr lang="pl-PL" smtClean="0"/>
              <a:t>15.01.2021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F94C1A6-2F4A-491B-9507-A79D27F83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8564B3B-7CB9-43DB-B573-7F60294C9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8D1A-0F44-4D9E-8CEE-4E76A9FAB3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211901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D6E7454-D457-4428-84BB-F2C07D51A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2F94-C34F-4E7A-8020-E0E9DCEE18B6}" type="datetimeFigureOut">
              <a:rPr lang="pl-PL" smtClean="0"/>
              <a:t>15.01.2021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FAA670C-6FF4-4380-822A-DE75E9B9E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20326B9-B8FF-46EF-84A1-B9AEF4A8C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8D1A-0F44-4D9E-8CEE-4E76A9FAB3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846285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D13521-6B33-4641-83DA-A5F94A871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9EB526-FB54-4B85-9D1A-5C168364A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CD007BF-C804-4D0C-B74D-5652F0B59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4697076-163B-4C4A-9A29-77C65D579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2F94-C34F-4E7A-8020-E0E9DCEE18B6}" type="datetimeFigureOut">
              <a:rPr lang="pl-PL" smtClean="0"/>
              <a:t>15.01.2021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D8DDE6A-E320-47A0-8BBB-F463713F9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97C5978-8128-4DB1-B614-655FCB777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8D1A-0F44-4D9E-8CEE-4E76A9FAB3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459489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B07CBF-F136-44C8-9DF9-D8D643357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D89BB5F-542D-4888-92CA-E2C75DB6F0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8A98BBD-2FEE-48E2-86A7-EA08A0EAD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63059CC-BBF5-43D9-A282-4C8214AF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2F94-C34F-4E7A-8020-E0E9DCEE18B6}" type="datetimeFigureOut">
              <a:rPr lang="pl-PL" smtClean="0"/>
              <a:t>15.01.2021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45B7F1F-7105-4021-A802-C12024C3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16B8235-E0A0-415D-A64E-BBE09E4B4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8D1A-0F44-4D9E-8CEE-4E76A9FAB3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840819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5BD1BF8-B753-4215-9882-6343F3003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377AF7B-3B67-47BB-907A-9CD16BAB3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CC00CF0-86F7-4F40-92A4-4FBD96BD6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E2F94-C34F-4E7A-8020-E0E9DCEE18B6}" type="datetimeFigureOut">
              <a:rPr lang="pl-PL" smtClean="0"/>
              <a:t>15.01.2021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10C304-7E76-4B2A-A9E4-659E41B53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7E30F4A-30E5-4F41-B855-84348857A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58D1A-0F44-4D9E-8CEE-4E76A9FAB3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770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pole_cuisin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849346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Pampuchy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stagram.com/p/BWx8bAtgsDW/?taken-by=facetikuchnia_backstage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tionary.org/wiki/pyra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tionary.org/wiki/galareta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l.wikipedia.org/wiki/Czernina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zernina_Oborniki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adpole/10912605506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2476E9-7099-44C8-A355-1137C63E3F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Najpopularniejsze dania kuchni wielkopolskiej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EB8CBDF-5691-403C-8430-09B09A6881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1600" dirty="0"/>
              <a:t>Autor: Małgorzata Brodala</a:t>
            </a:r>
          </a:p>
        </p:txBody>
      </p:sp>
      <p:pic>
        <p:nvPicPr>
          <p:cNvPr id="1026" name="Picture 2" descr="m_logo_edukacja_RGB">
            <a:extLst>
              <a:ext uri="{FF2B5EF4-FFF2-40B4-BE49-F238E27FC236}">
                <a16:creationId xmlns:a16="http://schemas.microsoft.com/office/drawing/2014/main" id="{EFE75655-4762-4FBD-A37F-397A4EBBA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40" y="4587875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43001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36D896-FDB0-4BA4-AB6B-15DB82A49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01567"/>
          </a:xfrm>
        </p:spPr>
        <p:txBody>
          <a:bodyPr/>
          <a:lstStyle/>
          <a:p>
            <a:r>
              <a:rPr lang="pl-PL" dirty="0"/>
              <a:t>Placki ziemniaczane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F6535B8-C3D8-4D4F-A93E-06457E1F7D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2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Placki ziemniaczane, placki kartoflane – prosta potrawa przygotowywana z ziemniaków, placki smażone na tłuszczu. 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4993805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6325435-5A98-4D5D-8DA2-7D065ACEEA75}"/>
              </a:ext>
            </a:extLst>
          </p:cNvPr>
          <p:cNvSpPr txBox="1"/>
          <p:nvPr/>
        </p:nvSpPr>
        <p:spPr>
          <a:xfrm>
            <a:off x="3048000" y="1724153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l-PL" sz="2400" b="1" i="0" cap="all" dirty="0">
                <a:solidFill>
                  <a:srgbClr val="121920"/>
                </a:solidFill>
                <a:effectLst/>
                <a:latin typeface="montserratsemi_bold"/>
              </a:rPr>
              <a:t>SKŁADNIKI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2400" b="0" i="0" dirty="0">
                <a:solidFill>
                  <a:srgbClr val="121920"/>
                </a:solidFill>
                <a:effectLst/>
                <a:latin typeface="montserratlight"/>
              </a:rPr>
              <a:t>1 kg ziemniaków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2400" b="0" i="0" dirty="0">
                <a:solidFill>
                  <a:srgbClr val="121920"/>
                </a:solidFill>
                <a:effectLst/>
                <a:latin typeface="montserratlight"/>
              </a:rPr>
              <a:t>6 łyżek mąki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2400" b="0" i="0" dirty="0">
                <a:solidFill>
                  <a:srgbClr val="121920"/>
                </a:solidFill>
                <a:effectLst/>
                <a:latin typeface="montserratlight"/>
              </a:rPr>
              <a:t>2 jajka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2400" b="0" i="0" dirty="0">
                <a:solidFill>
                  <a:srgbClr val="121920"/>
                </a:solidFill>
                <a:effectLst/>
                <a:latin typeface="montserratlight"/>
              </a:rPr>
              <a:t>2 cebule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2400" b="0" i="0" dirty="0">
                <a:solidFill>
                  <a:srgbClr val="121920"/>
                </a:solidFill>
                <a:effectLst/>
                <a:latin typeface="montserratlight"/>
              </a:rPr>
              <a:t>sól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2400" b="0" i="0" dirty="0">
                <a:solidFill>
                  <a:srgbClr val="121920"/>
                </a:solidFill>
                <a:effectLst/>
                <a:latin typeface="montserratlight"/>
              </a:rPr>
              <a:t>pieprz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2400" b="0" i="0" dirty="0">
                <a:solidFill>
                  <a:srgbClr val="121920"/>
                </a:solidFill>
                <a:effectLst/>
                <a:latin typeface="montserratlight"/>
              </a:rPr>
              <a:t>1 łyżeczka suszonego rozmarynu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2400" b="0" i="0" dirty="0">
                <a:solidFill>
                  <a:srgbClr val="121920"/>
                </a:solidFill>
                <a:effectLst/>
                <a:latin typeface="montserratlight"/>
              </a:rPr>
              <a:t>1 łyżeczka suszonego tymianku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2400" b="0" i="0" dirty="0">
                <a:solidFill>
                  <a:srgbClr val="121920"/>
                </a:solidFill>
                <a:effectLst/>
                <a:latin typeface="montserratlight"/>
              </a:rPr>
              <a:t>olej do smażenia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2400" b="0" i="0" dirty="0">
                <a:solidFill>
                  <a:srgbClr val="121920"/>
                </a:solidFill>
                <a:effectLst/>
                <a:latin typeface="montserratlight"/>
              </a:rPr>
              <a:t>200 ml śmietany 18%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2400" b="0" i="0" dirty="0">
                <a:solidFill>
                  <a:srgbClr val="121920"/>
                </a:solidFill>
                <a:effectLst/>
                <a:latin typeface="montserratlight"/>
              </a:rPr>
              <a:t>1/2 pęczka szczypiorku</a:t>
            </a:r>
          </a:p>
        </p:txBody>
      </p:sp>
    </p:spTree>
    <p:extLst>
      <p:ext uri="{BB962C8B-B14F-4D97-AF65-F5344CB8AC3E}">
        <p14:creationId xmlns:p14="http://schemas.microsoft.com/office/powerpoint/2010/main" val="1306136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07223BD6-0067-486D-ADAB-3785699D464F}"/>
              </a:ext>
            </a:extLst>
          </p:cNvPr>
          <p:cNvGrpSpPr/>
          <p:nvPr/>
        </p:nvGrpSpPr>
        <p:grpSpPr>
          <a:xfrm>
            <a:off x="2835965" y="1351722"/>
            <a:ext cx="5022574" cy="4306956"/>
            <a:chOff x="0" y="0"/>
            <a:chExt cx="2667000" cy="2343785"/>
          </a:xfrm>
        </p:grpSpPr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0373F146-A2A7-44B8-99AF-8CC0E1820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0" y="0"/>
              <a:ext cx="2667000" cy="200025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4" name="Pole tekstowe 13">
              <a:extLst>
                <a:ext uri="{FF2B5EF4-FFF2-40B4-BE49-F238E27FC236}">
                  <a16:creationId xmlns:a16="http://schemas.microsoft.com/office/drawing/2014/main" id="{747E92B2-AFFB-4C1E-9204-8E3C2E068DD6}"/>
                </a:ext>
              </a:extLst>
            </p:cNvPr>
            <p:cNvSpPr txBox="1"/>
            <p:nvPr/>
          </p:nvSpPr>
          <p:spPr>
            <a:xfrm>
              <a:off x="0" y="2000250"/>
              <a:ext cx="2667000" cy="34353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900" u="sng">
                  <a:solidFill>
                    <a:srgbClr val="0563C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3"/>
                </a:rPr>
                <a:t>To zdjęcie</a:t>
              </a:r>
              <a:r>
                <a:rPr lang="pl-PL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autor: Nieznany autor, licencja: </a:t>
              </a:r>
              <a:r>
                <a:rPr lang="pl-PL" sz="900" u="sng">
                  <a:solidFill>
                    <a:srgbClr val="0563C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/>
                </a:rPr>
                <a:t>CC BY-SA</a:t>
              </a:r>
              <a:endParaRPr lang="pl-P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490769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1BFDB5-1DDD-4544-8B2B-537CF0973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7896"/>
            <a:ext cx="9144000" cy="1020417"/>
          </a:xfrm>
        </p:spPr>
        <p:txBody>
          <a:bodyPr>
            <a:normAutofit/>
          </a:bodyPr>
          <a:lstStyle/>
          <a:p>
            <a:r>
              <a:rPr lang="pl-PL" dirty="0" err="1"/>
              <a:t>Szagówki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D81091C-1A4B-4E2C-805C-2F4CE8FD1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16696"/>
            <a:ext cx="9144000" cy="2541104"/>
          </a:xfrm>
        </p:spPr>
        <p:txBody>
          <a:bodyPr>
            <a:normAutofit/>
          </a:bodyPr>
          <a:lstStyle/>
          <a:p>
            <a:r>
              <a:rPr lang="pl-PL" sz="28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Szagówki</a:t>
            </a:r>
            <a:r>
              <a:rPr lang="pl-PL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to poznańskie kopytka. Ich nazwa pochodzi od sposobu pokrojenia, na ukos, czyli na </a:t>
            </a:r>
            <a:r>
              <a:rPr lang="pl-PL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szagę</a:t>
            </a:r>
            <a:r>
              <a:rPr lang="pl-PL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Dzięki temu kopytka mają kształt małych rombów. </a:t>
            </a:r>
            <a:r>
              <a:rPr lang="pl-PL" sz="28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Szagówki</a:t>
            </a:r>
            <a:r>
              <a:rPr lang="pl-PL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to bardzo dobry pomysł na wykorzystanie ziemniaków, które zostały z poprzedniego dnia.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92141806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B0D9E8-780B-4985-AE4D-DED241E9C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50994"/>
          </a:xfrm>
        </p:spPr>
        <p:txBody>
          <a:bodyPr/>
          <a:lstStyle/>
          <a:p>
            <a:r>
              <a:rPr lang="pl-PL" dirty="0" err="1"/>
              <a:t>Szagówki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DC8CAA2-4D0A-40AC-A9B2-A447812BA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37183"/>
            <a:ext cx="9144000" cy="2620617"/>
          </a:xfrm>
        </p:spPr>
        <p:txBody>
          <a:bodyPr>
            <a:noAutofit/>
          </a:bodyPr>
          <a:lstStyle/>
          <a:p>
            <a:pPr algn="l"/>
            <a:r>
              <a:rPr lang="pl-PL" sz="2800" b="1" i="0" dirty="0">
                <a:solidFill>
                  <a:srgbClr val="000000"/>
                </a:solidFill>
                <a:effectLst/>
                <a:latin typeface="Lato"/>
              </a:rPr>
              <a:t>Składniki</a:t>
            </a:r>
          </a:p>
          <a:p>
            <a:r>
              <a:rPr lang="pl-PL" sz="2800" b="0" i="0" dirty="0">
                <a:solidFill>
                  <a:srgbClr val="000000"/>
                </a:solidFill>
                <a:effectLst/>
                <a:latin typeface="Lato"/>
              </a:rPr>
              <a:t>60 dkg ziemniaków,</a:t>
            </a:r>
            <a:br>
              <a:rPr lang="pl-PL" sz="2800" dirty="0"/>
            </a:br>
            <a:r>
              <a:rPr lang="pl-PL" sz="2800" b="0" i="0" dirty="0">
                <a:solidFill>
                  <a:srgbClr val="000000"/>
                </a:solidFill>
                <a:effectLst/>
                <a:latin typeface="Lato"/>
              </a:rPr>
              <a:t>30 dkg mąki (tyle aby ciasto się nie kleiło),</a:t>
            </a:r>
            <a:br>
              <a:rPr lang="pl-PL" sz="2800" dirty="0"/>
            </a:br>
            <a:r>
              <a:rPr lang="pl-PL" sz="2800" b="0" i="0" dirty="0">
                <a:solidFill>
                  <a:srgbClr val="000000"/>
                </a:solidFill>
                <a:effectLst/>
                <a:latin typeface="Lato"/>
              </a:rPr>
              <a:t>1 łyżeczka soli,</a:t>
            </a:r>
            <a:br>
              <a:rPr lang="pl-PL" sz="2800" dirty="0"/>
            </a:br>
            <a:r>
              <a:rPr lang="pl-PL" sz="2800" b="0" i="0" dirty="0">
                <a:solidFill>
                  <a:srgbClr val="000000"/>
                </a:solidFill>
                <a:effectLst/>
                <a:latin typeface="Lato"/>
              </a:rPr>
              <a:t>1 jajko,</a:t>
            </a:r>
            <a:br>
              <a:rPr lang="pl-PL" sz="2800" dirty="0"/>
            </a:br>
            <a:r>
              <a:rPr lang="pl-PL" sz="2800" b="0" i="0" dirty="0">
                <a:solidFill>
                  <a:srgbClr val="000000"/>
                </a:solidFill>
                <a:effectLst/>
                <a:latin typeface="Lato"/>
              </a:rPr>
              <a:t>1 cebula,</a:t>
            </a:r>
            <a:br>
              <a:rPr lang="pl-PL" sz="2800" dirty="0"/>
            </a:br>
            <a:r>
              <a:rPr lang="pl-PL" sz="2800" b="0" i="0" dirty="0">
                <a:solidFill>
                  <a:srgbClr val="000000"/>
                </a:solidFill>
                <a:effectLst/>
                <a:latin typeface="Lato"/>
              </a:rPr>
              <a:t>20 dkg boczku,</a:t>
            </a:r>
            <a:br>
              <a:rPr lang="pl-PL" sz="2800" dirty="0"/>
            </a:br>
            <a:r>
              <a:rPr lang="pl-PL" sz="2800" b="0" i="0" dirty="0">
                <a:solidFill>
                  <a:srgbClr val="000000"/>
                </a:solidFill>
                <a:effectLst/>
                <a:latin typeface="Lato"/>
              </a:rPr>
              <a:t>tłuszcz do podsmażenia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10914213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5C65ED6-FA1D-440E-A986-4E7347ECDF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41983" y="1364974"/>
            <a:ext cx="6188765" cy="44262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9CC9ABB-0A98-41D3-83ED-F2E39AF668A6}"/>
              </a:ext>
            </a:extLst>
          </p:cNvPr>
          <p:cNvSpPr txBox="1"/>
          <p:nvPr/>
        </p:nvSpPr>
        <p:spPr>
          <a:xfrm>
            <a:off x="2941983" y="6014241"/>
            <a:ext cx="6096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809625" algn="l"/>
              </a:tabLs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djęcie: źródło Internet</a:t>
            </a:r>
          </a:p>
        </p:txBody>
      </p:sp>
    </p:spTree>
    <p:extLst>
      <p:ext uri="{BB962C8B-B14F-4D97-AF65-F5344CB8AC3E}">
        <p14:creationId xmlns:p14="http://schemas.microsoft.com/office/powerpoint/2010/main" val="36828538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BDF870-2CF4-49D5-925F-04BBD5B0B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30507"/>
          </a:xfrm>
        </p:spPr>
        <p:txBody>
          <a:bodyPr/>
          <a:lstStyle/>
          <a:p>
            <a:r>
              <a:rPr lang="pl-PL" dirty="0"/>
              <a:t>Kluski na parze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1CE6170-944B-4ECB-93AE-E5DC0E50EB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23930"/>
            <a:ext cx="9144000" cy="2633870"/>
          </a:xfrm>
        </p:spPr>
        <p:txBody>
          <a:bodyPr/>
          <a:lstStyle/>
          <a:p>
            <a:r>
              <a:rPr lang="pl-P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Wielkopolska</a:t>
            </a:r>
            <a:r>
              <a:rPr lang="pl-P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W Poznańskiem (</a:t>
            </a:r>
            <a:r>
              <a:rPr lang="pl-PL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gw</a:t>
            </a:r>
            <a:r>
              <a:rPr lang="pl-P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kluchy na łachu,   kluchy z łacha, kluchy na lumpie) ciasto przyrządza się z zaczynu drożdżowego (drożdże z dodatkiem niewielkich ilości mleka, mąki, cukru i soli), który następnie mieszany jest z właściwymi składnikami ciasta (mąka, jaja, mleko).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6584600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06FB7B-CD25-440D-AD31-C158E1E4B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11237"/>
          </a:xfrm>
        </p:spPr>
        <p:txBody>
          <a:bodyPr/>
          <a:lstStyle/>
          <a:p>
            <a:r>
              <a:rPr lang="pl-PL" dirty="0"/>
              <a:t>Kluski na parze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B25ECB5-0249-4E8B-9F14-73C2E36FE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4331" y="2324099"/>
            <a:ext cx="9144000" cy="3506858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pl-PL" sz="5900" b="1" i="0" cap="all" dirty="0">
                <a:solidFill>
                  <a:srgbClr val="323232"/>
                </a:solidFill>
                <a:effectLst/>
                <a:latin typeface="-apple-system"/>
              </a:rPr>
              <a:t>SKŁADNIKI:</a:t>
            </a:r>
          </a:p>
          <a:p>
            <a:pPr algn="l"/>
            <a:r>
              <a:rPr lang="pl-PL" sz="5900" b="0" i="0" dirty="0">
                <a:solidFill>
                  <a:srgbClr val="555555"/>
                </a:solidFill>
                <a:effectLst/>
                <a:latin typeface="-apple-system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5900" b="0" i="0" dirty="0">
                <a:solidFill>
                  <a:srgbClr val="555555"/>
                </a:solidFill>
                <a:effectLst/>
                <a:latin typeface="-apple-system"/>
              </a:rPr>
              <a:t>500g mąki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5900" b="0" i="0" dirty="0">
                <a:solidFill>
                  <a:srgbClr val="555555"/>
                </a:solidFill>
                <a:effectLst/>
                <a:latin typeface="-apple-system"/>
              </a:rPr>
              <a:t>2 łyżki cukru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5900" b="0" i="0" dirty="0">
                <a:solidFill>
                  <a:srgbClr val="555555"/>
                </a:solidFill>
                <a:effectLst/>
                <a:latin typeface="-apple-system"/>
              </a:rPr>
              <a:t>200 ml mleka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5900" b="0" i="0" dirty="0">
                <a:solidFill>
                  <a:srgbClr val="555555"/>
                </a:solidFill>
                <a:effectLst/>
                <a:latin typeface="-apple-system"/>
              </a:rPr>
              <a:t>100g masła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5900" b="0" i="0" dirty="0">
                <a:solidFill>
                  <a:srgbClr val="555555"/>
                </a:solidFill>
                <a:effectLst/>
                <a:latin typeface="-apple-system"/>
              </a:rPr>
              <a:t>1 jajko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5900" b="0" i="0" dirty="0">
                <a:solidFill>
                  <a:srgbClr val="555555"/>
                </a:solidFill>
                <a:effectLst/>
                <a:latin typeface="-apple-system"/>
              </a:rPr>
              <a:t>50g drożdży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5900" b="0" i="0" dirty="0">
                <a:solidFill>
                  <a:srgbClr val="555555"/>
                </a:solidFill>
                <a:effectLst/>
                <a:latin typeface="-apple-system"/>
              </a:rPr>
              <a:t>1 łyżeczka soli</a:t>
            </a:r>
          </a:p>
          <a:p>
            <a:pPr algn="l" fontAlgn="base"/>
            <a:endParaRPr lang="pl-PL" b="0" i="0" dirty="0">
              <a:solidFill>
                <a:srgbClr val="191919"/>
              </a:solidFill>
              <a:effectLst/>
              <a:latin typeface="Chivo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081302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E2008931-294A-4E1C-9C07-45DBBD397B6B}"/>
              </a:ext>
            </a:extLst>
          </p:cNvPr>
          <p:cNvGrpSpPr/>
          <p:nvPr/>
        </p:nvGrpSpPr>
        <p:grpSpPr>
          <a:xfrm>
            <a:off x="3215640" y="1096962"/>
            <a:ext cx="5760720" cy="4664075"/>
            <a:chOff x="0" y="0"/>
            <a:chExt cx="5760720" cy="4664075"/>
          </a:xfrm>
        </p:grpSpPr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FFA0CB0C-7549-4BB9-916D-7C835E860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0" y="0"/>
              <a:ext cx="5760720" cy="432054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4" name="Pole tekstowe 5">
              <a:extLst>
                <a:ext uri="{FF2B5EF4-FFF2-40B4-BE49-F238E27FC236}">
                  <a16:creationId xmlns:a16="http://schemas.microsoft.com/office/drawing/2014/main" id="{272CD261-1DEE-44E9-A65D-8A0F747E165A}"/>
                </a:ext>
              </a:extLst>
            </p:cNvPr>
            <p:cNvSpPr txBox="1"/>
            <p:nvPr/>
          </p:nvSpPr>
          <p:spPr>
            <a:xfrm>
              <a:off x="0" y="4320540"/>
              <a:ext cx="5760720" cy="34353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900" u="sng">
                  <a:solidFill>
                    <a:srgbClr val="0563C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3"/>
                </a:rPr>
                <a:t>To zdjęcie</a:t>
              </a:r>
              <a:r>
                <a:rPr lang="pl-PL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autor: Nieznany autor, licencja: </a:t>
              </a:r>
              <a:r>
                <a:rPr lang="pl-PL" sz="900" u="sng">
                  <a:solidFill>
                    <a:srgbClr val="0563C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/>
                </a:rPr>
                <a:t>CC BY-SA</a:t>
              </a:r>
              <a:endParaRPr lang="pl-P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901535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3FE4B1-C17E-42C7-A7F1-2CFB33891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5617"/>
            <a:ext cx="9144000" cy="1325218"/>
          </a:xfrm>
        </p:spPr>
        <p:txBody>
          <a:bodyPr/>
          <a:lstStyle/>
          <a:p>
            <a:r>
              <a:rPr lang="pl-PL" dirty="0"/>
              <a:t>Pyry z gzikiem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79FD7DB-7BC0-43F9-BCAF-BB58140A8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52870"/>
            <a:ext cx="9144000" cy="3004930"/>
          </a:xfrm>
        </p:spPr>
        <p:txBody>
          <a:bodyPr>
            <a:normAutofit/>
          </a:bodyPr>
          <a:lstStyle/>
          <a:p>
            <a:r>
              <a:rPr lang="pl-PL" sz="32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Pyry z gzikiem - postne danie kuchni wielkopolskiej złożone z ziemniaków oraz gziku, czyli odpowiednio przyprawionego twarogu. Ziemniaki najczęściej gotowane są w mundurkach, czyli bez obierania. Całość może być doprawiona śmietaną, solą,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76082540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885635F-0DCD-406A-8793-2B08B042DEE9}"/>
              </a:ext>
            </a:extLst>
          </p:cNvPr>
          <p:cNvSpPr txBox="1"/>
          <p:nvPr/>
        </p:nvSpPr>
        <p:spPr>
          <a:xfrm>
            <a:off x="3048000" y="2278151"/>
            <a:ext cx="6096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pl-PL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Czarna polewka </a:t>
            </a:r>
            <a:r>
              <a:rPr lang="pl-PL" sz="2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wielkopolska</a:t>
            </a:r>
            <a:r>
              <a:rPr lang="pl-PL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algn="l">
              <a:buFont typeface="+mj-lt"/>
              <a:buAutoNum type="arabicPeriod"/>
            </a:pPr>
            <a:r>
              <a:rPr lang="pl-PL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Ślepe ryby z </a:t>
            </a:r>
            <a:r>
              <a:rPr lang="pl-PL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myrdyrdą</a:t>
            </a:r>
            <a:r>
              <a:rPr lang="pl-PL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.</a:t>
            </a:r>
          </a:p>
          <a:p>
            <a:pPr algn="l">
              <a:buFont typeface="+mj-lt"/>
              <a:buAutoNum type="arabicPeriod"/>
            </a:pPr>
            <a:r>
              <a:rPr lang="pl-PL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Polewka </a:t>
            </a:r>
            <a:r>
              <a:rPr lang="pl-PL" sz="2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wielkopolska</a:t>
            </a:r>
            <a:r>
              <a:rPr lang="pl-PL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algn="l">
              <a:buFont typeface="+mj-lt"/>
              <a:buAutoNum type="arabicPeriod"/>
            </a:pPr>
            <a:r>
              <a:rPr lang="pl-PL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Plyndze</a:t>
            </a:r>
            <a:r>
              <a:rPr lang="pl-PL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ze śmietaną .</a:t>
            </a:r>
          </a:p>
          <a:p>
            <a:pPr algn="l">
              <a:buFont typeface="+mj-lt"/>
              <a:buAutoNum type="arabicPeriod"/>
            </a:pPr>
            <a:r>
              <a:rPr lang="pl-PL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sz="2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Szagówki</a:t>
            </a:r>
            <a:r>
              <a:rPr lang="pl-PL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algn="l">
              <a:buFont typeface="+mj-lt"/>
              <a:buAutoNum type="arabicPeriod"/>
            </a:pPr>
            <a:r>
              <a:rPr lang="pl-PL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Kluski na parze. </a:t>
            </a:r>
          </a:p>
          <a:p>
            <a:pPr algn="l">
              <a:buFont typeface="+mj-lt"/>
              <a:buAutoNum type="arabicPeriod"/>
            </a:pPr>
            <a:r>
              <a:rPr lang="pl-PL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Pyry z gzikiem. </a:t>
            </a:r>
          </a:p>
          <a:p>
            <a:pPr algn="l">
              <a:buFont typeface="+mj-lt"/>
              <a:buAutoNum type="arabicPeriod"/>
            </a:pPr>
            <a:r>
              <a:rPr lang="pl-PL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Zimne nóżki.</a:t>
            </a:r>
          </a:p>
        </p:txBody>
      </p:sp>
    </p:spTree>
    <p:extLst>
      <p:ext uri="{BB962C8B-B14F-4D97-AF65-F5344CB8AC3E}">
        <p14:creationId xmlns:p14="http://schemas.microsoft.com/office/powerpoint/2010/main" val="47650766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F3050B-EDC1-4957-9C7B-52597FD29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4401"/>
            <a:ext cx="9144000" cy="1033670"/>
          </a:xfrm>
        </p:spPr>
        <p:txBody>
          <a:bodyPr/>
          <a:lstStyle/>
          <a:p>
            <a:r>
              <a:rPr lang="pl-PL" dirty="0"/>
              <a:t>Pyry z gzikiem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555AF28-B9A0-429F-8759-6E33F0847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79374"/>
            <a:ext cx="9144000" cy="2978426"/>
          </a:xfrm>
        </p:spPr>
        <p:txBody>
          <a:bodyPr>
            <a:normAutofit lnSpcReduction="10000"/>
          </a:bodyPr>
          <a:lstStyle/>
          <a:p>
            <a:pPr algn="l"/>
            <a:r>
              <a:rPr lang="pl-PL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Pyry z gzikiem – SKŁADNIKI na 4 porcje:</a:t>
            </a:r>
            <a:endParaRPr lang="pl-PL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 kg młodych ziemniaków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400 g pełnotłustego</a:t>
            </a:r>
            <a:r>
              <a:rPr lang="pl-PL" b="0" i="0" u="sng" dirty="0">
                <a:effectLst/>
                <a:latin typeface="Arial" panose="020B0604020202020204" pitchFamily="34" charset="0"/>
              </a:rPr>
              <a:t> </a:t>
            </a:r>
            <a:r>
              <a:rPr lang="pl-PL" b="1" i="0" u="sng" strike="noStrike" dirty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twarogu śmietankowego</a:t>
            </a:r>
            <a:r>
              <a:rPr lang="pl-PL" b="0" i="0" u="sng" dirty="0"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400 g śmietany 18%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pęczek szczypiorku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sól morska, roztarta w moździerzu – do gotowania ziemniaków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opcjonalnie można dodać pieprz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70921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44269592-9D51-4039-895D-AD857446E7C3}"/>
              </a:ext>
            </a:extLst>
          </p:cNvPr>
          <p:cNvGrpSpPr/>
          <p:nvPr/>
        </p:nvGrpSpPr>
        <p:grpSpPr>
          <a:xfrm>
            <a:off x="2862470" y="954157"/>
            <a:ext cx="5738191" cy="4731026"/>
            <a:chOff x="0" y="0"/>
            <a:chExt cx="2011680" cy="1791970"/>
          </a:xfrm>
        </p:grpSpPr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E7E896A7-E126-4C61-8B04-0D38E20FC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0" y="0"/>
              <a:ext cx="2011680" cy="129794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4" name="Pole tekstowe 2">
              <a:extLst>
                <a:ext uri="{FF2B5EF4-FFF2-40B4-BE49-F238E27FC236}">
                  <a16:creationId xmlns:a16="http://schemas.microsoft.com/office/drawing/2014/main" id="{4E2AC761-DBEC-4E95-90BC-364205165E0A}"/>
                </a:ext>
              </a:extLst>
            </p:cNvPr>
            <p:cNvSpPr txBox="1"/>
            <p:nvPr/>
          </p:nvSpPr>
          <p:spPr>
            <a:xfrm>
              <a:off x="0" y="1297940"/>
              <a:ext cx="2011680" cy="49403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900" u="sng">
                  <a:solidFill>
                    <a:srgbClr val="0563C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3"/>
                </a:rPr>
                <a:t>To zdjęcie</a:t>
              </a:r>
              <a:r>
                <a:rPr lang="pl-PL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autor: Nieznany autor, licencja: </a:t>
              </a:r>
              <a:r>
                <a:rPr lang="pl-PL" sz="900" u="sng">
                  <a:solidFill>
                    <a:srgbClr val="0563C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/>
                </a:rPr>
                <a:t>CC BY-SA</a:t>
              </a:r>
              <a:endParaRPr lang="pl-P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793709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A88A9E-F742-4511-9DBE-F2D78E40C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50994"/>
          </a:xfrm>
        </p:spPr>
        <p:txBody>
          <a:bodyPr/>
          <a:lstStyle/>
          <a:p>
            <a:r>
              <a:rPr lang="pl-PL" dirty="0"/>
              <a:t>Zimne nóżki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04F53F6-AECD-4D45-9244-62C590B2C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70923"/>
            <a:ext cx="9144000" cy="348532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pl-PL" sz="3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Przygotowanie dania zimne nóżki - przepis tradycyjny</a:t>
            </a:r>
            <a:endParaRPr lang="pl-PL" sz="38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pl-PL" sz="3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Nóżki</a:t>
            </a:r>
            <a:r>
              <a:rPr lang="pl-PL" sz="3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umyj i oczyść. </a:t>
            </a:r>
          </a:p>
          <a:p>
            <a:pPr algn="l">
              <a:buFont typeface="+mj-lt"/>
              <a:buAutoNum type="arabicPeriod"/>
            </a:pPr>
            <a:r>
              <a:rPr lang="pl-PL" sz="3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Dodaj golonkę i zalej wodą.</a:t>
            </a:r>
          </a:p>
          <a:p>
            <a:pPr algn="l">
              <a:buFont typeface="+mj-lt"/>
              <a:buAutoNum type="arabicPeriod"/>
            </a:pPr>
            <a:r>
              <a:rPr lang="pl-PL" sz="3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Dodaj opaloną cebulę, marchewki, pietruszkę i kawałek selera. </a:t>
            </a:r>
          </a:p>
          <a:p>
            <a:pPr algn="l">
              <a:buFont typeface="+mj-lt"/>
              <a:buAutoNum type="arabicPeriod"/>
            </a:pPr>
            <a:r>
              <a:rPr lang="pl-PL" sz="3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Zagotuj, zmniejsz ogień i gotuj  </a:t>
            </a:r>
          </a:p>
          <a:p>
            <a:pPr algn="l">
              <a:buFont typeface="+mj-lt"/>
              <a:buAutoNum type="arabicPeriod"/>
            </a:pPr>
            <a:r>
              <a:rPr lang="pl-PL" sz="3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Wyjmij mięso i warzywa. </a:t>
            </a:r>
          </a:p>
          <a:p>
            <a:pPr algn="l">
              <a:buFont typeface="+mj-lt"/>
              <a:buAutoNum type="arabicPeriod"/>
            </a:pPr>
            <a:r>
              <a:rPr lang="pl-PL" sz="3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Mięso obierz i drobno pokrój. </a:t>
            </a:r>
          </a:p>
          <a:p>
            <a:pPr algn="l">
              <a:buFont typeface="+mj-lt"/>
              <a:buAutoNum type="arabicPeriod"/>
            </a:pPr>
            <a:r>
              <a:rPr lang="pl-PL" sz="3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Mięso wymieszaj z wywarem i rozlej do miseczek.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098768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E5877C37-FA8C-4107-9C89-25D9CFA86100}"/>
              </a:ext>
            </a:extLst>
          </p:cNvPr>
          <p:cNvGrpSpPr/>
          <p:nvPr/>
        </p:nvGrpSpPr>
        <p:grpSpPr>
          <a:xfrm>
            <a:off x="3215640" y="1096962"/>
            <a:ext cx="5760720" cy="4664075"/>
            <a:chOff x="0" y="0"/>
            <a:chExt cx="5760720" cy="4664075"/>
          </a:xfrm>
        </p:grpSpPr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E7A6B370-CAA8-4E35-ABCF-7D35BA659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0" y="0"/>
              <a:ext cx="5760720" cy="432054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4" name="Pole tekstowe 25">
              <a:extLst>
                <a:ext uri="{FF2B5EF4-FFF2-40B4-BE49-F238E27FC236}">
                  <a16:creationId xmlns:a16="http://schemas.microsoft.com/office/drawing/2014/main" id="{B7028659-44C8-4644-8C2D-3FA7BDB085DB}"/>
                </a:ext>
              </a:extLst>
            </p:cNvPr>
            <p:cNvSpPr txBox="1"/>
            <p:nvPr/>
          </p:nvSpPr>
          <p:spPr>
            <a:xfrm>
              <a:off x="0" y="4320540"/>
              <a:ext cx="5760720" cy="34353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900" u="sng">
                  <a:solidFill>
                    <a:srgbClr val="0563C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3"/>
                </a:rPr>
                <a:t>To zdjęcie</a:t>
              </a:r>
              <a:r>
                <a:rPr lang="pl-PL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autor: Nieznany autor, licencja: </a:t>
              </a:r>
              <a:r>
                <a:rPr lang="pl-PL" sz="900" u="sng">
                  <a:solidFill>
                    <a:srgbClr val="0563C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/>
                </a:rPr>
                <a:t>CC BY-SA</a:t>
              </a:r>
              <a:endParaRPr lang="pl-P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110198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B46D33-BEF4-440C-944E-233AAAE07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74644"/>
            <a:ext cx="9144000" cy="1298714"/>
          </a:xfrm>
        </p:spPr>
        <p:txBody>
          <a:bodyPr/>
          <a:lstStyle/>
          <a:p>
            <a:r>
              <a:rPr lang="pl-PL" dirty="0"/>
              <a:t>Czernina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3B45FFA-D38C-4B0D-A21E-A9983228B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96209"/>
            <a:ext cx="9144000" cy="2461591"/>
          </a:xfrm>
        </p:spPr>
        <p:txBody>
          <a:bodyPr>
            <a:normAutofit lnSpcReduction="10000"/>
          </a:bodyPr>
          <a:lstStyle/>
          <a:p>
            <a:r>
              <a:rPr lang="pl-PL" sz="32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Czernina, czarnina, czarna polewka, czarna zalewajka, mała czarna – polska zupa, której podstawowymi składnikami są rosół i krew kaczki, gęsi lub królika, rzadziej prosięcia. Charakterystyczny słodko-kwaśny smak nadają czerninie cukier i </a:t>
            </a:r>
            <a:r>
              <a:rPr lang="pl-PL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ocet. </a:t>
            </a:r>
            <a:r>
              <a:rPr lang="pl-PL" sz="1200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Wikipedia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88873229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23545CC2-BD07-48C4-B491-3754B0FFFD6B}"/>
              </a:ext>
            </a:extLst>
          </p:cNvPr>
          <p:cNvGrpSpPr/>
          <p:nvPr/>
        </p:nvGrpSpPr>
        <p:grpSpPr>
          <a:xfrm>
            <a:off x="3848100" y="1371600"/>
            <a:ext cx="4495800" cy="4114800"/>
            <a:chOff x="0" y="0"/>
            <a:chExt cx="5760720" cy="5954395"/>
          </a:xfrm>
        </p:grpSpPr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1701962E-7AF6-4A62-BB7C-C2777DD9A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0" y="0"/>
              <a:ext cx="5760720" cy="561086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4" name="Pole tekstowe 22">
              <a:extLst>
                <a:ext uri="{FF2B5EF4-FFF2-40B4-BE49-F238E27FC236}">
                  <a16:creationId xmlns:a16="http://schemas.microsoft.com/office/drawing/2014/main" id="{BB05D91A-3DCD-42AC-A2DC-E56F7CCFEF48}"/>
                </a:ext>
              </a:extLst>
            </p:cNvPr>
            <p:cNvSpPr txBox="1"/>
            <p:nvPr/>
          </p:nvSpPr>
          <p:spPr>
            <a:xfrm>
              <a:off x="0" y="5610860"/>
              <a:ext cx="5760720" cy="34353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900" u="sng">
                  <a:solidFill>
                    <a:srgbClr val="0563C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3"/>
                </a:rPr>
                <a:t>To zdjęcie</a:t>
              </a:r>
              <a:r>
                <a:rPr lang="pl-PL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autor: Nieznany autor, licencja: </a:t>
              </a:r>
              <a:r>
                <a:rPr lang="pl-PL" sz="900" u="sng">
                  <a:solidFill>
                    <a:srgbClr val="0563C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/>
                </a:rPr>
                <a:t>CC BY-SA</a:t>
              </a:r>
              <a:endParaRPr lang="pl-P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992132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DA1CE0B-F382-4978-8DDC-6444B12FC1C6}"/>
              </a:ext>
            </a:extLst>
          </p:cNvPr>
          <p:cNvSpPr txBox="1"/>
          <p:nvPr/>
        </p:nvSpPr>
        <p:spPr>
          <a:xfrm>
            <a:off x="3048000" y="1724153"/>
            <a:ext cx="60960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2000" b="1" dirty="0">
                <a:solidFill>
                  <a:srgbClr val="222222"/>
                </a:solidFill>
                <a:effectLst/>
                <a:latin typeface="roboto"/>
              </a:rPr>
              <a:t>Czernina z kaczki - składniki: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222222"/>
                </a:solidFill>
                <a:effectLst/>
                <a:latin typeface="roboto"/>
              </a:rPr>
              <a:t>4 porcje rosołowe z kaczki - mogą to być części z kością (np. udka, szyjki) lub podroby (np. wątróbka, serce)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222222"/>
                </a:solidFill>
                <a:effectLst/>
                <a:latin typeface="roboto"/>
              </a:rPr>
              <a:t>włoszczyzna (seler, marchewka, por, pietruszka)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222222"/>
                </a:solidFill>
                <a:effectLst/>
                <a:latin typeface="roboto"/>
              </a:rPr>
              <a:t>przyprawy (4 liście laurowe, 4 ziarna ziela angielskiego, kilka ziaren pieprzu)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222222"/>
                </a:solidFill>
                <a:effectLst/>
                <a:latin typeface="roboto"/>
              </a:rPr>
              <a:t>suszone owoce (</a:t>
            </a:r>
            <a:r>
              <a:rPr lang="pl-PL" sz="2000" b="0" i="0" dirty="0" err="1">
                <a:solidFill>
                  <a:srgbClr val="222222"/>
                </a:solidFill>
                <a:effectLst/>
                <a:latin typeface="roboto"/>
              </a:rPr>
              <a:t>np</a:t>
            </a:r>
            <a:r>
              <a:rPr lang="pl-PL" sz="2000" b="0" i="0" dirty="0">
                <a:solidFill>
                  <a:srgbClr val="222222"/>
                </a:solidFill>
                <a:effectLst/>
                <a:latin typeface="roboto"/>
              </a:rPr>
              <a:t> śliwki, morele, jabłka)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222222"/>
                </a:solidFill>
                <a:effectLst/>
                <a:latin typeface="roboto"/>
              </a:rPr>
              <a:t>200 ml kaczej krwi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222222"/>
                </a:solidFill>
                <a:effectLst/>
                <a:latin typeface="roboto"/>
              </a:rPr>
              <a:t>łyżka mąki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222222"/>
                </a:solidFill>
                <a:effectLst/>
                <a:latin typeface="roboto"/>
              </a:rPr>
              <a:t>ocet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222222"/>
                </a:solidFill>
                <a:effectLst/>
                <a:latin typeface="roboto"/>
              </a:rPr>
              <a:t>majeranek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222222"/>
                </a:solidFill>
                <a:effectLst/>
                <a:latin typeface="roboto"/>
              </a:rPr>
              <a:t>sól, pieprz, cukier</a:t>
            </a:r>
          </a:p>
        </p:txBody>
      </p:sp>
    </p:spTree>
    <p:extLst>
      <p:ext uri="{BB962C8B-B14F-4D97-AF65-F5344CB8AC3E}">
        <p14:creationId xmlns:p14="http://schemas.microsoft.com/office/powerpoint/2010/main" val="238424163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FDE1C3-72DA-4F45-BBA9-A571B4C53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21635"/>
            <a:ext cx="9144000" cy="1139687"/>
          </a:xfrm>
        </p:spPr>
        <p:txBody>
          <a:bodyPr/>
          <a:lstStyle/>
          <a:p>
            <a:r>
              <a:rPr lang="pl-PL" dirty="0"/>
              <a:t>Ślepe ryby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1B2619E-1845-45AD-9022-F3A82E197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31165"/>
            <a:ext cx="9144000" cy="2726635"/>
          </a:xfrm>
        </p:spPr>
        <p:txBody>
          <a:bodyPr>
            <a:noAutofit/>
          </a:bodyPr>
          <a:lstStyle/>
          <a:p>
            <a:r>
              <a:rPr lang="pl-PL" sz="2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Ślepe ryby</a:t>
            </a:r>
            <a:r>
              <a:rPr lang="pl-PL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(inaczej: rzadkie pyrki) – tradycyjna postna zupa ziemniaczana, charakterystyczna dla kuchni wielkopolskiej. Jej nazwa pochodzi stąd, że zazwyczaj nie była gotowana na mięsie, nie zawierała więc oczek tłuszczu. Jeśli była przygotowana z zasmażką, nazywano ją ślepymi rybami z </a:t>
            </a:r>
            <a:r>
              <a:rPr lang="pl-PL" sz="28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myrdyrdą</a:t>
            </a:r>
            <a:r>
              <a:rPr lang="pl-PL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59114521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5995AD-09E7-4C6C-AE79-8E9313CD7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4400"/>
            <a:ext cx="9144000" cy="980661"/>
          </a:xfrm>
        </p:spPr>
        <p:txBody>
          <a:bodyPr/>
          <a:lstStyle/>
          <a:p>
            <a:r>
              <a:rPr lang="pl-PL" dirty="0"/>
              <a:t>Ślepe ryby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CD3A59F-AF90-4DCF-B94D-23E74C1FE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07769"/>
            <a:ext cx="9144000" cy="3150031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pl-PL" b="1" dirty="0">
                <a:effectLst/>
                <a:latin typeface="Lato"/>
              </a:rPr>
              <a:t>Składniki:</a:t>
            </a:r>
          </a:p>
          <a:p>
            <a:pPr algn="l" fontAlgn="base"/>
            <a:r>
              <a:rPr lang="pl-PL" sz="7200" dirty="0"/>
              <a:t>Ślepe ryby z </a:t>
            </a:r>
            <a:r>
              <a:rPr lang="pl-PL" sz="7200" dirty="0" err="1"/>
              <a:t>myrdyrdą</a:t>
            </a:r>
            <a:r>
              <a:rPr lang="pl-PL" sz="7200" b="1" dirty="0">
                <a:solidFill>
                  <a:srgbClr val="333333"/>
                </a:solidFill>
                <a:effectLst/>
                <a:latin typeface="Lato"/>
              </a:rPr>
              <a:t>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7200" b="0" i="0" dirty="0">
                <a:solidFill>
                  <a:srgbClr val="333333"/>
                </a:solidFill>
                <a:effectLst/>
                <a:latin typeface="Lato"/>
              </a:rPr>
              <a:t>włoszczyzna bez kapusty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7200" b="0" i="0" dirty="0">
                <a:solidFill>
                  <a:srgbClr val="333333"/>
                </a:solidFill>
                <a:effectLst/>
                <a:latin typeface="Lato"/>
              </a:rPr>
              <a:t>3 duże cebule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7200" b="0" i="0" dirty="0">
                <a:solidFill>
                  <a:srgbClr val="333333"/>
                </a:solidFill>
                <a:effectLst/>
                <a:latin typeface="Lato"/>
              </a:rPr>
              <a:t>4 średnie ziemniaki</a:t>
            </a:r>
            <a:endParaRPr lang="pl-PL" sz="7200" b="0" i="0" dirty="0">
              <a:effectLst/>
              <a:latin typeface="Lato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7200" b="0" i="0" dirty="0">
                <a:solidFill>
                  <a:srgbClr val="333333"/>
                </a:solidFill>
                <a:effectLst/>
                <a:latin typeface="Lato"/>
              </a:rPr>
              <a:t>2 listki lubczyku</a:t>
            </a:r>
            <a:endParaRPr lang="pl-PL" sz="7200" b="0" i="0" dirty="0">
              <a:effectLst/>
              <a:latin typeface="Lato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7200" b="0" i="0" dirty="0">
                <a:solidFill>
                  <a:srgbClr val="333333"/>
                </a:solidFill>
                <a:effectLst/>
                <a:latin typeface="Lato"/>
              </a:rPr>
              <a:t>1 łyżeczka ziaren kminku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7200" b="0" i="0" dirty="0">
                <a:solidFill>
                  <a:srgbClr val="333333"/>
                </a:solidFill>
                <a:effectLst/>
                <a:latin typeface="Lato"/>
              </a:rPr>
              <a:t>sól do smaku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7200" b="0" i="0" dirty="0">
                <a:solidFill>
                  <a:srgbClr val="333333"/>
                </a:solidFill>
                <a:effectLst/>
                <a:latin typeface="Lato"/>
              </a:rPr>
              <a:t>2 łyżki </a:t>
            </a:r>
            <a:r>
              <a:rPr lang="pl-PL" sz="7200" dirty="0">
                <a:latin typeface="Lato"/>
              </a:rPr>
              <a:t>masła</a:t>
            </a:r>
            <a:r>
              <a:rPr lang="pl-PL" sz="7200" b="0" i="0" dirty="0">
                <a:solidFill>
                  <a:srgbClr val="333333"/>
                </a:solidFill>
                <a:effectLst/>
                <a:latin typeface="Lato"/>
              </a:rPr>
              <a:t> ( lub zamiennie oleju)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7200" b="0" i="0" dirty="0">
                <a:solidFill>
                  <a:srgbClr val="333333"/>
                </a:solidFill>
                <a:effectLst/>
                <a:latin typeface="Lato"/>
              </a:rPr>
              <a:t>1 łyżka mąki</a:t>
            </a:r>
            <a:endParaRPr lang="pl-PL" sz="7200" b="0" i="0" dirty="0">
              <a:effectLst/>
              <a:latin typeface="Lato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7200" b="0" i="0" dirty="0">
                <a:solidFill>
                  <a:srgbClr val="333333"/>
                </a:solidFill>
                <a:effectLst/>
                <a:latin typeface="Lato"/>
              </a:rPr>
              <a:t>1/4 szklanki słodkiej śmietanki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7200" b="0" i="0" dirty="0">
                <a:solidFill>
                  <a:srgbClr val="333333"/>
                </a:solidFill>
                <a:effectLst/>
                <a:latin typeface="Lato"/>
              </a:rPr>
              <a:t>3 szklanki wody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7200" b="0" i="0" dirty="0">
                <a:solidFill>
                  <a:srgbClr val="333333"/>
                </a:solidFill>
                <a:effectLst/>
                <a:latin typeface="Lato"/>
              </a:rPr>
              <a:t>Olej z pestek winogron ( lub jaki kto używa ) do zrobienia grzanek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7200" b="0" i="0" dirty="0">
                <a:solidFill>
                  <a:srgbClr val="333333"/>
                </a:solidFill>
                <a:effectLst/>
                <a:latin typeface="Lato"/>
              </a:rPr>
              <a:t>2 duże bułki lub 4 kromki chleba ( może być tostowy ) na grzanki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168757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04CE96-39D4-4458-8206-5F839B843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1391"/>
            <a:ext cx="9144000" cy="1126435"/>
          </a:xfrm>
        </p:spPr>
        <p:txBody>
          <a:bodyPr>
            <a:normAutofit fontScale="90000"/>
          </a:bodyPr>
          <a:lstStyle/>
          <a:p>
            <a:pPr fontAlgn="base"/>
            <a:r>
              <a:rPr lang="pl-PL" sz="2000" b="1" i="0" dirty="0">
                <a:solidFill>
                  <a:srgbClr val="58595B"/>
                </a:solidFill>
                <a:effectLst/>
                <a:latin typeface="inherit"/>
              </a:rPr>
              <a:t>POLEWKA</a:t>
            </a:r>
            <a:br>
              <a:rPr lang="pl-PL" sz="2000" b="0" i="0" dirty="0">
                <a:solidFill>
                  <a:srgbClr val="58595B"/>
                </a:solidFill>
                <a:effectLst/>
                <a:latin typeface="Open Sans"/>
              </a:rPr>
            </a:br>
            <a:r>
              <a:rPr lang="pl-PL" sz="2000" b="0" i="0" dirty="0">
                <a:solidFill>
                  <a:srgbClr val="58595B"/>
                </a:solidFill>
                <a:effectLst/>
                <a:latin typeface="Open Sans"/>
              </a:rPr>
              <a:t>To zupa gotowana przez wielkopolskie gospodynie w czasie Wielkiego Postu oraz często w piątki jako danie postne.</a:t>
            </a:r>
            <a:br>
              <a:rPr lang="pl-PL" sz="2000" b="0" i="0" dirty="0">
                <a:solidFill>
                  <a:srgbClr val="58595B"/>
                </a:solidFill>
                <a:effectLst/>
                <a:latin typeface="Open Sans"/>
              </a:rPr>
            </a:br>
            <a:r>
              <a:rPr lang="pl-PL" sz="2000" b="0" i="0" dirty="0">
                <a:solidFill>
                  <a:srgbClr val="58595B"/>
                </a:solidFill>
                <a:effectLst/>
                <a:latin typeface="Open Sans"/>
              </a:rPr>
              <a:t> </a:t>
            </a:r>
            <a:br>
              <a:rPr lang="pl-PL" sz="800" b="0" i="0" dirty="0">
                <a:solidFill>
                  <a:srgbClr val="58595B"/>
                </a:solidFill>
                <a:effectLst/>
                <a:latin typeface="Open Sans"/>
              </a:rPr>
            </a:br>
            <a:endParaRPr lang="pl-PL" sz="24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7F0BE41-1785-4CF2-9E9F-3947969B7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99861"/>
            <a:ext cx="9144000" cy="3057939"/>
          </a:xfrm>
        </p:spPr>
        <p:txBody>
          <a:bodyPr/>
          <a:lstStyle/>
          <a:p>
            <a:r>
              <a:rPr lang="pl-PL" dirty="0"/>
              <a:t>Składniki:</a:t>
            </a:r>
          </a:p>
          <a:p>
            <a:r>
              <a:rPr lang="pl-PL" dirty="0"/>
              <a:t>1,5 litra maślanki</a:t>
            </a:r>
          </a:p>
          <a:p>
            <a:r>
              <a:rPr lang="pl-PL" dirty="0"/>
              <a:t>1 szklanka śmietany lub zsiadłego mleka</a:t>
            </a:r>
          </a:p>
          <a:p>
            <a:r>
              <a:rPr lang="pl-PL" dirty="0"/>
              <a:t>3 łyżki mąki</a:t>
            </a:r>
          </a:p>
          <a:p>
            <a:r>
              <a:rPr lang="pl-PL" dirty="0"/>
              <a:t>4 duże ziemniaki</a:t>
            </a:r>
          </a:p>
          <a:p>
            <a:r>
              <a:rPr lang="pl-PL" dirty="0"/>
              <a:t>sól</a:t>
            </a:r>
          </a:p>
        </p:txBody>
      </p:sp>
    </p:spTree>
    <p:extLst>
      <p:ext uri="{BB962C8B-B14F-4D97-AF65-F5344CB8AC3E}">
        <p14:creationId xmlns:p14="http://schemas.microsoft.com/office/powerpoint/2010/main" val="247021508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3979FDA7-F3B0-4DDB-8E75-08008C5DAAF3}"/>
              </a:ext>
            </a:extLst>
          </p:cNvPr>
          <p:cNvGrpSpPr/>
          <p:nvPr/>
        </p:nvGrpSpPr>
        <p:grpSpPr>
          <a:xfrm>
            <a:off x="2928729" y="689113"/>
            <a:ext cx="6149009" cy="5327373"/>
            <a:chOff x="0" y="0"/>
            <a:chExt cx="5760720" cy="4664075"/>
          </a:xfrm>
        </p:grpSpPr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E9BE22A5-DB52-4621-A81B-5D8F73376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0" y="0"/>
              <a:ext cx="5760720" cy="432054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4" name="Pole tekstowe 16">
              <a:extLst>
                <a:ext uri="{FF2B5EF4-FFF2-40B4-BE49-F238E27FC236}">
                  <a16:creationId xmlns:a16="http://schemas.microsoft.com/office/drawing/2014/main" id="{B0AADB5C-D5D0-490C-8F6C-99E5698823B7}"/>
                </a:ext>
              </a:extLst>
            </p:cNvPr>
            <p:cNvSpPr txBox="1"/>
            <p:nvPr/>
          </p:nvSpPr>
          <p:spPr>
            <a:xfrm>
              <a:off x="0" y="4320540"/>
              <a:ext cx="5760720" cy="34353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900" u="sng">
                  <a:solidFill>
                    <a:srgbClr val="0563C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3"/>
                </a:rPr>
                <a:t>To zdjęcie</a:t>
              </a:r>
              <a:r>
                <a:rPr lang="pl-PL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autor: Nieznany autor, licencja: </a:t>
              </a:r>
              <a:r>
                <a:rPr lang="pl-PL" sz="900" u="sng">
                  <a:solidFill>
                    <a:srgbClr val="0563C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/>
                </a:rPr>
                <a:t>CC BY-NC-ND</a:t>
              </a:r>
              <a:endParaRPr lang="pl-P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218966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766</Words>
  <Application>Microsoft Office PowerPoint</Application>
  <PresentationFormat>Panoramiczny</PresentationFormat>
  <Paragraphs>103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6" baseType="lpstr">
      <vt:lpstr>-apple-system</vt:lpstr>
      <vt:lpstr>Arial</vt:lpstr>
      <vt:lpstr>Arial</vt:lpstr>
      <vt:lpstr>Calibri</vt:lpstr>
      <vt:lpstr>Calibri Light</vt:lpstr>
      <vt:lpstr>Chivo</vt:lpstr>
      <vt:lpstr>inherit</vt:lpstr>
      <vt:lpstr>Lato</vt:lpstr>
      <vt:lpstr>montserratlight</vt:lpstr>
      <vt:lpstr>montserratsemi_bold</vt:lpstr>
      <vt:lpstr>Open Sans</vt:lpstr>
      <vt:lpstr>roboto</vt:lpstr>
      <vt:lpstr>Motyw pakietu Office</vt:lpstr>
      <vt:lpstr>Najpopularniejsze dania kuchni wielkopolskiej</vt:lpstr>
      <vt:lpstr>Prezentacja programu PowerPoint</vt:lpstr>
      <vt:lpstr>Czernina</vt:lpstr>
      <vt:lpstr>Prezentacja programu PowerPoint</vt:lpstr>
      <vt:lpstr>Prezentacja programu PowerPoint</vt:lpstr>
      <vt:lpstr>Ślepe ryby</vt:lpstr>
      <vt:lpstr>Ślepe ryby </vt:lpstr>
      <vt:lpstr>POLEWKA To zupa gotowana przez wielkopolskie gospodynie w czasie Wielkiego Postu oraz często w piątki jako danie postne.   </vt:lpstr>
      <vt:lpstr>Prezentacja programu PowerPoint</vt:lpstr>
      <vt:lpstr>Placki ziemniaczane</vt:lpstr>
      <vt:lpstr>Prezentacja programu PowerPoint</vt:lpstr>
      <vt:lpstr>Prezentacja programu PowerPoint</vt:lpstr>
      <vt:lpstr>Szagówki</vt:lpstr>
      <vt:lpstr>Szagówki</vt:lpstr>
      <vt:lpstr>Prezentacja programu PowerPoint</vt:lpstr>
      <vt:lpstr>Kluski na parze</vt:lpstr>
      <vt:lpstr>Kluski na parze</vt:lpstr>
      <vt:lpstr>Prezentacja programu PowerPoint</vt:lpstr>
      <vt:lpstr>Pyry z gzikiem</vt:lpstr>
      <vt:lpstr>Pyry z gzikiem</vt:lpstr>
      <vt:lpstr>Prezentacja programu PowerPoint</vt:lpstr>
      <vt:lpstr>Zimne nóżki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Najpopularniejsze dania kuchni wielkopolskiej</dc:title>
  <dc:creator>Małgorzata Brodala</dc:creator>
  <cp:lastModifiedBy>Małgorzata Brodala</cp:lastModifiedBy>
  <cp:revision>12</cp:revision>
  <dcterms:created xsi:type="dcterms:W3CDTF">2021-01-05T08:31:02Z</dcterms:created>
  <dcterms:modified xsi:type="dcterms:W3CDTF">2021-01-15T07:12:17Z</dcterms:modified>
</cp:coreProperties>
</file>