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17"/>
  </p:notesMasterIdLst>
  <p:sldIdLst>
    <p:sldId id="256" r:id="rId2"/>
    <p:sldId id="257" r:id="rId3"/>
    <p:sldId id="260" r:id="rId4"/>
    <p:sldId id="258" r:id="rId5"/>
    <p:sldId id="259" r:id="rId6"/>
    <p:sldId id="261" r:id="rId7"/>
    <p:sldId id="262" r:id="rId8"/>
    <p:sldId id="263" r:id="rId9"/>
    <p:sldId id="264" r:id="rId10"/>
    <p:sldId id="265" r:id="rId11"/>
    <p:sldId id="266" r:id="rId12"/>
    <p:sldId id="267" r:id="rId13"/>
    <p:sldId id="271" r:id="rId14"/>
    <p:sldId id="268" r:id="rId15"/>
    <p:sldId id="270" r:id="rId1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74" autoAdjust="0"/>
    <p:restoredTop sz="94660"/>
  </p:normalViewPr>
  <p:slideViewPr>
    <p:cSldViewPr>
      <p:cViewPr varScale="1">
        <p:scale>
          <a:sx n="74" d="100"/>
          <a:sy n="74" d="100"/>
        </p:scale>
        <p:origin x="119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D793C-9D72-4732-920F-D83F1614B336}" type="datetimeFigureOut">
              <a:rPr lang="pl-PL" smtClean="0"/>
              <a:t>27.04.2018</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68EE53-DF2E-42C7-ACE7-F25E2AD84684}" type="slidenum">
              <a:rPr lang="pl-PL" smtClean="0"/>
              <a:t>‹#›</a:t>
            </a:fld>
            <a:endParaRPr lang="pl-PL"/>
          </a:p>
        </p:txBody>
      </p:sp>
    </p:spTree>
    <p:extLst>
      <p:ext uri="{BB962C8B-B14F-4D97-AF65-F5344CB8AC3E}">
        <p14:creationId xmlns:p14="http://schemas.microsoft.com/office/powerpoint/2010/main" val="3583087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368EE53-DF2E-42C7-ACE7-F25E2AD84684}" type="slidenum">
              <a:rPr lang="pl-PL" smtClean="0"/>
              <a:t>1</a:t>
            </a:fld>
            <a:endParaRPr lang="pl-PL" dirty="0"/>
          </a:p>
        </p:txBody>
      </p:sp>
    </p:spTree>
    <p:extLst>
      <p:ext uri="{BB962C8B-B14F-4D97-AF65-F5344CB8AC3E}">
        <p14:creationId xmlns:p14="http://schemas.microsoft.com/office/powerpoint/2010/main" val="417094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smtClean="0"/>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11431E64-9844-4F75-A320-A415F683572C}" type="datetimeFigureOut">
              <a:rPr lang="pl-PL" smtClean="0"/>
              <a:t>27.04.2018</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oliniow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oliniow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oliniow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oliniow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oliniow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oliniow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62AD191E-F5B4-4A3D-8892-62804F9C97ED}" type="slidenum">
              <a:rPr lang="pl-PL" smtClean="0"/>
              <a:t>‹#›</a:t>
            </a:fld>
            <a:endParaRPr lang="pl-PL"/>
          </a:p>
        </p:txBody>
      </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11431E64-9844-4F75-A320-A415F683572C}" type="datetimeFigureOut">
              <a:rPr lang="pl-PL" smtClean="0"/>
              <a:t>27.04.2018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2AD191E-F5B4-4A3D-8892-62804F9C97ED}" type="slidenum">
              <a:rPr lang="pl-PL" smtClean="0"/>
              <a:t>‹#›</a:t>
            </a:fld>
            <a:endParaRPr lang="pl-PL"/>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11431E64-9844-4F75-A320-A415F683572C}" type="datetimeFigureOut">
              <a:rPr lang="pl-PL" smtClean="0"/>
              <a:t>27.04.2018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2AD191E-F5B4-4A3D-8892-62804F9C97ED}" type="slidenum">
              <a:rPr lang="pl-PL" smtClean="0"/>
              <a:t>‹#›</a:t>
            </a:fld>
            <a:endParaRPr lang="pl-PL"/>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4"/>
          </p:nvPr>
        </p:nvSpPr>
        <p:spPr/>
        <p:txBody>
          <a:bodyPr rtlCol="0"/>
          <a:lstStyle/>
          <a:p>
            <a:fld id="{11431E64-9844-4F75-A320-A415F683572C}" type="datetimeFigureOut">
              <a:rPr lang="pl-PL" smtClean="0"/>
              <a:t>27.04.2018</a:t>
            </a:fld>
            <a:endParaRPr lang="pl-PL"/>
          </a:p>
        </p:txBody>
      </p:sp>
      <p:sp>
        <p:nvSpPr>
          <p:cNvPr id="9" name="Symbol zastępczy numeru slajdu 8"/>
          <p:cNvSpPr>
            <a:spLocks noGrp="1"/>
          </p:cNvSpPr>
          <p:nvPr>
            <p:ph type="sldNum" sz="quarter" idx="15"/>
          </p:nvPr>
        </p:nvSpPr>
        <p:spPr/>
        <p:txBody>
          <a:bodyPr rtlCol="0"/>
          <a:lstStyle/>
          <a:p>
            <a:fld id="{62AD191E-F5B4-4A3D-8892-62804F9C97ED}" type="slidenum">
              <a:rPr lang="pl-PL" smtClean="0"/>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11431E64-9844-4F75-A320-A415F683572C}" type="datetimeFigureOut">
              <a:rPr lang="pl-PL" smtClean="0"/>
              <a:t>27.04.2018</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oliniow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oliniow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oliniow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oliniow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oliniow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oliniow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62AD191E-F5B4-4A3D-8892-62804F9C97ED}" type="slidenum">
              <a:rPr lang="pl-PL" smtClean="0"/>
              <a:t>‹#›</a:t>
            </a:fld>
            <a:endParaRPr lang="pl-PL"/>
          </a:p>
        </p:txBody>
      </p:sp>
    </p:spTree>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5" name="Symbol zastępczy daty 4"/>
          <p:cNvSpPr>
            <a:spLocks noGrp="1"/>
          </p:cNvSpPr>
          <p:nvPr>
            <p:ph type="dt" sz="half" idx="10"/>
          </p:nvPr>
        </p:nvSpPr>
        <p:spPr/>
        <p:txBody>
          <a:bodyPr/>
          <a:lstStyle/>
          <a:p>
            <a:fld id="{11431E64-9844-4F75-A320-A415F683572C}" type="datetimeFigureOut">
              <a:rPr lang="pl-PL" smtClean="0"/>
              <a:t>27.04.2018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2AD191E-F5B4-4A3D-8892-62804F9C97ED}" type="slidenum">
              <a:rPr lang="pl-PL" smtClean="0"/>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smtClean="0"/>
              <a:t>Kliknij, aby edytować styl</a:t>
            </a:r>
            <a:endParaRPr kumimoji="0" lang="en-US"/>
          </a:p>
        </p:txBody>
      </p:sp>
      <p:sp>
        <p:nvSpPr>
          <p:cNvPr id="7" name="Symbol zastępczy daty 6"/>
          <p:cNvSpPr>
            <a:spLocks noGrp="1"/>
          </p:cNvSpPr>
          <p:nvPr>
            <p:ph type="dt" sz="half" idx="10"/>
          </p:nvPr>
        </p:nvSpPr>
        <p:spPr/>
        <p:txBody>
          <a:bodyPr/>
          <a:lstStyle/>
          <a:p>
            <a:fld id="{11431E64-9844-4F75-A320-A415F683572C}" type="datetimeFigureOut">
              <a:rPr lang="pl-PL" smtClean="0"/>
              <a:t>27.04.2018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2AD191E-F5B4-4A3D-8892-62804F9C97ED}" type="slidenum">
              <a:rPr lang="pl-PL" smtClean="0"/>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smtClean="0"/>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smtClean="0"/>
              <a:t>Kliknij, aby edytować style wzorca tekstu</a:t>
            </a: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6" name="Symbol zastępczy daty 5"/>
          <p:cNvSpPr>
            <a:spLocks noGrp="1"/>
          </p:cNvSpPr>
          <p:nvPr>
            <p:ph type="dt" sz="half" idx="10"/>
          </p:nvPr>
        </p:nvSpPr>
        <p:spPr/>
        <p:txBody>
          <a:bodyPr rtlCol="0"/>
          <a:lstStyle/>
          <a:p>
            <a:fld id="{11431E64-9844-4F75-A320-A415F683572C}" type="datetimeFigureOut">
              <a:rPr lang="pl-PL" smtClean="0"/>
              <a:t>27.04.2018</a:t>
            </a:fld>
            <a:endParaRPr lang="pl-PL"/>
          </a:p>
        </p:txBody>
      </p:sp>
      <p:sp>
        <p:nvSpPr>
          <p:cNvPr id="7" name="Symbol zastępczy numeru slajdu 6"/>
          <p:cNvSpPr>
            <a:spLocks noGrp="1"/>
          </p:cNvSpPr>
          <p:nvPr>
            <p:ph type="sldNum" sz="quarter" idx="11"/>
          </p:nvPr>
        </p:nvSpPr>
        <p:spPr/>
        <p:txBody>
          <a:bodyPr rtlCol="0"/>
          <a:lstStyle/>
          <a:p>
            <a:fld id="{62AD191E-F5B4-4A3D-8892-62804F9C97ED}" type="slidenum">
              <a:rPr lang="pl-PL" smtClean="0"/>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1431E64-9844-4F75-A320-A415F683572C}" type="datetimeFigureOut">
              <a:rPr lang="pl-PL" smtClean="0"/>
              <a:t>27.04.2018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2AD191E-F5B4-4A3D-8892-62804F9C97ED}" type="slidenum">
              <a:rPr lang="pl-PL" smtClean="0"/>
              <a:t>‹#›</a:t>
            </a:fld>
            <a:endParaRPr lang="pl-PL"/>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oliniow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8" name="Łącznik prostoliniow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oliniow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oliniow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oliniow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1" name="Symbol zastępczy daty 20"/>
          <p:cNvSpPr>
            <a:spLocks noGrp="1"/>
          </p:cNvSpPr>
          <p:nvPr>
            <p:ph type="dt" sz="half" idx="14"/>
          </p:nvPr>
        </p:nvSpPr>
        <p:spPr/>
        <p:txBody>
          <a:bodyPr rtlCol="0"/>
          <a:lstStyle/>
          <a:p>
            <a:fld id="{11431E64-9844-4F75-A320-A415F683572C}" type="datetimeFigureOut">
              <a:rPr lang="pl-PL" smtClean="0"/>
              <a:t>27.04.2018</a:t>
            </a:fld>
            <a:endParaRPr lang="pl-PL"/>
          </a:p>
        </p:txBody>
      </p:sp>
      <p:sp>
        <p:nvSpPr>
          <p:cNvPr id="22" name="Symbol zastępczy numeru slajdu 21"/>
          <p:cNvSpPr>
            <a:spLocks noGrp="1"/>
          </p:cNvSpPr>
          <p:nvPr>
            <p:ph type="sldNum" sz="quarter" idx="15"/>
          </p:nvPr>
        </p:nvSpPr>
        <p:spPr/>
        <p:txBody>
          <a:bodyPr rtlCol="0"/>
          <a:lstStyle/>
          <a:p>
            <a:fld id="{62AD191E-F5B4-4A3D-8892-62804F9C97ED}" type="slidenum">
              <a:rPr lang="pl-PL" smtClean="0"/>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oliniow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10" name="Łącznik prostoliniow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oliniow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oliniow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oliniow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11431E64-9844-4F75-A320-A415F683572C}" type="datetimeFigureOut">
              <a:rPr lang="pl-PL" smtClean="0"/>
              <a:t>27.04.2018</a:t>
            </a:fld>
            <a:endParaRPr lang="pl-PL"/>
          </a:p>
        </p:txBody>
      </p:sp>
      <p:sp>
        <p:nvSpPr>
          <p:cNvPr id="18" name="Symbol zastępczy numeru slajdu 17"/>
          <p:cNvSpPr>
            <a:spLocks noGrp="1"/>
          </p:cNvSpPr>
          <p:nvPr>
            <p:ph type="sldNum" sz="quarter" idx="11"/>
          </p:nvPr>
        </p:nvSpPr>
        <p:spPr/>
        <p:txBody>
          <a:bodyPr rtlCol="0"/>
          <a:lstStyle/>
          <a:p>
            <a:fld id="{62AD191E-F5B4-4A3D-8892-62804F9C97ED}" type="slidenum">
              <a:rPr lang="pl-PL" smtClean="0"/>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oliniow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1431E64-9844-4F75-A320-A415F683572C}" type="datetimeFigureOut">
              <a:rPr lang="pl-PL" smtClean="0"/>
              <a:t>27.04.2018</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oliniow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oliniow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oliniow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2AD191E-F5B4-4A3D-8892-62804F9C97ED}"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spd="slow">
    <p:push dir="u"/>
  </p:transition>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hyperlink" Target="http://www.polskiezabytki.pl/MojaWola" TargetMode="External"/><Relationship Id="rId2" Type="http://schemas.openxmlformats.org/officeDocument/2006/relationships/hyperlink" Target="http://www.polskiezabydki.pl/MojaWola"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4469" y="15039"/>
            <a:ext cx="9089531" cy="1008112"/>
          </a:xfrm>
        </p:spPr>
        <p:txBody>
          <a:bodyPr>
            <a:noAutofit/>
          </a:bodyPr>
          <a:lstStyle/>
          <a:p>
            <a:r>
              <a:rPr lang="pl-PL" sz="5500" dirty="0" smtClean="0">
                <a:solidFill>
                  <a:srgbClr val="00B050"/>
                </a:solidFill>
              </a:rPr>
              <a:t>Historia ukryta w lesie</a:t>
            </a:r>
            <a:endParaRPr lang="pl-PL" sz="5500" dirty="0">
              <a:solidFill>
                <a:srgbClr val="00B050"/>
              </a:solidFill>
            </a:endParaRPr>
          </a:p>
        </p:txBody>
      </p:sp>
      <p:sp>
        <p:nvSpPr>
          <p:cNvPr id="3" name="Podtytuł 2"/>
          <p:cNvSpPr>
            <a:spLocks noGrp="1"/>
          </p:cNvSpPr>
          <p:nvPr>
            <p:ph type="subTitle" idx="1"/>
          </p:nvPr>
        </p:nvSpPr>
        <p:spPr>
          <a:xfrm>
            <a:off x="1619672" y="980728"/>
            <a:ext cx="7416824" cy="5877272"/>
          </a:xfrm>
        </p:spPr>
        <p:txBody>
          <a:bodyPr>
            <a:normAutofit/>
          </a:bodyPr>
          <a:lstStyle/>
          <a:p>
            <a:r>
              <a:rPr lang="pl-PL" sz="2800" dirty="0" smtClean="0">
                <a:solidFill>
                  <a:srgbClr val="00B050"/>
                </a:solidFill>
              </a:rPr>
              <a:t>Pałac – Moja Wola</a:t>
            </a:r>
          </a:p>
          <a:p>
            <a:endParaRPr lang="pl-PL" sz="2800" dirty="0">
              <a:solidFill>
                <a:srgbClr val="00B050"/>
              </a:solidFill>
            </a:endParaRPr>
          </a:p>
          <a:p>
            <a:endParaRPr lang="pl-PL" sz="2800" dirty="0" smtClean="0">
              <a:solidFill>
                <a:srgbClr val="00B050"/>
              </a:solidFill>
            </a:endParaRPr>
          </a:p>
          <a:p>
            <a:endParaRPr lang="pl-PL" sz="2800" dirty="0">
              <a:solidFill>
                <a:srgbClr val="00B050"/>
              </a:solidFill>
            </a:endParaRPr>
          </a:p>
          <a:p>
            <a:endParaRPr lang="pl-PL" sz="2800" dirty="0" smtClean="0">
              <a:solidFill>
                <a:srgbClr val="00B050"/>
              </a:solidFill>
            </a:endParaRPr>
          </a:p>
          <a:p>
            <a:endParaRPr lang="pl-PL" sz="2800" dirty="0">
              <a:solidFill>
                <a:srgbClr val="00B050"/>
              </a:solidFill>
            </a:endParaRPr>
          </a:p>
          <a:p>
            <a:endParaRPr lang="pl-PL" sz="2800" dirty="0" smtClean="0">
              <a:solidFill>
                <a:srgbClr val="00B050"/>
              </a:solidFill>
            </a:endParaRPr>
          </a:p>
          <a:p>
            <a:endParaRPr lang="pl-PL" sz="2800" dirty="0">
              <a:solidFill>
                <a:srgbClr val="00B050"/>
              </a:solidFill>
            </a:endParaRPr>
          </a:p>
          <a:p>
            <a:endParaRPr lang="pl-PL" sz="2800" dirty="0" smtClean="0">
              <a:solidFill>
                <a:srgbClr val="00B050"/>
              </a:solidFill>
            </a:endParaRPr>
          </a:p>
          <a:p>
            <a:endParaRPr lang="pl-PL" sz="2800" dirty="0">
              <a:solidFill>
                <a:srgbClr val="00B050"/>
              </a:solidFill>
            </a:endParaRPr>
          </a:p>
          <a:p>
            <a:r>
              <a:rPr lang="pl-PL" sz="2800" dirty="0" smtClean="0">
                <a:solidFill>
                  <a:srgbClr val="00B050"/>
                </a:solidFill>
              </a:rPr>
              <a:t>                                       </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62" b="10859"/>
          <a:stretch/>
        </p:blipFill>
        <p:spPr bwMode="auto">
          <a:xfrm rot="21348037">
            <a:off x="1691680" y="1844824"/>
            <a:ext cx="6676380" cy="412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912695"/>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
      <p:transition spd="slow" advClick="0" advTm="3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8194" name="Picture 2" descr="C:\Users\Wiewiór\Desktop\zdjecia\IMG_20180325_150959.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rot="475630">
            <a:off x="1204616" y="1045497"/>
            <a:ext cx="6498166" cy="48736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6454">
            <a:off x="2411760" y="548680"/>
            <a:ext cx="3895873" cy="585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1534">
            <a:off x="1700466" y="1429769"/>
            <a:ext cx="5463401" cy="409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descr="C:\Users\Wiewiór\Desktop\zdjecia\IMG_20180325_1520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25346">
            <a:off x="2195736" y="469828"/>
            <a:ext cx="4608512" cy="614468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Wiewiór\Desktop\zdjecia\IMG_20180325_1506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69168">
            <a:off x="1738468" y="980728"/>
            <a:ext cx="5868652" cy="440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328411"/>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additive="base">
                                        <p:cTn id="25" dur="500" fill="hold"/>
                                        <p:tgtEl>
                                          <p:spTgt spid="8197"/>
                                        </p:tgtEl>
                                        <p:attrNameLst>
                                          <p:attrName>ppt_x</p:attrName>
                                        </p:attrNameLst>
                                      </p:cBhvr>
                                      <p:tavLst>
                                        <p:tav tm="0">
                                          <p:val>
                                            <p:strVal val="#ppt_x"/>
                                          </p:val>
                                        </p:tav>
                                        <p:tav tm="100000">
                                          <p:val>
                                            <p:strVal val="#ppt_x"/>
                                          </p:val>
                                        </p:tav>
                                      </p:tavLst>
                                    </p:anim>
                                    <p:anim calcmode="lin" valueType="num">
                                      <p:cBhvr additive="base">
                                        <p:cTn id="26"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8"/>
                                        </p:tgtEl>
                                        <p:attrNameLst>
                                          <p:attrName>style.visibility</p:attrName>
                                        </p:attrNameLst>
                                      </p:cBhvr>
                                      <p:to>
                                        <p:strVal val="visible"/>
                                      </p:to>
                                    </p:set>
                                    <p:anim calcmode="lin" valueType="num">
                                      <p:cBhvr additive="base">
                                        <p:cTn id="31" dur="500" fill="hold"/>
                                        <p:tgtEl>
                                          <p:spTgt spid="8198"/>
                                        </p:tgtEl>
                                        <p:attrNameLst>
                                          <p:attrName>ppt_x</p:attrName>
                                        </p:attrNameLst>
                                      </p:cBhvr>
                                      <p:tavLst>
                                        <p:tav tm="0">
                                          <p:val>
                                            <p:strVal val="#ppt_x"/>
                                          </p:val>
                                        </p:tav>
                                        <p:tav tm="100000">
                                          <p:val>
                                            <p:strVal val="#ppt_x"/>
                                          </p:val>
                                        </p:tav>
                                      </p:tavLst>
                                    </p:anim>
                                    <p:anim calcmode="lin" valueType="num">
                                      <p:cBhvr additive="base">
                                        <p:cTn id="32"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279" y="-387424"/>
            <a:ext cx="7467600" cy="1143000"/>
          </a:xfrm>
        </p:spPr>
        <p:txBody>
          <a:bodyPr/>
          <a:lstStyle/>
          <a:p>
            <a:r>
              <a:rPr lang="pl-PL" dirty="0" smtClean="0">
                <a:solidFill>
                  <a:srgbClr val="00B050"/>
                </a:solidFill>
              </a:rPr>
              <a:t>Park</a:t>
            </a:r>
            <a:endParaRPr lang="pl-PL" dirty="0">
              <a:solidFill>
                <a:srgbClr val="00B050"/>
              </a:solidFill>
            </a:endParaRPr>
          </a:p>
        </p:txBody>
      </p:sp>
      <p:sp>
        <p:nvSpPr>
          <p:cNvPr id="3" name="Symbol zastępczy zawartości 2"/>
          <p:cNvSpPr>
            <a:spLocks noGrp="1"/>
          </p:cNvSpPr>
          <p:nvPr>
            <p:ph sz="quarter" idx="1"/>
          </p:nvPr>
        </p:nvSpPr>
        <p:spPr>
          <a:xfrm>
            <a:off x="35496" y="980728"/>
            <a:ext cx="7467600" cy="4873752"/>
          </a:xfrm>
        </p:spPr>
        <p:txBody>
          <a:bodyPr/>
          <a:lstStyle/>
          <a:p>
            <a:r>
              <a:rPr lang="pl-PL" dirty="0"/>
              <a:t>Park z 1 poł. XIX/XX w., krajobrazowy w stylu angielskim o powierzchni 10,1 ha. W 1989 roku uznany za powierzchniowy pomnik przyrody (w tym - z pomnikowymi drzewami - 9 dębami i 2 cisami). Przy jednej z alei alpinarium. Na skraju parku położona jest sezonowa stanica turystyczna \\\"Biały Daniel\\\".</a:t>
            </a:r>
          </a:p>
        </p:txBody>
      </p:sp>
    </p:spTree>
    <p:extLst>
      <p:ext uri="{BB962C8B-B14F-4D97-AF65-F5344CB8AC3E}">
        <p14:creationId xmlns:p14="http://schemas.microsoft.com/office/powerpoint/2010/main" val="3485693941"/>
      </p:ext>
    </p:extLst>
  </p:cSld>
  <p:clrMapOvr>
    <a:masterClrMapping/>
  </p:clrMapOvr>
  <p:transition spd="slow" advTm="20000">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9218" name="Picture 2" descr="C:\Users\Wiewiór\Desktop\zdjecia\Sośnie_(gmina)_location_map.pn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27584" y="194993"/>
            <a:ext cx="7587538" cy="666300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Wiewiór\Desktop\zdjecia\IMG_20180325_1454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28801">
            <a:off x="2051720" y="836712"/>
            <a:ext cx="3996948" cy="53292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Wiewiór\Desktop\zdjecia\IMG_20180325_1527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98181">
            <a:off x="2185319" y="1052736"/>
            <a:ext cx="4032448" cy="537659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Wiewiór\Desktop\zdjecia\IMG_20180325_1529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95718">
            <a:off x="2070897" y="727186"/>
            <a:ext cx="4181547" cy="557539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Wiewiór\Desktop\zdjecia\IMG_20180325_1532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35794">
            <a:off x="1137334" y="1472782"/>
            <a:ext cx="6048672"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44232"/>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additive="base">
                                        <p:cTn id="13" dur="500" fill="hold"/>
                                        <p:tgtEl>
                                          <p:spTgt spid="9219"/>
                                        </p:tgtEl>
                                        <p:attrNameLst>
                                          <p:attrName>ppt_x</p:attrName>
                                        </p:attrNameLst>
                                      </p:cBhvr>
                                      <p:tavLst>
                                        <p:tav tm="0">
                                          <p:val>
                                            <p:strVal val="#ppt_x"/>
                                          </p:val>
                                        </p:tav>
                                        <p:tav tm="100000">
                                          <p:val>
                                            <p:strVal val="#ppt_x"/>
                                          </p:val>
                                        </p:tav>
                                      </p:tavLst>
                                    </p:anim>
                                    <p:anim calcmode="lin" valueType="num">
                                      <p:cBhvr additive="base">
                                        <p:cTn id="14"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ppt_x"/>
                                          </p:val>
                                        </p:tav>
                                        <p:tav tm="100000">
                                          <p:val>
                                            <p:strVal val="#ppt_x"/>
                                          </p:val>
                                        </p:tav>
                                      </p:tavLst>
                                    </p:anim>
                                    <p:anim calcmode="lin" valueType="num">
                                      <p:cBhvr additive="base">
                                        <p:cTn id="20"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1"/>
                                        </p:tgtEl>
                                        <p:attrNameLst>
                                          <p:attrName>style.visibility</p:attrName>
                                        </p:attrNameLst>
                                      </p:cBhvr>
                                      <p:to>
                                        <p:strVal val="visible"/>
                                      </p:to>
                                    </p:set>
                                    <p:anim calcmode="lin" valueType="num">
                                      <p:cBhvr additive="base">
                                        <p:cTn id="25" dur="500" fill="hold"/>
                                        <p:tgtEl>
                                          <p:spTgt spid="9221"/>
                                        </p:tgtEl>
                                        <p:attrNameLst>
                                          <p:attrName>ppt_x</p:attrName>
                                        </p:attrNameLst>
                                      </p:cBhvr>
                                      <p:tavLst>
                                        <p:tav tm="0">
                                          <p:val>
                                            <p:strVal val="#ppt_x"/>
                                          </p:val>
                                        </p:tav>
                                        <p:tav tm="100000">
                                          <p:val>
                                            <p:strVal val="#ppt_x"/>
                                          </p:val>
                                        </p:tav>
                                      </p:tavLst>
                                    </p:anim>
                                    <p:anim calcmode="lin" valueType="num">
                                      <p:cBhvr additive="base">
                                        <p:cTn id="26"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2"/>
                                        </p:tgtEl>
                                        <p:attrNameLst>
                                          <p:attrName>style.visibility</p:attrName>
                                        </p:attrNameLst>
                                      </p:cBhvr>
                                      <p:to>
                                        <p:strVal val="visible"/>
                                      </p:to>
                                    </p:set>
                                    <p:anim calcmode="lin" valueType="num">
                                      <p:cBhvr additive="base">
                                        <p:cTn id="31" dur="500" fill="hold"/>
                                        <p:tgtEl>
                                          <p:spTgt spid="9222"/>
                                        </p:tgtEl>
                                        <p:attrNameLst>
                                          <p:attrName>ppt_x</p:attrName>
                                        </p:attrNameLst>
                                      </p:cBhvr>
                                      <p:tavLst>
                                        <p:tav tm="0">
                                          <p:val>
                                            <p:strVal val="#ppt_x"/>
                                          </p:val>
                                        </p:tav>
                                        <p:tav tm="100000">
                                          <p:val>
                                            <p:strVal val="#ppt_x"/>
                                          </p:val>
                                        </p:tav>
                                      </p:tavLst>
                                    </p:anim>
                                    <p:anim calcmode="lin" valueType="num">
                                      <p:cBhvr additive="base">
                                        <p:cTn id="32"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52" y="-571500"/>
            <a:ext cx="7467600" cy="1143000"/>
          </a:xfrm>
        </p:spPr>
        <p:txBody>
          <a:bodyPr/>
          <a:lstStyle/>
          <a:p>
            <a:r>
              <a:rPr lang="pl-PL" dirty="0" smtClean="0">
                <a:solidFill>
                  <a:srgbClr val="00B050"/>
                </a:solidFill>
              </a:rPr>
              <a:t>Ciekawostki</a:t>
            </a:r>
            <a:endParaRPr lang="pl-PL" dirty="0"/>
          </a:p>
        </p:txBody>
      </p:sp>
      <p:sp>
        <p:nvSpPr>
          <p:cNvPr id="3" name="Symbol zastępczy zawartości 2"/>
          <p:cNvSpPr>
            <a:spLocks noGrp="1"/>
          </p:cNvSpPr>
          <p:nvPr>
            <p:ph sz="quarter" idx="1"/>
          </p:nvPr>
        </p:nvSpPr>
        <p:spPr>
          <a:xfrm>
            <a:off x="35496" y="476672"/>
            <a:ext cx="9001000" cy="6048672"/>
          </a:xfrm>
        </p:spPr>
        <p:txBody>
          <a:bodyPr>
            <a:normAutofit/>
          </a:bodyPr>
          <a:lstStyle/>
          <a:p>
            <a:r>
              <a:rPr lang="pl-PL" dirty="0"/>
              <a:t>Ciekawostką jest, że na jednym z tych dębów rozbił się samolot i zginął pilot</a:t>
            </a:r>
            <a:r>
              <a:rPr lang="pl-PL" dirty="0" smtClean="0"/>
              <a:t>.</a:t>
            </a:r>
          </a:p>
          <a:p>
            <a:r>
              <a:rPr lang="pl-PL" dirty="0" smtClean="0"/>
              <a:t>Moja babcia tym samolotem leciała, miała wtedy 19 lat.</a:t>
            </a:r>
          </a:p>
          <a:p>
            <a:pPr marL="0" indent="0">
              <a:buNone/>
            </a:pPr>
            <a:r>
              <a:rPr lang="pl-PL" dirty="0"/>
              <a:t> </a:t>
            </a:r>
            <a:r>
              <a:rPr lang="pl-PL" dirty="0" smtClean="0"/>
              <a:t>  Samolot ten opryskiwał pola i lasy, był to samolot rolniczy.          </a:t>
            </a:r>
          </a:p>
          <a:p>
            <a:pPr marL="0" indent="0">
              <a:buNone/>
            </a:pPr>
            <a:r>
              <a:rPr lang="pl-PL" dirty="0" smtClean="0"/>
              <a:t>   W drodze powrotnej pilot zahaczył skrzydłem o konar                    drzewa i zginął na miejscu.</a:t>
            </a:r>
          </a:p>
          <a:p>
            <a:pPr marL="0" indent="0">
              <a:buNone/>
            </a:pPr>
            <a:r>
              <a:rPr lang="pl-PL" dirty="0" smtClean="0"/>
              <a:t>    Wypadek ten był w roku ok. 1974-75.</a:t>
            </a:r>
          </a:p>
          <a:p>
            <a:r>
              <a:rPr lang="pl-PL" dirty="0" smtClean="0"/>
              <a:t>Moja babcia Grażyna Grzesiak i jej siostra pracowały w zamku w latach od 1964 do 1975 jako kucharki.</a:t>
            </a:r>
          </a:p>
          <a:p>
            <a:pPr marL="0" indent="0">
              <a:buNone/>
            </a:pPr>
            <a:r>
              <a:rPr lang="pl-PL" dirty="0" smtClean="0"/>
              <a:t>Sąsiad mojej babci który mieszkał w </a:t>
            </a:r>
            <a:r>
              <a:rPr lang="pl-PL" dirty="0"/>
              <a:t>J</a:t>
            </a:r>
            <a:r>
              <a:rPr lang="pl-PL" dirty="0" smtClean="0"/>
              <a:t>anisławicach Pan        Klajnert był woźnicom właścicielki zamku, który obwoził ją     po jej lasach i polach, było tego ok. 25 hektarów lasów i 10    hektarów łąk i parków.</a:t>
            </a:r>
          </a:p>
          <a:p>
            <a:pPr marL="0" indent="0">
              <a:buNone/>
            </a:pPr>
            <a:endParaRPr lang="pl-PL" dirty="0"/>
          </a:p>
          <a:p>
            <a:endParaRPr lang="pl-PL" dirty="0"/>
          </a:p>
        </p:txBody>
      </p:sp>
    </p:spTree>
    <p:extLst>
      <p:ext uri="{BB962C8B-B14F-4D97-AF65-F5344CB8AC3E}">
        <p14:creationId xmlns:p14="http://schemas.microsoft.com/office/powerpoint/2010/main" val="2762468005"/>
      </p:ext>
    </p:extLst>
  </p:cSld>
  <p:clrMapOvr>
    <a:masterClrMapping/>
  </p:clrMapOvr>
  <p:transition spd="slow" advClick="0" advTm="75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394" y="-571500"/>
            <a:ext cx="7467600" cy="1143000"/>
          </a:xfrm>
        </p:spPr>
        <p:txBody>
          <a:bodyPr/>
          <a:lstStyle/>
          <a:p>
            <a:endParaRPr lang="pl-PL" dirty="0">
              <a:solidFill>
                <a:srgbClr val="00B050"/>
              </a:solidFill>
            </a:endParaRPr>
          </a:p>
        </p:txBody>
      </p:sp>
      <p:sp>
        <p:nvSpPr>
          <p:cNvPr id="3" name="Symbol zastępczy zawartości 2"/>
          <p:cNvSpPr>
            <a:spLocks noGrp="1"/>
          </p:cNvSpPr>
          <p:nvPr>
            <p:ph sz="quarter" idx="1"/>
          </p:nvPr>
        </p:nvSpPr>
        <p:spPr>
          <a:xfrm>
            <a:off x="107504" y="548680"/>
            <a:ext cx="7467600" cy="4873752"/>
          </a:xfrm>
        </p:spPr>
        <p:txBody>
          <a:bodyPr/>
          <a:lstStyle/>
          <a:p>
            <a:pPr marL="0" indent="0">
              <a:buNone/>
            </a:pPr>
            <a:endParaRPr lang="pl-PL" dirty="0" smtClean="0"/>
          </a:p>
        </p:txBody>
      </p:sp>
      <p:pic>
        <p:nvPicPr>
          <p:cNvPr id="10242" name="Picture 2" descr="C:\Users\Wiewiór\Desktop\zdjecia\IMG_20180325_154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17720">
            <a:off x="2054779" y="492905"/>
            <a:ext cx="4134019" cy="551202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Wiewiór\Desktop\zdjecia\IMG_20180325_1459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0561">
            <a:off x="1133085" y="1708909"/>
            <a:ext cx="6105312" cy="457898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Wiewiór\Desktop\zdjecia\IMG_20180325_1545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33048">
            <a:off x="763989" y="1711660"/>
            <a:ext cx="5972243" cy="447918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Wiewiór\Desktop\zdjecia\IMG_20180325_1458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6794">
            <a:off x="1093605" y="1815937"/>
            <a:ext cx="5962277" cy="447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557774"/>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additive="base">
                                        <p:cTn id="13" dur="500" fill="hold"/>
                                        <p:tgtEl>
                                          <p:spTgt spid="10243"/>
                                        </p:tgtEl>
                                        <p:attrNameLst>
                                          <p:attrName>ppt_x</p:attrName>
                                        </p:attrNameLst>
                                      </p:cBhvr>
                                      <p:tavLst>
                                        <p:tav tm="0">
                                          <p:val>
                                            <p:strVal val="#ppt_x"/>
                                          </p:val>
                                        </p:tav>
                                        <p:tav tm="100000">
                                          <p:val>
                                            <p:strVal val="#ppt_x"/>
                                          </p:val>
                                        </p:tav>
                                      </p:tavLst>
                                    </p:anim>
                                    <p:anim calcmode="lin" valueType="num">
                                      <p:cBhvr additive="base">
                                        <p:cTn id="14"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500" fill="hold"/>
                                        <p:tgtEl>
                                          <p:spTgt spid="10244"/>
                                        </p:tgtEl>
                                        <p:attrNameLst>
                                          <p:attrName>ppt_x</p:attrName>
                                        </p:attrNameLst>
                                      </p:cBhvr>
                                      <p:tavLst>
                                        <p:tav tm="0">
                                          <p:val>
                                            <p:strVal val="#ppt_x"/>
                                          </p:val>
                                        </p:tav>
                                        <p:tav tm="100000">
                                          <p:val>
                                            <p:strVal val="#ppt_x"/>
                                          </p:val>
                                        </p:tav>
                                      </p:tavLst>
                                    </p:anim>
                                    <p:anim calcmode="lin" valueType="num">
                                      <p:cBhvr additive="base">
                                        <p:cTn id="20"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5"/>
                                        </p:tgtEl>
                                        <p:attrNameLst>
                                          <p:attrName>style.visibility</p:attrName>
                                        </p:attrNameLst>
                                      </p:cBhvr>
                                      <p:to>
                                        <p:strVal val="visible"/>
                                      </p:to>
                                    </p:set>
                                    <p:anim calcmode="lin" valueType="num">
                                      <p:cBhvr additive="base">
                                        <p:cTn id="25" dur="500" fill="hold"/>
                                        <p:tgtEl>
                                          <p:spTgt spid="10245"/>
                                        </p:tgtEl>
                                        <p:attrNameLst>
                                          <p:attrName>ppt_x</p:attrName>
                                        </p:attrNameLst>
                                      </p:cBhvr>
                                      <p:tavLst>
                                        <p:tav tm="0">
                                          <p:val>
                                            <p:strVal val="#ppt_x"/>
                                          </p:val>
                                        </p:tav>
                                        <p:tav tm="100000">
                                          <p:val>
                                            <p:strVal val="#ppt_x"/>
                                          </p:val>
                                        </p:tav>
                                      </p:tavLst>
                                    </p:anim>
                                    <p:anim calcmode="lin" valueType="num">
                                      <p:cBhvr additive="base">
                                        <p:cTn id="26"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315416"/>
            <a:ext cx="7467600" cy="1143000"/>
          </a:xfrm>
        </p:spPr>
        <p:txBody>
          <a:bodyPr/>
          <a:lstStyle/>
          <a:p>
            <a:r>
              <a:rPr lang="pl-PL" smtClean="0">
                <a:solidFill>
                  <a:srgbClr val="00B050"/>
                </a:solidFill>
              </a:rPr>
              <a:t>Dziękuję </a:t>
            </a:r>
            <a:r>
              <a:rPr lang="pl-PL" dirty="0" smtClean="0">
                <a:solidFill>
                  <a:srgbClr val="00B050"/>
                </a:solidFill>
              </a:rPr>
              <a:t>za poświęcony</a:t>
            </a:r>
            <a:r>
              <a:rPr lang="pl-PL" dirty="0" smtClean="0"/>
              <a:t> </a:t>
            </a:r>
            <a:r>
              <a:rPr lang="pl-PL" dirty="0" smtClean="0">
                <a:solidFill>
                  <a:srgbClr val="00B050"/>
                </a:solidFill>
              </a:rPr>
              <a:t>czas</a:t>
            </a:r>
            <a:endParaRPr lang="pl-PL" dirty="0"/>
          </a:p>
        </p:txBody>
      </p:sp>
      <p:sp>
        <p:nvSpPr>
          <p:cNvPr id="3" name="Symbol zastępczy zawartości 2"/>
          <p:cNvSpPr>
            <a:spLocks noGrp="1"/>
          </p:cNvSpPr>
          <p:nvPr>
            <p:ph sz="quarter" idx="1"/>
          </p:nvPr>
        </p:nvSpPr>
        <p:spPr>
          <a:xfrm>
            <a:off x="107504" y="1600200"/>
            <a:ext cx="9145016" cy="5257800"/>
          </a:xfrm>
        </p:spPr>
        <p:txBody>
          <a:bodyPr>
            <a:normAutofit fontScale="92500" lnSpcReduction="10000"/>
          </a:bodyPr>
          <a:lstStyle/>
          <a:p>
            <a:endParaRPr lang="pl-PL" dirty="0" smtClean="0"/>
          </a:p>
          <a:p>
            <a:endParaRPr lang="pl-PL" dirty="0"/>
          </a:p>
          <a:p>
            <a:endParaRPr lang="pl-PL" dirty="0" smtClean="0"/>
          </a:p>
          <a:p>
            <a:endParaRPr lang="pl-PL" dirty="0"/>
          </a:p>
          <a:p>
            <a:pPr marL="0" indent="0">
              <a:buNone/>
            </a:pPr>
            <a:endParaRPr lang="pl-PL" dirty="0"/>
          </a:p>
          <a:p>
            <a:pPr marL="0" indent="0">
              <a:buNone/>
            </a:pPr>
            <a:endParaRPr lang="pl-PL" dirty="0" smtClean="0">
              <a:solidFill>
                <a:srgbClr val="00B050"/>
              </a:solidFill>
            </a:endParaRPr>
          </a:p>
          <a:p>
            <a:pPr marL="0" indent="0">
              <a:buNone/>
            </a:pPr>
            <a:r>
              <a:rPr lang="pl-PL" dirty="0" smtClean="0">
                <a:solidFill>
                  <a:srgbClr val="00B050"/>
                </a:solidFill>
              </a:rPr>
              <a:t>                                        KONIEC</a:t>
            </a:r>
          </a:p>
          <a:p>
            <a:pPr marL="0" indent="0">
              <a:buNone/>
            </a:pPr>
            <a:r>
              <a:rPr lang="pl-PL" dirty="0" smtClean="0">
                <a:solidFill>
                  <a:srgbClr val="002060"/>
                </a:solidFill>
              </a:rPr>
              <a:t>Źródła</a:t>
            </a:r>
          </a:p>
          <a:p>
            <a:pPr marL="0" indent="0">
              <a:buNone/>
            </a:pPr>
            <a:r>
              <a:rPr lang="pl-PL" dirty="0" smtClean="0">
                <a:solidFill>
                  <a:srgbClr val="002060"/>
                </a:solidFill>
              </a:rPr>
              <a:t>Zdjęcia: inwidualne robione przez Brajana Krawczyka</a:t>
            </a:r>
            <a:endParaRPr lang="pl-PL" dirty="0">
              <a:solidFill>
                <a:srgbClr val="002060"/>
              </a:solidFill>
            </a:endParaRPr>
          </a:p>
          <a:p>
            <a:pPr marL="0" indent="0">
              <a:buNone/>
            </a:pPr>
            <a:r>
              <a:rPr lang="pl-PL" dirty="0" smtClean="0">
                <a:solidFill>
                  <a:srgbClr val="002060"/>
                </a:solidFill>
              </a:rPr>
              <a:t>             zdjęcia historyczne</a:t>
            </a:r>
            <a:r>
              <a:rPr lang="pl-PL" dirty="0">
                <a:solidFill>
                  <a:srgbClr val="00B050"/>
                </a:solidFill>
                <a:hlinkClick r:id="rId2"/>
              </a:rPr>
              <a:t> </a:t>
            </a:r>
            <a:r>
              <a:rPr lang="pl-PL" dirty="0" smtClean="0">
                <a:solidFill>
                  <a:srgbClr val="00B050"/>
                </a:solidFill>
                <a:hlinkClick r:id="rId2"/>
              </a:rPr>
              <a:t>www.polskiezabytki.pl/MojaWola</a:t>
            </a:r>
            <a:endParaRPr lang="pl-PL" dirty="0" smtClean="0">
              <a:solidFill>
                <a:srgbClr val="002060"/>
              </a:solidFill>
            </a:endParaRPr>
          </a:p>
          <a:p>
            <a:pPr marL="0" indent="0">
              <a:buNone/>
            </a:pPr>
            <a:r>
              <a:rPr lang="pl-PL" dirty="0" smtClean="0">
                <a:solidFill>
                  <a:srgbClr val="002060"/>
                </a:solidFill>
              </a:rPr>
              <a:t>Informacje: opowieści babci</a:t>
            </a:r>
            <a:r>
              <a:rPr lang="pl-PL" dirty="0">
                <a:solidFill>
                  <a:srgbClr val="002060"/>
                </a:solidFill>
              </a:rPr>
              <a:t> </a:t>
            </a:r>
            <a:r>
              <a:rPr lang="pl-PL" dirty="0" smtClean="0">
                <a:solidFill>
                  <a:srgbClr val="002060"/>
                </a:solidFill>
              </a:rPr>
              <a:t>Grażyny i ze strony </a:t>
            </a:r>
          </a:p>
          <a:p>
            <a:pPr marL="0" indent="0">
              <a:buNone/>
            </a:pPr>
            <a:r>
              <a:rPr lang="pl-PL" dirty="0">
                <a:solidFill>
                  <a:srgbClr val="00B050"/>
                </a:solidFill>
              </a:rPr>
              <a:t>	</a:t>
            </a:r>
            <a:r>
              <a:rPr lang="pl-PL" dirty="0" smtClean="0">
                <a:solidFill>
                  <a:srgbClr val="00B050"/>
                </a:solidFill>
              </a:rPr>
              <a:t>        </a:t>
            </a:r>
            <a:r>
              <a:rPr lang="pl-PL" dirty="0" smtClean="0">
                <a:solidFill>
                  <a:srgbClr val="00B050"/>
                </a:solidFill>
                <a:hlinkClick r:id="rId3"/>
              </a:rPr>
              <a:t>www.polskiezabytki.pl/MojaWola</a:t>
            </a:r>
            <a:r>
              <a:rPr lang="pl-PL" dirty="0" smtClean="0">
                <a:solidFill>
                  <a:srgbClr val="00B050"/>
                </a:solidFill>
              </a:rPr>
              <a:t>           </a:t>
            </a:r>
            <a:endParaRPr lang="pl-PL" dirty="0" smtClean="0">
              <a:solidFill>
                <a:srgbClr val="00B050"/>
              </a:solidFill>
            </a:endParaRPr>
          </a:p>
          <a:p>
            <a:pPr marL="0" indent="0">
              <a:buNone/>
            </a:pPr>
            <a:r>
              <a:rPr lang="pl-PL" dirty="0">
                <a:solidFill>
                  <a:srgbClr val="00B050"/>
                </a:solidFill>
              </a:rPr>
              <a:t> </a:t>
            </a:r>
            <a:r>
              <a:rPr lang="pl-PL" dirty="0" smtClean="0">
                <a:solidFill>
                  <a:srgbClr val="00B050"/>
                </a:solidFill>
              </a:rPr>
              <a:t>                                                                                Brajan Krawczyk                       </a:t>
            </a:r>
            <a:endParaRPr lang="pl-PL" dirty="0">
              <a:solidFill>
                <a:srgbClr val="00B050"/>
              </a:solidFill>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493" y="836712"/>
            <a:ext cx="4891236" cy="304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949182"/>
      </p:ext>
    </p:extLst>
  </p:cSld>
  <p:clrMapOvr>
    <a:masterClrMapping/>
  </p:clrMapOvr>
  <p:transition spd="slow" advTm="2000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496" y="-387424"/>
            <a:ext cx="7467600" cy="1143000"/>
          </a:xfrm>
        </p:spPr>
        <p:txBody>
          <a:bodyPr/>
          <a:lstStyle/>
          <a:p>
            <a:r>
              <a:rPr lang="pl-PL" dirty="0" smtClean="0">
                <a:solidFill>
                  <a:srgbClr val="00B050"/>
                </a:solidFill>
              </a:rPr>
              <a:t>Historia</a:t>
            </a:r>
            <a:endParaRPr lang="pl-PL" dirty="0">
              <a:solidFill>
                <a:srgbClr val="00B050"/>
              </a:solidFill>
            </a:endParaRPr>
          </a:p>
        </p:txBody>
      </p:sp>
      <p:sp>
        <p:nvSpPr>
          <p:cNvPr id="3" name="Symbol zastępczy zawartości 2"/>
          <p:cNvSpPr>
            <a:spLocks noGrp="1"/>
          </p:cNvSpPr>
          <p:nvPr>
            <p:ph sz="quarter" idx="1"/>
          </p:nvPr>
        </p:nvSpPr>
        <p:spPr>
          <a:xfrm>
            <a:off x="0" y="836712"/>
            <a:ext cx="8820472" cy="5976664"/>
          </a:xfrm>
        </p:spPr>
        <p:txBody>
          <a:bodyPr>
            <a:noAutofit/>
          </a:bodyPr>
          <a:lstStyle/>
          <a:p>
            <a:r>
              <a:rPr lang="pl-PL" dirty="0">
                <a:solidFill>
                  <a:srgbClr val="002060"/>
                </a:solidFill>
              </a:rPr>
              <a:t>Pałac zbudowany w 1852 roku dla księcia brunszwicko-oleśnickiego Wilhelma, według projektu polskiego architekta inż. Karłowskiego. </a:t>
            </a:r>
          </a:p>
          <a:p>
            <a:r>
              <a:rPr lang="pl-PL" dirty="0">
                <a:solidFill>
                  <a:srgbClr val="002060"/>
                </a:solidFill>
              </a:rPr>
              <a:t> Agnes von Diergardt (Klitzing). Urodzona w Kolsku. Była jeszcze nastolatką gdy poślubiła oficera marynarki - barona Daniela von Diergardt. W 1886 roku rozpoczęła dzieło swojego życia osiedlając się w Mojej Woli. To za jej czasów pałac został rozbudowany a w okolicy powstał wspaniały ogród, kościół, dom starców i przedszkole. Kobieta słynąca z mądrości i dobroci. Religijna, jednocześnie surowa. Zawsze otoczona przyjaciółmi. Osamotniona w 1911 roku po stracie męża, kontynuowała swoją działalność przez kolejne 34 lata. Zmarła podczas ucieczki przed zbliżającymi się wojskami Armii Radzieckiej w 1945 roku. Pochowana w rodzinnym grobowcu Bruning - Kuczkowskich</a:t>
            </a:r>
          </a:p>
        </p:txBody>
      </p:sp>
    </p:spTree>
    <p:extLst>
      <p:ext uri="{BB962C8B-B14F-4D97-AF65-F5344CB8AC3E}">
        <p14:creationId xmlns:p14="http://schemas.microsoft.com/office/powerpoint/2010/main" val="203901933"/>
      </p:ext>
    </p:extLst>
  </p:cSld>
  <p:clrMapOvr>
    <a:masterClrMapping/>
  </p:clrMapOvr>
  <p:transition spd="slow" advClick="0" advTm="75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098" name="Picture 2" descr="C:\Users\Wiewiór\Desktop\zdjecia\IMG_20180325_150514.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rot="21162284">
            <a:off x="966700" y="1085547"/>
            <a:ext cx="6498166" cy="4873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5616">
            <a:off x="2987824" y="1121486"/>
            <a:ext cx="3706142" cy="476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Users\Wiewiór\Desktop\zdjecia\IMG_20180325_1557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32438">
            <a:off x="1115616" y="1340768"/>
            <a:ext cx="6480720" cy="486054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Wiewiór\Desktop\zdjecia\IMG_20180325_1557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32586">
            <a:off x="1475656" y="1581217"/>
            <a:ext cx="5904656" cy="442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46906"/>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anim calcmode="lin" valueType="num">
                                      <p:cBhvr additive="base">
                                        <p:cTn id="25" dur="500" fill="hold"/>
                                        <p:tgtEl>
                                          <p:spTgt spid="4101"/>
                                        </p:tgtEl>
                                        <p:attrNameLst>
                                          <p:attrName>ppt_x</p:attrName>
                                        </p:attrNameLst>
                                      </p:cBhvr>
                                      <p:tavLst>
                                        <p:tav tm="0">
                                          <p:val>
                                            <p:strVal val="#ppt_x"/>
                                          </p:val>
                                        </p:tav>
                                        <p:tav tm="100000">
                                          <p:val>
                                            <p:strVal val="#ppt_x"/>
                                          </p:val>
                                        </p:tav>
                                      </p:tavLst>
                                    </p:anim>
                                    <p:anim calcmode="lin" valueType="num">
                                      <p:cBhvr additive="base">
                                        <p:cTn id="26"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0" y="6741368"/>
            <a:ext cx="778591" cy="494928"/>
          </a:xfrm>
        </p:spPr>
        <p:txBody>
          <a:bodyPr>
            <a:normAutofit fontScale="90000"/>
          </a:bodyPr>
          <a:lstStyle/>
          <a:p>
            <a:endParaRPr lang="pl-PL" dirty="0"/>
          </a:p>
        </p:txBody>
      </p:sp>
      <p:sp>
        <p:nvSpPr>
          <p:cNvPr id="3" name="Symbol zastępczy zawartości 2"/>
          <p:cNvSpPr>
            <a:spLocks noGrp="1"/>
          </p:cNvSpPr>
          <p:nvPr>
            <p:ph sz="quarter" idx="1"/>
          </p:nvPr>
        </p:nvSpPr>
        <p:spPr>
          <a:xfrm>
            <a:off x="107504" y="26423"/>
            <a:ext cx="7467600" cy="4873752"/>
          </a:xfrm>
        </p:spPr>
        <p:txBody>
          <a:bodyPr/>
          <a:lstStyle/>
          <a:p>
            <a:r>
              <a:rPr lang="pl-PL" dirty="0"/>
              <a:t>W 1948 r. w pałacu powstał Ośrodek Doskonalenia Robotników Leśnych. Działalność ośrodka trwała do sierpnia 1950 r. W roku 1949 rozpoczęto kompletowanie sprzętu dla internatu i szkoły leśnej dla młodzieży. W 1950 r. w Ośrodku Szkolenia Zawodowego umieszczono klasy eksponowane Liceum Leśnego w Margoninie. W latach 1951/1952 rozpoczęło działalność Technikum Leśne im. Bolesława Bieruta w Mojej Woli. Była to pierwsza w historii leśnictwa szkoła dla dziewcząt. Technikum Leśne zakończyło swą działalność w czerwcu 1975 roku. Pałac pozostał własnością Lasów Państwowych</a:t>
            </a:r>
          </a:p>
        </p:txBody>
      </p:sp>
    </p:spTree>
    <p:extLst>
      <p:ext uri="{BB962C8B-B14F-4D97-AF65-F5344CB8AC3E}">
        <p14:creationId xmlns:p14="http://schemas.microsoft.com/office/powerpoint/2010/main" val="2346905765"/>
      </p:ext>
    </p:extLst>
  </p:cSld>
  <p:clrMapOvr>
    <a:masterClrMapping/>
  </p:clrMapOvr>
  <p:transition spd="slow" advClick="0" advTm="40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3074" name="Picture 2" descr="C:\Users\Wiewiór\Desktop\zdjecia\IMG_20180325_153357.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rot="277147">
            <a:off x="814059" y="609366"/>
            <a:ext cx="7086467" cy="5314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ewiór\Desktop\zdjecia\IMG_20180325_1528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7057">
            <a:off x="2123777" y="374685"/>
            <a:ext cx="4637348" cy="6183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Wiewiór\Desktop\zdjecia\IMG_20180325_1525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2234">
            <a:off x="2123728" y="237214"/>
            <a:ext cx="4843554" cy="645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5208"/>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additive="base">
                                        <p:cTn id="19" dur="500" fill="hold"/>
                                        <p:tgtEl>
                                          <p:spTgt spid="3077"/>
                                        </p:tgtEl>
                                        <p:attrNameLst>
                                          <p:attrName>ppt_x</p:attrName>
                                        </p:attrNameLst>
                                      </p:cBhvr>
                                      <p:tavLst>
                                        <p:tav tm="0">
                                          <p:val>
                                            <p:strVal val="#ppt_x"/>
                                          </p:val>
                                        </p:tav>
                                        <p:tav tm="100000">
                                          <p:val>
                                            <p:strVal val="#ppt_x"/>
                                          </p:val>
                                        </p:tav>
                                      </p:tavLst>
                                    </p:anim>
                                    <p:anim calcmode="lin" valueType="num">
                                      <p:cBhvr additive="base">
                                        <p:cTn id="20"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387424"/>
            <a:ext cx="7467600" cy="1143000"/>
          </a:xfrm>
        </p:spPr>
        <p:txBody>
          <a:bodyPr/>
          <a:lstStyle/>
          <a:p>
            <a:r>
              <a:rPr lang="pl-PL" dirty="0" smtClean="0">
                <a:solidFill>
                  <a:srgbClr val="00B050"/>
                </a:solidFill>
              </a:rPr>
              <a:t>Opis Pałacu</a:t>
            </a:r>
            <a:endParaRPr lang="pl-PL" dirty="0">
              <a:solidFill>
                <a:srgbClr val="00B050"/>
              </a:solidFill>
            </a:endParaRPr>
          </a:p>
        </p:txBody>
      </p:sp>
      <p:sp>
        <p:nvSpPr>
          <p:cNvPr id="3" name="Symbol zastępczy zawartości 2"/>
          <p:cNvSpPr>
            <a:spLocks noGrp="1"/>
          </p:cNvSpPr>
          <p:nvPr>
            <p:ph sz="quarter" idx="1"/>
          </p:nvPr>
        </p:nvSpPr>
        <p:spPr>
          <a:xfrm>
            <a:off x="0" y="836712"/>
            <a:ext cx="7467600" cy="4873752"/>
          </a:xfrm>
        </p:spPr>
        <p:txBody>
          <a:bodyPr/>
          <a:lstStyle/>
          <a:p>
            <a:r>
              <a:rPr lang="pl-PL" dirty="0"/>
              <a:t>Pałac składa się z kilku brył, 1-2 piętrowy na wysokich piwnicach, częściowo konstrukcji ryglowej wypełnionej cegłą, oszalowany deskami i obity korą z dębu korkowego, sprowadzoną z </a:t>
            </a:r>
            <a:r>
              <a:rPr lang="pl-PL" dirty="0" smtClean="0"/>
              <a:t>Portugalii. </a:t>
            </a:r>
            <a:r>
              <a:rPr lang="pl-PL" dirty="0"/>
              <a:t>Jest to prawdopodobnie, jeden z dwóch istniejących w Europie pałaców, których elewacja jest wyłożona tą korą. Od strony frontowej dwa podcienia wsparte na drewnianych słupach z zastrzałami.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57193">
            <a:off x="885510" y="44035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Wiewiór\Desktop\zdjecia\IMG_20180325_1512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28241">
            <a:off x="3300192" y="4317259"/>
            <a:ext cx="1688458" cy="225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409896"/>
      </p:ext>
    </p:extLst>
  </p:cSld>
  <p:clrMapOvr>
    <a:masterClrMapping/>
  </p:clrMapOvr>
  <p:transition spd="slow" advClick="0" advTm="3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6146" name="Picture 2" descr="C:\Users\Wiewiór\Desktop\zdjecia\IMG_20180325_150457.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rot="21403093">
            <a:off x="2479615" y="939818"/>
            <a:ext cx="3745236" cy="499364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Wiewiór\Desktop\zdjecia\IMG_20180325_1516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61967">
            <a:off x="2249696" y="983931"/>
            <a:ext cx="4032448" cy="53765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Wiewiór\Desktop\zdjecia\IMG_20180325_1503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36080">
            <a:off x="2267744" y="928904"/>
            <a:ext cx="4032448" cy="537659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Wiewiór\Desktop\zdjecia\IMG_20180325_1505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30736">
            <a:off x="1547664" y="1421929"/>
            <a:ext cx="5351503" cy="401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22529"/>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additive="base">
                                        <p:cTn id="25" dur="500" fill="hold"/>
                                        <p:tgtEl>
                                          <p:spTgt spid="6149"/>
                                        </p:tgtEl>
                                        <p:attrNameLst>
                                          <p:attrName>ppt_x</p:attrName>
                                        </p:attrNameLst>
                                      </p:cBhvr>
                                      <p:tavLst>
                                        <p:tav tm="0">
                                          <p:val>
                                            <p:strVal val="#ppt_x"/>
                                          </p:val>
                                        </p:tav>
                                        <p:tav tm="100000">
                                          <p:val>
                                            <p:strVal val="#ppt_x"/>
                                          </p:val>
                                        </p:tav>
                                      </p:tavLst>
                                    </p:anim>
                                    <p:anim calcmode="lin" valueType="num">
                                      <p:cBhvr additive="base">
                                        <p:cTn id="26"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sz="quarter" idx="1"/>
          </p:nvPr>
        </p:nvSpPr>
        <p:spPr>
          <a:xfrm>
            <a:off x="0" y="188640"/>
            <a:ext cx="8642920" cy="6408712"/>
          </a:xfrm>
        </p:spPr>
        <p:txBody>
          <a:bodyPr>
            <a:normAutofit fontScale="85000" lnSpcReduction="20000"/>
          </a:bodyPr>
          <a:lstStyle/>
          <a:p>
            <a:r>
              <a:rPr lang="pl-PL" dirty="0"/>
              <a:t>Dachy dwuspadowe z ornamentowanymi deskami okapowymi i szczytowymi. Z przodu i z tyłu parterowe aneksy z zadaszonymi tarasami. Wewnątrz pokój bilardowy, sypialnia Księcia i pięć pokoi gościnnych. Stropy we wnętrzu drewniane, wzmocnione belkami, w jednej z nich wiszący po środku sali kuty świecznik w kształcie koła. Od 1885 roku centrum dóbr Moja Wola barona Daniela von Diergardt. </a:t>
            </a:r>
          </a:p>
          <a:p>
            <a:r>
              <a:rPr lang="pl-PL" dirty="0"/>
              <a:t>Wówczas został rozbudowany o człon z jadalnią i w latach 1902-1903 o murowaną pięciokondygnacyjną wieżę z tarasem widokowym (bez elewacji z kory) i piętrowe skrzydło mieszczące m.in bibliotekę i gabinet właściciela majątku. W centralnej części pałacu, 4 pomieszczenia z oryginalnymi drewnianymi sufitami z dekoracją podobną do kasetonowej. W dwóch pomieszczeniach znajdują się malowidła ścienne</a:t>
            </a:r>
            <a:r>
              <a:rPr lang="pl-PL" dirty="0" smtClean="0"/>
              <a:t>.</a:t>
            </a:r>
          </a:p>
          <a:p>
            <a:r>
              <a:rPr lang="pl-PL" dirty="0" smtClean="0"/>
              <a:t> </a:t>
            </a:r>
            <a:r>
              <a:rPr lang="pl-PL" dirty="0"/>
              <a:t>Ściany pałacu przy wykańczaniu pierwszych wnętrz zostały wyklejone gazetami, na które naniesiono malowidła z motywami kolonialnymi. Pięćdziesiąt lat później, kolejnym właścicielom te motywy widocznie nie przypadły do gustu więc zamienili tapety na dębową boazerię. To pod nią malowidła tkwiły przez następne sto lat. Obecnie boazeria została zniszczona a jej elementów użyto do maskowania okien. Skarb w postaci półtorawiekowych dzieł ludzkiej ręki został odkryty i jednocześnie rzucony na skurzoną podłogę i zdeptany</a:t>
            </a:r>
            <a:r>
              <a:rPr lang="pl-PL" dirty="0" smtClean="0"/>
              <a:t>.</a:t>
            </a:r>
            <a:endParaRPr lang="pl-PL" dirty="0"/>
          </a:p>
        </p:txBody>
      </p:sp>
    </p:spTree>
    <p:extLst>
      <p:ext uri="{BB962C8B-B14F-4D97-AF65-F5344CB8AC3E}">
        <p14:creationId xmlns:p14="http://schemas.microsoft.com/office/powerpoint/2010/main" val="755439017"/>
      </p:ext>
    </p:extLst>
  </p:cSld>
  <p:clrMapOvr>
    <a:masterClrMapping/>
  </p:clrMapOvr>
  <p:transition spd="slow" advClick="0" advTm="9000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0679">
            <a:off x="868604" y="1044528"/>
            <a:ext cx="7169601" cy="474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7007">
            <a:off x="2267744" y="292164"/>
            <a:ext cx="4132209" cy="624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C:\Users\Wiewiór\Desktop\zdjecia\image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71628">
            <a:off x="1418707" y="1242042"/>
            <a:ext cx="6115132" cy="382195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Wiewiór\Desktop\zdjecia\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2750">
            <a:off x="1333783" y="1525337"/>
            <a:ext cx="6314003" cy="420168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Wiewiór\Desktop\zdjecia\download.jpg"/>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bwMode="auto">
          <a:xfrm rot="21360118">
            <a:off x="323464" y="1459969"/>
            <a:ext cx="8524792" cy="3607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526875"/>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500" fill="hold"/>
                                        <p:tgtEl>
                                          <p:spTgt spid="7173"/>
                                        </p:tgtEl>
                                        <p:attrNameLst>
                                          <p:attrName>ppt_x</p:attrName>
                                        </p:attrNameLst>
                                      </p:cBhvr>
                                      <p:tavLst>
                                        <p:tav tm="0">
                                          <p:val>
                                            <p:strVal val="#ppt_x"/>
                                          </p:val>
                                        </p:tav>
                                        <p:tav tm="100000">
                                          <p:val>
                                            <p:strVal val="#ppt_x"/>
                                          </p:val>
                                        </p:tav>
                                      </p:tavLst>
                                    </p:anim>
                                    <p:anim calcmode="lin" valueType="num">
                                      <p:cBhvr additive="base">
                                        <p:cTn id="2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cBhvr additive="base">
                                        <p:cTn id="31" dur="500" fill="hold"/>
                                        <p:tgtEl>
                                          <p:spTgt spid="7174"/>
                                        </p:tgtEl>
                                        <p:attrNameLst>
                                          <p:attrName>ppt_x</p:attrName>
                                        </p:attrNameLst>
                                      </p:cBhvr>
                                      <p:tavLst>
                                        <p:tav tm="0">
                                          <p:val>
                                            <p:strVal val="#ppt_x"/>
                                          </p:val>
                                        </p:tav>
                                        <p:tav tm="100000">
                                          <p:val>
                                            <p:strVal val="#ppt_x"/>
                                          </p:val>
                                        </p:tav>
                                      </p:tavLst>
                                    </p:anim>
                                    <p:anim calcmode="lin" valueType="num">
                                      <p:cBhvr additive="base">
                                        <p:cTn id="32"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270</TotalTime>
  <Words>704</Words>
  <Application>Microsoft Office PowerPoint</Application>
  <PresentationFormat>Pokaz na ekranie (4:3)</PresentationFormat>
  <Paragraphs>46</Paragraphs>
  <Slides>15</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15</vt:i4>
      </vt:variant>
    </vt:vector>
  </HeadingPairs>
  <TitlesOfParts>
    <vt:vector size="20" baseType="lpstr">
      <vt:lpstr>Calibri</vt:lpstr>
      <vt:lpstr>Century Schoolbook</vt:lpstr>
      <vt:lpstr>Wingdings</vt:lpstr>
      <vt:lpstr>Wingdings 2</vt:lpstr>
      <vt:lpstr>Wykusz</vt:lpstr>
      <vt:lpstr>Historia ukryta w lesie</vt:lpstr>
      <vt:lpstr>Historia</vt:lpstr>
      <vt:lpstr>Prezentacja programu PowerPoint</vt:lpstr>
      <vt:lpstr>Prezentacja programu PowerPoint</vt:lpstr>
      <vt:lpstr>Prezentacja programu PowerPoint</vt:lpstr>
      <vt:lpstr>Opis Pałacu</vt:lpstr>
      <vt:lpstr>Prezentacja programu PowerPoint</vt:lpstr>
      <vt:lpstr>Prezentacja programu PowerPoint</vt:lpstr>
      <vt:lpstr>Prezentacja programu PowerPoint</vt:lpstr>
      <vt:lpstr>Prezentacja programu PowerPoint</vt:lpstr>
      <vt:lpstr>Park</vt:lpstr>
      <vt:lpstr>Prezentacja programu PowerPoint</vt:lpstr>
      <vt:lpstr>Ciekawostki</vt:lpstr>
      <vt:lpstr>Prezentacja programu PowerPoint</vt:lpstr>
      <vt:lpstr>Dziękuję za poświęcony czas</vt:lpstr>
    </vt:vector>
  </TitlesOfParts>
  <Company>Sil-art Rycho444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ukryta w lesie</dc:title>
  <dc:creator>Wiewiór</dc:creator>
  <cp:lastModifiedBy>Katarzyna Krzywda</cp:lastModifiedBy>
  <cp:revision>32</cp:revision>
  <dcterms:created xsi:type="dcterms:W3CDTF">2018-04-02T09:42:36Z</dcterms:created>
  <dcterms:modified xsi:type="dcterms:W3CDTF">2018-04-27T07:18:06Z</dcterms:modified>
</cp:coreProperties>
</file>