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9" r:id="rId3"/>
    <p:sldId id="268" r:id="rId4"/>
    <p:sldId id="260" r:id="rId5"/>
    <p:sldId id="261" r:id="rId6"/>
    <p:sldId id="262" r:id="rId7"/>
    <p:sldId id="263" r:id="rId8"/>
    <p:sldId id="267" r:id="rId9"/>
    <p:sldId id="269" r:id="rId10"/>
    <p:sldId id="266" r:id="rId11"/>
    <p:sldId id="270" r:id="rId12"/>
    <p:sldId id="272" r:id="rId13"/>
    <p:sldId id="273" r:id="rId1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>
      <p:cViewPr varScale="1">
        <p:scale>
          <a:sx n="69" d="100"/>
          <a:sy n="69" d="100"/>
        </p:scale>
        <p:origin x="-136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550-9AF0-4218-9383-FCBE65DC0316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843B-78FF-41A7-BFBE-EDD53BCCBFB8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550-9AF0-4218-9383-FCBE65DC0316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843B-78FF-41A7-BFBE-EDD53BCCBF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550-9AF0-4218-9383-FCBE65DC0316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843B-78FF-41A7-BFBE-EDD53BCCBF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550-9AF0-4218-9383-FCBE65DC0316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843B-78FF-41A7-BFBE-EDD53BCCBF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550-9AF0-4218-9383-FCBE65DC0316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843B-78FF-41A7-BFBE-EDD53BCCBFB8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550-9AF0-4218-9383-FCBE65DC0316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843B-78FF-41A7-BFBE-EDD53BCCBF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550-9AF0-4218-9383-FCBE65DC0316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843B-78FF-41A7-BFBE-EDD53BCCBF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550-9AF0-4218-9383-FCBE65DC0316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843B-78FF-41A7-BFBE-EDD53BCCBF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550-9AF0-4218-9383-FCBE65DC0316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843B-78FF-41A7-BFBE-EDD53BCCBF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550-9AF0-4218-9383-FCBE65DC0316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843B-78FF-41A7-BFBE-EDD53BCCBFB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550-9AF0-4218-9383-FCBE65DC0316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283843B-78FF-41A7-BFBE-EDD53BCCBFB8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EA67550-9AF0-4218-9383-FCBE65DC0316}" type="datetimeFigureOut">
              <a:rPr lang="pl-PL" smtClean="0"/>
              <a:t>2018-04-26</a:t>
            </a:fld>
            <a:endParaRPr lang="pl-P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283843B-78FF-41A7-BFBE-EDD53BCCBFB8}" type="slidenum">
              <a:rPr lang="pl-PL" smtClean="0"/>
              <a:t>‹#›</a:t>
            </a:fld>
            <a:endParaRPr lang="pl-PL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893957"/>
            <a:ext cx="9032032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sz="6700" dirty="0" smtClean="0"/>
              <a:t>HISTORIA W LESIE UKRYTA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MŁYN I GRODZISKO, </a:t>
            </a:r>
            <a:r>
              <a:rPr lang="pl-PL" sz="4000" dirty="0"/>
              <a:t>ZBIORNIKI RETENCYJNE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GRABOWNO WIELKIE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7544" y="5661248"/>
            <a:ext cx="8496944" cy="1296144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chemeClr val="tx1"/>
                </a:solidFill>
              </a:rPr>
              <a:t>Bardzo </a:t>
            </a:r>
            <a:r>
              <a:rPr lang="pl-PL" sz="2400" dirty="0">
                <a:solidFill>
                  <a:schemeClr val="tx1"/>
                </a:solidFill>
              </a:rPr>
              <a:t>fajne </a:t>
            </a:r>
            <a:r>
              <a:rPr lang="pl-PL" sz="2400" dirty="0" smtClean="0">
                <a:solidFill>
                  <a:schemeClr val="tx1"/>
                </a:solidFill>
              </a:rPr>
              <a:t>miejsce, położone </a:t>
            </a:r>
            <a:r>
              <a:rPr lang="pl-PL" sz="2400" dirty="0">
                <a:solidFill>
                  <a:schemeClr val="tx1"/>
                </a:solidFill>
              </a:rPr>
              <a:t>w </a:t>
            </a:r>
            <a:r>
              <a:rPr lang="pl-PL" sz="2400" dirty="0" smtClean="0">
                <a:solidFill>
                  <a:schemeClr val="tx1"/>
                </a:solidFill>
              </a:rPr>
              <a:t>lesie, </a:t>
            </a:r>
          </a:p>
          <a:p>
            <a:r>
              <a:rPr lang="pl-PL" sz="2400" dirty="0" smtClean="0">
                <a:solidFill>
                  <a:schemeClr val="tx1"/>
                </a:solidFill>
              </a:rPr>
              <a:t>na </a:t>
            </a:r>
            <a:r>
              <a:rPr lang="pl-PL" sz="2400" dirty="0">
                <a:solidFill>
                  <a:schemeClr val="tx1"/>
                </a:solidFill>
              </a:rPr>
              <a:t>ognisko, grilla, oraz </a:t>
            </a:r>
            <a:r>
              <a:rPr lang="pl-PL" sz="2400" dirty="0" smtClean="0">
                <a:solidFill>
                  <a:schemeClr val="tx1"/>
                </a:solidFill>
              </a:rPr>
              <a:t>wypady </a:t>
            </a:r>
            <a:r>
              <a:rPr lang="pl-PL" sz="2400" dirty="0">
                <a:solidFill>
                  <a:schemeClr val="tx1"/>
                </a:solidFill>
              </a:rPr>
              <a:t>na grzyby.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07180"/>
            <a:ext cx="7098863" cy="276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78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07504" y="704088"/>
            <a:ext cx="8928992" cy="780696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/>
              <a:t>Wiata turystyczna + miejsce na ognisko</a:t>
            </a:r>
            <a:endParaRPr lang="pl-PL" sz="44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2276872"/>
            <a:ext cx="4626603" cy="346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3551704" cy="477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259376" y="6093296"/>
            <a:ext cx="7745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000" dirty="0">
                <a:latin typeface="+mj-lt"/>
              </a:rPr>
              <a:t>11.04.2018</a:t>
            </a:r>
          </a:p>
        </p:txBody>
      </p:sp>
    </p:spTree>
    <p:extLst>
      <p:ext uri="{BB962C8B-B14F-4D97-AF65-F5344CB8AC3E}">
        <p14:creationId xmlns:p14="http://schemas.microsoft.com/office/powerpoint/2010/main" val="398010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Zbiorniki retencyjne</a:t>
            </a:r>
            <a:endParaRPr lang="pl-P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4045421" y="5877272"/>
            <a:ext cx="1124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/>
              <a:t>11.04.2018</a:t>
            </a:r>
          </a:p>
        </p:txBody>
      </p:sp>
    </p:spTree>
    <p:extLst>
      <p:ext uri="{BB962C8B-B14F-4D97-AF65-F5344CB8AC3E}">
        <p14:creationId xmlns:p14="http://schemas.microsoft.com/office/powerpoint/2010/main" val="40882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000" dirty="0" smtClean="0"/>
              <a:t>Warto wybrać się rowerem do Grabowna Wielkiego i odpocząć nad Zbiornikami retencyjnymi, obejrzeć pozostałości po Grodzisku i Młynie. Podziwiać piękno przyrody. Wła</a:t>
            </a:r>
            <a:r>
              <a:rPr lang="pl-PL" sz="2000" dirty="0"/>
              <a:t>ś</a:t>
            </a:r>
            <a:r>
              <a:rPr lang="pl-PL" sz="2000" dirty="0" smtClean="0"/>
              <a:t>cicielem kompleksu turystycznego jest Nadleśnictwo Milicz.</a:t>
            </a:r>
            <a:endParaRPr lang="pl-PL" sz="2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00" y="2204864"/>
            <a:ext cx="6312898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hmurka 4"/>
          <p:cNvSpPr/>
          <p:nvPr/>
        </p:nvSpPr>
        <p:spPr>
          <a:xfrm>
            <a:off x="0" y="1916832"/>
            <a:ext cx="2771800" cy="1656184"/>
          </a:xfrm>
          <a:prstGeom prst="cloud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accent1"/>
                </a:solidFill>
                <a:latin typeface="+mj-lt"/>
              </a:rPr>
              <a:t>Zapraszają:</a:t>
            </a:r>
          </a:p>
          <a:p>
            <a:pPr algn="ctr"/>
            <a:r>
              <a:rPr lang="pl-PL" dirty="0" smtClean="0">
                <a:solidFill>
                  <a:schemeClr val="accent1"/>
                </a:solidFill>
                <a:latin typeface="+mj-lt"/>
              </a:rPr>
              <a:t>Tomek Rogala</a:t>
            </a:r>
            <a:br>
              <a:rPr lang="pl-PL" dirty="0" smtClean="0">
                <a:solidFill>
                  <a:schemeClr val="accent1"/>
                </a:solidFill>
                <a:latin typeface="+mj-lt"/>
              </a:rPr>
            </a:br>
            <a:r>
              <a:rPr lang="pl-PL" dirty="0" smtClean="0">
                <a:solidFill>
                  <a:schemeClr val="accent1"/>
                </a:solidFill>
                <a:latin typeface="+mj-lt"/>
              </a:rPr>
              <a:t>i Wiktor Kawaler</a:t>
            </a:r>
          </a:p>
          <a:p>
            <a:pPr algn="ctr"/>
            <a:r>
              <a:rPr lang="pl-PL" dirty="0">
                <a:solidFill>
                  <a:schemeClr val="accent1"/>
                </a:solidFill>
                <a:latin typeface="+mj-lt"/>
              </a:rPr>
              <a:t>k</a:t>
            </a:r>
            <a:r>
              <a:rPr lang="pl-PL" dirty="0" smtClean="0">
                <a:solidFill>
                  <a:schemeClr val="accent1"/>
                </a:solidFill>
                <a:latin typeface="+mj-lt"/>
              </a:rPr>
              <a:t>lasa 4b</a:t>
            </a:r>
            <a:endParaRPr lang="pl-PL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433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Źródło: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Zdjęcia i teksty: Tomasz Rogala, Wiktor Kawaler, www.grabownowielkie.pl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60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bra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5710"/>
            <a:ext cx="476250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bra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914" y="3286125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00726"/>
            <a:ext cx="3864734" cy="515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" y="908720"/>
            <a:ext cx="3707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latin typeface="+mj-lt"/>
              </a:rPr>
              <a:t>Kompleks turystyczny</a:t>
            </a:r>
          </a:p>
        </p:txBody>
      </p:sp>
    </p:spTree>
    <p:extLst>
      <p:ext uri="{BB962C8B-B14F-4D97-AF65-F5344CB8AC3E}">
        <p14:creationId xmlns:p14="http://schemas.microsoft.com/office/powerpoint/2010/main" val="177308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124744"/>
            <a:ext cx="8928992" cy="1143000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/>
              <a:t>Czarny Rów, nad którym znajdowało się Grodzisko i Młyn, obecnie </a:t>
            </a:r>
            <a:r>
              <a:rPr lang="pl-PL" sz="3600" dirty="0"/>
              <a:t>Z</a:t>
            </a:r>
            <a:r>
              <a:rPr lang="pl-PL" sz="3600" dirty="0" smtClean="0"/>
              <a:t>biorniki retencyjne.</a:t>
            </a:r>
            <a:endParaRPr lang="pl-PL" sz="3600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2925332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5332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4184713" y="6309320"/>
            <a:ext cx="7745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000" dirty="0">
                <a:latin typeface="+mj-lt"/>
              </a:rPr>
              <a:t>11.04.2018</a:t>
            </a:r>
          </a:p>
        </p:txBody>
      </p:sp>
    </p:spTree>
    <p:extLst>
      <p:ext uri="{BB962C8B-B14F-4D97-AF65-F5344CB8AC3E}">
        <p14:creationId xmlns:p14="http://schemas.microsoft.com/office/powerpoint/2010/main" val="160230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44877"/>
            <a:ext cx="5256584" cy="422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0" y="2708920"/>
            <a:ext cx="37799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+mj-lt"/>
              </a:rPr>
              <a:t>Grodzisko z około 985-900r.; zbudowane na planie trójkąta, </a:t>
            </a:r>
            <a:br>
              <a:rPr lang="pl-PL" sz="2000" dirty="0" smtClean="0">
                <a:latin typeface="+mj-lt"/>
              </a:rPr>
            </a:br>
            <a:r>
              <a:rPr lang="pl-PL" sz="2000" dirty="0" smtClean="0">
                <a:latin typeface="+mj-lt"/>
              </a:rPr>
              <a:t>z widocznymi partiami 5-8-metrowych wałów od strony zewnętrznej i 2,5-metrowymi </a:t>
            </a:r>
            <a:br>
              <a:rPr lang="pl-PL" sz="2000" dirty="0" smtClean="0">
                <a:latin typeface="+mj-lt"/>
              </a:rPr>
            </a:br>
            <a:r>
              <a:rPr lang="pl-PL" sz="2000" dirty="0" smtClean="0">
                <a:latin typeface="+mj-lt"/>
              </a:rPr>
              <a:t>od wewnętrznej, które okalają </a:t>
            </a:r>
            <a:br>
              <a:rPr lang="pl-PL" sz="2000" dirty="0" smtClean="0">
                <a:latin typeface="+mj-lt"/>
              </a:rPr>
            </a:br>
            <a:r>
              <a:rPr lang="pl-PL" sz="2000" dirty="0" smtClean="0">
                <a:latin typeface="+mj-lt"/>
              </a:rPr>
              <a:t>ok. 0,24 ha powierzchni; </a:t>
            </a:r>
            <a:br>
              <a:rPr lang="pl-PL" sz="2000" dirty="0" smtClean="0">
                <a:latin typeface="+mj-lt"/>
              </a:rPr>
            </a:br>
            <a:r>
              <a:rPr lang="pl-PL" sz="2000" dirty="0" smtClean="0">
                <a:latin typeface="+mj-lt"/>
              </a:rPr>
              <a:t>grodzisko przetrwało do XII w., na ten właśnie czas datuje się znalezione fragmenty ceramiki (okres wczesnego średniowiecza).</a:t>
            </a:r>
            <a:endParaRPr lang="pl-PL" sz="2000" dirty="0"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3" y="186125"/>
            <a:ext cx="3649059" cy="235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4499992" y="1124744"/>
            <a:ext cx="4032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+mj-lt"/>
              </a:rPr>
              <a:t>Młyn i Grodzisko</a:t>
            </a:r>
            <a:endParaRPr lang="pl-PL" sz="4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934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1196" y="908720"/>
            <a:ext cx="8229600" cy="1143000"/>
          </a:xfrm>
        </p:spPr>
        <p:txBody>
          <a:bodyPr/>
          <a:lstStyle/>
          <a:p>
            <a:pPr algn="ctr"/>
            <a:r>
              <a:rPr lang="pl-PL" dirty="0" smtClean="0"/>
              <a:t>Pozostałości po Młynie</a:t>
            </a:r>
            <a:endParaRPr lang="pl-PL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160" y="2636912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2636912"/>
            <a:ext cx="4041445" cy="302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771800" y="6021288"/>
            <a:ext cx="35283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 smtClean="0">
                <a:latin typeface="+mj-lt"/>
              </a:rPr>
              <a:t>11.04.2018</a:t>
            </a:r>
            <a:endParaRPr lang="pl-PL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842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0379" y="1556792"/>
            <a:ext cx="8229600" cy="564672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/>
              <a:t>Napisy na murach Młyna </a:t>
            </a:r>
            <a:br>
              <a:rPr lang="pl-PL" sz="4000" dirty="0" smtClean="0"/>
            </a:br>
            <a:r>
              <a:rPr lang="pl-PL" sz="4000" dirty="0" smtClean="0"/>
              <a:t>w języku niemieckim</a:t>
            </a:r>
            <a:endParaRPr lang="pl-PL" sz="4000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4217894" y="5949280"/>
            <a:ext cx="7745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000" dirty="0">
                <a:latin typeface="+mj-lt"/>
              </a:rPr>
              <a:t>11.04.2018</a:t>
            </a:r>
          </a:p>
        </p:txBody>
      </p:sp>
    </p:spTree>
    <p:extLst>
      <p:ext uri="{BB962C8B-B14F-4D97-AF65-F5344CB8AC3E}">
        <p14:creationId xmlns:p14="http://schemas.microsoft.com/office/powerpoint/2010/main" val="306291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Pozostałości po Grodzisku</a:t>
            </a:r>
            <a:endParaRPr lang="pl-PL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4173773" y="5949280"/>
            <a:ext cx="7745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000" dirty="0">
                <a:latin typeface="+mj-lt"/>
              </a:rPr>
              <a:t>11.04.2018</a:t>
            </a:r>
          </a:p>
        </p:txBody>
      </p:sp>
    </p:spTree>
    <p:extLst>
      <p:ext uri="{BB962C8B-B14F-4D97-AF65-F5344CB8AC3E}">
        <p14:creationId xmlns:p14="http://schemas.microsoft.com/office/powerpoint/2010/main" val="333176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5583" y="1124744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Odcinek </a:t>
            </a:r>
            <a:r>
              <a:rPr lang="pl-PL" sz="2000" dirty="0"/>
              <a:t>doliny Czarnego Rowu, położony między Grabownem Wielkim i Małym,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na </a:t>
            </a:r>
            <a:r>
              <a:rPr lang="pl-PL" sz="2000" dirty="0"/>
              <a:t>północnych stokach Wzgórz Twardogórskich. </a:t>
            </a:r>
            <a:r>
              <a:rPr lang="pl-PL" sz="2000" dirty="0" smtClean="0"/>
              <a:t>Wzdłuż </a:t>
            </a:r>
            <a:r>
              <a:rPr lang="pl-PL" sz="2000" dirty="0"/>
              <a:t>doliny biegnie linia kolejowa Grabowno Wielkie – Krotoszyn i niebieski szlak z Grabowna Wielkiego do Twardogóry.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4193098" y="5949280"/>
            <a:ext cx="7745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000" dirty="0">
                <a:latin typeface="+mj-lt"/>
              </a:rPr>
              <a:t>11.04.2018</a:t>
            </a:r>
          </a:p>
        </p:txBody>
      </p:sp>
    </p:spTree>
    <p:extLst>
      <p:ext uri="{BB962C8B-B14F-4D97-AF65-F5344CB8AC3E}">
        <p14:creationId xmlns:p14="http://schemas.microsoft.com/office/powerpoint/2010/main" val="380140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Ścieżka do wiaty i zbiorników</a:t>
            </a:r>
            <a:endParaRPr lang="pl-PL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2445" y="2564904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68" y="2564904"/>
            <a:ext cx="432161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4295657" y="6135107"/>
            <a:ext cx="7745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000" dirty="0">
                <a:latin typeface="+mj-lt"/>
              </a:rPr>
              <a:t>11.04.2018</a:t>
            </a:r>
          </a:p>
        </p:txBody>
      </p:sp>
    </p:spTree>
    <p:extLst>
      <p:ext uri="{BB962C8B-B14F-4D97-AF65-F5344CB8AC3E}">
        <p14:creationId xmlns:p14="http://schemas.microsoft.com/office/powerpoint/2010/main" val="286300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257</TotalTime>
  <Words>130</Words>
  <Application>Microsoft Office PowerPoint</Application>
  <PresentationFormat>Pokaz na ekranie (4:3)</PresentationFormat>
  <Paragraphs>28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Przepływ</vt:lpstr>
      <vt:lpstr> HISTORIA W LESIE UKRYTA MŁYN I GRODZISKO, ZBIORNIKI RETENCYJNE GRABOWNO WIELKIE</vt:lpstr>
      <vt:lpstr>Prezentacja programu PowerPoint</vt:lpstr>
      <vt:lpstr>Czarny Rów, nad którym znajdowało się Grodzisko i Młyn, obecnie Zbiorniki retencyjne.</vt:lpstr>
      <vt:lpstr>Prezentacja programu PowerPoint</vt:lpstr>
      <vt:lpstr>Pozostałości po Młynie</vt:lpstr>
      <vt:lpstr>Napisy na murach Młyna  w języku niemieckim</vt:lpstr>
      <vt:lpstr>Pozostałości po Grodzisku</vt:lpstr>
      <vt:lpstr>Odcinek doliny Czarnego Rowu, położony między Grabownem Wielkim i Małym,  na północnych stokach Wzgórz Twardogórskich. Wzdłuż doliny biegnie linia kolejowa Grabowno Wielkie – Krotoszyn i niebieski szlak z Grabowna Wielkiego do Twardogóry.</vt:lpstr>
      <vt:lpstr>Ścieżka do wiaty i zbiorników</vt:lpstr>
      <vt:lpstr>Wiata turystyczna + miejsce na ognisko</vt:lpstr>
      <vt:lpstr>Zbiorniki retencyjne</vt:lpstr>
      <vt:lpstr>Warto wybrać się rowerem do Grabowna Wielkiego i odpocząć nad Zbiornikami retencyjnymi, obejrzeć pozostałości po Grodzisku i Młynie. Podziwiać piękno przyrody. Właścicielem kompleksu turystycznego jest Nadleśnictwo Milicz.</vt:lpstr>
      <vt:lpstr>Źródło: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SP2 im. JPII</dc:creator>
  <cp:lastModifiedBy>SP2 im. JPII</cp:lastModifiedBy>
  <cp:revision>19</cp:revision>
  <dcterms:created xsi:type="dcterms:W3CDTF">2018-04-11T17:58:26Z</dcterms:created>
  <dcterms:modified xsi:type="dcterms:W3CDTF">2018-04-26T18:40:06Z</dcterms:modified>
</cp:coreProperties>
</file>