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3" autoAdjust="0"/>
    <p:restoredTop sz="94660"/>
  </p:normalViewPr>
  <p:slideViewPr>
    <p:cSldViewPr snapToGrid="0">
      <p:cViewPr varScale="1">
        <p:scale>
          <a:sx n="83" d="100"/>
          <a:sy n="83" d="100"/>
        </p:scale>
        <p:origin x="9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6BE9CA-2979-4B7D-8E77-EB2501A202F9}"/>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658DBEB7-07D9-43D8-9AD4-F1A20B34CD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08F3D762-EA9F-4122-94BF-6175F4CA4813}"/>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5" name="Symbol zastępczy stopki 4">
            <a:extLst>
              <a:ext uri="{FF2B5EF4-FFF2-40B4-BE49-F238E27FC236}">
                <a16:creationId xmlns:a16="http://schemas.microsoft.com/office/drawing/2014/main" id="{72E1D599-78A2-4A30-BFB9-E4A331CBD9F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42079E7-D891-44D0-BDDA-F23BE13E6AB6}"/>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424961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4CFE30-65B0-4BEE-861A-59D68726EE57}"/>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64EAFA66-3DFC-4289-AD79-F0F5CA22481C}"/>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2A64F39-0F1D-439D-872F-4EB8B4DAF034}"/>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5" name="Symbol zastępczy stopki 4">
            <a:extLst>
              <a:ext uri="{FF2B5EF4-FFF2-40B4-BE49-F238E27FC236}">
                <a16:creationId xmlns:a16="http://schemas.microsoft.com/office/drawing/2014/main" id="{E1F7E3A2-7B06-4F28-9F2C-4A99FC37317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3AADFD7-A686-433D-BC66-175FB5DD3AE2}"/>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150049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47DEA99-B448-4493-B994-B94BDBEDFC7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D1176360-0066-4E0F-A3FC-4AC8C923FD5A}"/>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7CB33C-3BEC-49AB-AEA5-263DD8666099}"/>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5" name="Symbol zastępczy stopki 4">
            <a:extLst>
              <a:ext uri="{FF2B5EF4-FFF2-40B4-BE49-F238E27FC236}">
                <a16:creationId xmlns:a16="http://schemas.microsoft.com/office/drawing/2014/main" id="{2C9785D1-EA0E-4AA0-ABAE-2F19EFD0D98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605EFEA-9162-4D98-8A0B-1DDC06670AD1}"/>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307946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0B9C0A-75BA-44D3-9614-21F7EB15672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DC392C8-FF78-487E-BC2C-21D70CBB4BC9}"/>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53DF83B-4059-4850-9F0D-265F8082B45C}"/>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5" name="Symbol zastępczy stopki 4">
            <a:extLst>
              <a:ext uri="{FF2B5EF4-FFF2-40B4-BE49-F238E27FC236}">
                <a16:creationId xmlns:a16="http://schemas.microsoft.com/office/drawing/2014/main" id="{566808EF-2394-4378-A97D-99E07C60682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577604B-4334-4B1B-B6C4-0E9B5A64E89D}"/>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382058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952CDB-FDBA-4BB3-B2A8-9BE92E6E4320}"/>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308FEC5D-E8B5-4C79-8E37-4C79C90DA0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F750AD14-3DC6-40B0-B7A0-3EF013C7D5D2}"/>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5" name="Symbol zastępczy stopki 4">
            <a:extLst>
              <a:ext uri="{FF2B5EF4-FFF2-40B4-BE49-F238E27FC236}">
                <a16:creationId xmlns:a16="http://schemas.microsoft.com/office/drawing/2014/main" id="{E703DFD5-BC5F-47E9-ACED-E25558541AE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22ADEBA-B6F0-463D-96FC-D15A3477BC3E}"/>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3217915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C48709-DE6D-4C8F-8883-187F3479D96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97A94DE-763C-45B1-A5B9-1D072092C8AD}"/>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1C1465B2-4DC3-4B95-907A-7A6AFA5D2009}"/>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35CDBB6-EDB1-4D0A-8FFC-903BF9CD031B}"/>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6" name="Symbol zastępczy stopki 5">
            <a:extLst>
              <a:ext uri="{FF2B5EF4-FFF2-40B4-BE49-F238E27FC236}">
                <a16:creationId xmlns:a16="http://schemas.microsoft.com/office/drawing/2014/main" id="{9778CBB5-7E70-42E6-B960-366EFF3D3B7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A24E011-234B-46CC-8D50-1F619145B0BD}"/>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15173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391139-B974-4CC8-A3BC-09304015CED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91806F3-74DF-4E24-BE10-B35B6BE534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E0433D82-0CC9-4022-9746-332A38C8B57F}"/>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9EE3D4E-D4C9-4A82-BFCA-CBA7FC1FF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E0942F75-EC84-4676-952F-0FE6C0EF83D0}"/>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3E329F65-11BE-4768-9D31-7A5C0248B3AF}"/>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8" name="Symbol zastępczy stopki 7">
            <a:extLst>
              <a:ext uri="{FF2B5EF4-FFF2-40B4-BE49-F238E27FC236}">
                <a16:creationId xmlns:a16="http://schemas.microsoft.com/office/drawing/2014/main" id="{133B29CD-BA4D-4D0F-8F17-83E8CD66352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1AE8D057-4D51-479F-B316-02E5A74CC7A7}"/>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177318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7B3E97-3E3A-4934-A54D-2DABCB2443E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1A681C09-2558-4EE8-904A-ED35F70630BC}"/>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4" name="Symbol zastępczy stopki 3">
            <a:extLst>
              <a:ext uri="{FF2B5EF4-FFF2-40B4-BE49-F238E27FC236}">
                <a16:creationId xmlns:a16="http://schemas.microsoft.com/office/drawing/2014/main" id="{B8CFBAA0-5D9F-4185-BAC7-075AD67F11B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8236E124-2291-4D1F-A3CF-2067E8E96A2C}"/>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2396375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34A9FFA0-8F68-44C7-B239-7405DD0DE3D1}"/>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3" name="Symbol zastępczy stopki 2">
            <a:extLst>
              <a:ext uri="{FF2B5EF4-FFF2-40B4-BE49-F238E27FC236}">
                <a16:creationId xmlns:a16="http://schemas.microsoft.com/office/drawing/2014/main" id="{BC64F8ED-7EB7-4015-9F51-FADFA755F92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EF6A5EA7-1082-410C-8EF6-5D9F4423951D}"/>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43748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BF3F05-3F95-432C-8DE1-2BD071D7FB7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3F03FAB-947F-47FC-AB91-8E551684D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8463DDC8-C9BB-4661-889A-A4C8E74B9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9F26B54B-C039-4C0E-AF01-D27F5D4454C3}"/>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6" name="Symbol zastępczy stopki 5">
            <a:extLst>
              <a:ext uri="{FF2B5EF4-FFF2-40B4-BE49-F238E27FC236}">
                <a16:creationId xmlns:a16="http://schemas.microsoft.com/office/drawing/2014/main" id="{5C6D7322-AEB5-4B97-80B1-B72130C6198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8D9D01B-695F-42CD-8BCA-6A09AB4DE230}"/>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2591492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B639EC-72E5-4879-88D2-2E9EE33D3B6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6AF05494-5CA2-4ECB-BCC0-08F8F7F33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AF9783E9-03DB-4760-86E0-EA2C4FC3F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DC0B132C-6248-4D6D-8F30-C978D602ABD0}"/>
              </a:ext>
            </a:extLst>
          </p:cNvPr>
          <p:cNvSpPr>
            <a:spLocks noGrp="1"/>
          </p:cNvSpPr>
          <p:nvPr>
            <p:ph type="dt" sz="half" idx="10"/>
          </p:nvPr>
        </p:nvSpPr>
        <p:spPr/>
        <p:txBody>
          <a:bodyPr/>
          <a:lstStyle/>
          <a:p>
            <a:fld id="{1F0581BA-83FC-486D-AA65-7BFF697FDE3D}" type="datetimeFigureOut">
              <a:rPr lang="pl-PL" smtClean="0"/>
              <a:t>09.05.2018</a:t>
            </a:fld>
            <a:endParaRPr lang="pl-PL"/>
          </a:p>
        </p:txBody>
      </p:sp>
      <p:sp>
        <p:nvSpPr>
          <p:cNvPr id="6" name="Symbol zastępczy stopki 5">
            <a:extLst>
              <a:ext uri="{FF2B5EF4-FFF2-40B4-BE49-F238E27FC236}">
                <a16:creationId xmlns:a16="http://schemas.microsoft.com/office/drawing/2014/main" id="{2B8348FC-3F84-4C68-8A70-D53F04652CE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A739F3D-8128-4F1A-8A4C-3E0FFB7E5543}"/>
              </a:ext>
            </a:extLst>
          </p:cNvPr>
          <p:cNvSpPr>
            <a:spLocks noGrp="1"/>
          </p:cNvSpPr>
          <p:nvPr>
            <p:ph type="sldNum" sz="quarter" idx="12"/>
          </p:nvPr>
        </p:nvSpPr>
        <p:spPr/>
        <p:txBody>
          <a:bodyPr/>
          <a:lstStyle/>
          <a:p>
            <a:fld id="{90DDC5AD-7F0A-49A3-9C18-D2B01E37998C}" type="slidenum">
              <a:rPr lang="pl-PL" smtClean="0"/>
              <a:t>‹#›</a:t>
            </a:fld>
            <a:endParaRPr lang="pl-PL"/>
          </a:p>
        </p:txBody>
      </p:sp>
    </p:spTree>
    <p:extLst>
      <p:ext uri="{BB962C8B-B14F-4D97-AF65-F5344CB8AC3E}">
        <p14:creationId xmlns:p14="http://schemas.microsoft.com/office/powerpoint/2010/main" val="26342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E14AD4E-6C70-493A-AE75-1B47D9C84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4B94260B-AFD6-491C-8115-0BB3AE174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E8FF73B-4633-452B-96BD-739C14B7E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581BA-83FC-486D-AA65-7BFF697FDE3D}" type="datetimeFigureOut">
              <a:rPr lang="pl-PL" smtClean="0"/>
              <a:t>09.05.2018</a:t>
            </a:fld>
            <a:endParaRPr lang="pl-PL"/>
          </a:p>
        </p:txBody>
      </p:sp>
      <p:sp>
        <p:nvSpPr>
          <p:cNvPr id="5" name="Symbol zastępczy stopki 4">
            <a:extLst>
              <a:ext uri="{FF2B5EF4-FFF2-40B4-BE49-F238E27FC236}">
                <a16:creationId xmlns:a16="http://schemas.microsoft.com/office/drawing/2014/main" id="{4D5819BD-840A-4D8F-9511-8CC59F88CF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F25258F8-887D-4545-8601-F270E2F36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DC5AD-7F0A-49A3-9C18-D2B01E37998C}" type="slidenum">
              <a:rPr lang="pl-PL" smtClean="0"/>
              <a:t>‹#›</a:t>
            </a:fld>
            <a:endParaRPr lang="pl-PL"/>
          </a:p>
        </p:txBody>
      </p:sp>
    </p:spTree>
    <p:extLst>
      <p:ext uri="{BB962C8B-B14F-4D97-AF65-F5344CB8AC3E}">
        <p14:creationId xmlns:p14="http://schemas.microsoft.com/office/powerpoint/2010/main" val="342349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14.JP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0.JP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34826A-AEF3-48E9-A766-44F329F4FF23}"/>
              </a:ext>
            </a:extLst>
          </p:cNvPr>
          <p:cNvSpPr>
            <a:spLocks noGrp="1"/>
          </p:cNvSpPr>
          <p:nvPr>
            <p:ph type="ctrTitle"/>
          </p:nvPr>
        </p:nvSpPr>
        <p:spPr/>
        <p:txBody>
          <a:bodyPr/>
          <a:lstStyle/>
          <a:p>
            <a:endParaRPr lang="pl-PL" dirty="0"/>
          </a:p>
        </p:txBody>
      </p:sp>
      <p:sp>
        <p:nvSpPr>
          <p:cNvPr id="3" name="Podtytuł 2">
            <a:extLst>
              <a:ext uri="{FF2B5EF4-FFF2-40B4-BE49-F238E27FC236}">
                <a16:creationId xmlns:a16="http://schemas.microsoft.com/office/drawing/2014/main" id="{5001DBF7-58A8-4FE9-BCBF-0FF4FEE87E9A}"/>
              </a:ext>
            </a:extLst>
          </p:cNvPr>
          <p:cNvSpPr>
            <a:spLocks noGrp="1"/>
          </p:cNvSpPr>
          <p:nvPr>
            <p:ph type="subTitle" idx="1"/>
          </p:nvPr>
        </p:nvSpPr>
        <p:spPr>
          <a:xfrm>
            <a:off x="1524000" y="3966692"/>
            <a:ext cx="9144000" cy="1291107"/>
          </a:xfrm>
        </p:spPr>
        <p:txBody>
          <a:bodyPr/>
          <a:lstStyle/>
          <a:p>
            <a:endParaRPr lang="pl-PL" dirty="0"/>
          </a:p>
        </p:txBody>
      </p:sp>
      <p:pic>
        <p:nvPicPr>
          <p:cNvPr id="1026" name="Picture 2" descr="Znalezione obrazy dla zapytania Dolina Baryczy">
            <a:extLst>
              <a:ext uri="{FF2B5EF4-FFF2-40B4-BE49-F238E27FC236}">
                <a16:creationId xmlns:a16="http://schemas.microsoft.com/office/drawing/2014/main" id="{5FFB14C9-A50B-4F4C-A2F4-138933BC4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a:extLst>
              <a:ext uri="{FF2B5EF4-FFF2-40B4-BE49-F238E27FC236}">
                <a16:creationId xmlns:a16="http://schemas.microsoft.com/office/drawing/2014/main" id="{D471E15E-AD27-4CBD-A5D6-414548956705}"/>
              </a:ext>
            </a:extLst>
          </p:cNvPr>
          <p:cNvSpPr/>
          <p:nvPr/>
        </p:nvSpPr>
        <p:spPr>
          <a:xfrm>
            <a:off x="1127547" y="2541558"/>
            <a:ext cx="8752076" cy="1754326"/>
          </a:xfrm>
          <a:prstGeom prst="rect">
            <a:avLst/>
          </a:prstGeom>
          <a:noFill/>
        </p:spPr>
        <p:txBody>
          <a:bodyPr wrap="none" lIns="91440" tIns="45720" rIns="91440" bIns="45720">
            <a:spAutoFit/>
          </a:bodyPr>
          <a:lstStyle/>
          <a:p>
            <a:pPr algn="ctr"/>
            <a:r>
              <a:rPr lang="pl-PL"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,,Osobliwości Wzgórza Joanny</a:t>
            </a:r>
            <a:br>
              <a:rPr lang="pl-PL"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pl-PL"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 Parku w Postolinie</a:t>
            </a:r>
            <a:r>
              <a:rPr lang="pl-PL" sz="5400" b="1" dirty="0">
                <a:ln w="9525">
                  <a:solidFill>
                    <a:schemeClr val="bg1"/>
                  </a:solidFill>
                  <a:prstDash val="solid"/>
                </a:ln>
                <a:effectLst>
                  <a:outerShdw blurRad="12700" dist="38100" dir="2700000" algn="tl" rotWithShape="0">
                    <a:schemeClr val="bg1">
                      <a:lumMod val="50000"/>
                    </a:schemeClr>
                  </a:outerShdw>
                </a:effectLst>
              </a:rPr>
              <a:t>’’</a:t>
            </a:r>
            <a:endParaRPr lang="pl-PL"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Dźwięk 5">
            <a:hlinkClick r:id="" action="ppaction://media"/>
            <a:extLst>
              <a:ext uri="{FF2B5EF4-FFF2-40B4-BE49-F238E27FC236}">
                <a16:creationId xmlns:a16="http://schemas.microsoft.com/office/drawing/2014/main" id="{5D4CA92F-1ED8-4A0D-8D15-29FE18D4F1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07791618"/>
      </p:ext>
    </p:extLst>
  </p:cSld>
  <p:clrMapOvr>
    <a:masterClrMapping/>
  </p:clrMapOvr>
  <mc:AlternateContent xmlns:mc="http://schemas.openxmlformats.org/markup-compatibility/2006">
    <mc:Choice xmlns:p14="http://schemas.microsoft.com/office/powerpoint/2010/main" Requires="p14">
      <p:transition spd="slow" p14:dur="1500" advTm="15225">
        <p:split orient="vert"/>
      </p:transition>
    </mc:Choice>
    <mc:Fallback>
      <p:transition spd="slow" advTm="1522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8368">
              <a:srgbClr val="E3F1DB"/>
            </a:gs>
            <a:gs pos="71000">
              <a:schemeClr val="accent1">
                <a:lumMod val="5000"/>
                <a:lumOff val="95000"/>
              </a:schemeClr>
            </a:gs>
            <a:gs pos="50000">
              <a:schemeClr val="accent6">
                <a:lumMod val="20000"/>
                <a:lumOff val="80000"/>
              </a:schemeClr>
            </a:gs>
            <a:gs pos="89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850E27-36F3-44B1-B3E0-B16B684ABCA5}"/>
              </a:ext>
            </a:extLst>
          </p:cNvPr>
          <p:cNvSpPr>
            <a:spLocks noGrp="1"/>
          </p:cNvSpPr>
          <p:nvPr>
            <p:ph type="title"/>
          </p:nvPr>
        </p:nvSpPr>
        <p:spPr>
          <a:xfrm>
            <a:off x="306186" y="-257576"/>
            <a:ext cx="11581014" cy="3580325"/>
          </a:xfrm>
        </p:spPr>
        <p:txBody>
          <a:bodyPr>
            <a:noAutofit/>
          </a:bodyPr>
          <a:lstStyle/>
          <a:p>
            <a:r>
              <a:rPr lang="pl-PL" sz="3200" b="1" dirty="0">
                <a:ln w="0"/>
                <a:effectLst>
                  <a:outerShdw blurRad="38100" dist="19050" dir="2700000" algn="tl" rotWithShape="0">
                    <a:schemeClr val="dk1">
                      <a:alpha val="40000"/>
                    </a:schemeClr>
                  </a:outerShdw>
                </a:effectLst>
                <a:latin typeface="+mn-lt"/>
              </a:rPr>
              <a:t>W Postolinie znajduje się park o powierzchni 5,2ha. Został założony w latach 60-tych XIX wieku przez hrabiego Heinricha von </a:t>
            </a:r>
            <a:r>
              <a:rPr lang="pl-PL" sz="3200" b="1" dirty="0" err="1">
                <a:ln w="0"/>
                <a:effectLst>
                  <a:outerShdw blurRad="38100" dist="19050" dir="2700000" algn="tl" rotWithShape="0">
                    <a:schemeClr val="dk1">
                      <a:alpha val="40000"/>
                    </a:schemeClr>
                  </a:outerShdw>
                </a:effectLst>
                <a:latin typeface="+mn-lt"/>
              </a:rPr>
              <a:t>Salish</a:t>
            </a:r>
            <a:r>
              <a:rPr lang="pl-PL" sz="3200" b="1" dirty="0">
                <a:ln w="0"/>
                <a:effectLst>
                  <a:outerShdw blurRad="38100" dist="19050" dir="2700000" algn="tl" rotWithShape="0">
                    <a:schemeClr val="dk1">
                      <a:alpha val="40000"/>
                    </a:schemeClr>
                  </a:outerShdw>
                </a:effectLst>
                <a:latin typeface="+mn-lt"/>
              </a:rPr>
              <a:t>. Park ten wyróżnia się bogactwem roślin, drzew i krzewów. Na powierzchni tego parku znajduje się 35 gatunków drzew! Park ten potrzebuje ciągłej opieki i uporządkowania od nadleśnictwa.</a:t>
            </a:r>
            <a:br>
              <a:rPr lang="pl-PL" sz="3600" b="1" dirty="0">
                <a:ln w="9525">
                  <a:solidFill>
                    <a:schemeClr val="bg1"/>
                  </a:solidFill>
                  <a:prstDash val="solid"/>
                </a:ln>
                <a:effectLst>
                  <a:outerShdw blurRad="12700" dist="38100" dir="2700000" algn="tl" rotWithShape="0">
                    <a:schemeClr val="bg1">
                      <a:lumMod val="50000"/>
                    </a:schemeClr>
                  </a:outerShdw>
                </a:effectLst>
                <a:latin typeface="+mn-lt"/>
              </a:rPr>
            </a:br>
            <a:endParaRPr lang="pl-PL" sz="3600" b="1" dirty="0">
              <a:ln w="9525">
                <a:solidFill>
                  <a:schemeClr val="bg1"/>
                </a:solidFill>
                <a:prstDash val="solid"/>
              </a:ln>
              <a:effectLst>
                <a:outerShdw blurRad="12700" dist="38100" dir="2700000" algn="tl" rotWithShape="0">
                  <a:schemeClr val="bg1">
                    <a:lumMod val="50000"/>
                  </a:schemeClr>
                </a:outerShdw>
              </a:effectLst>
              <a:latin typeface="+mn-lt"/>
            </a:endParaRPr>
          </a:p>
        </p:txBody>
      </p:sp>
      <p:pic>
        <p:nvPicPr>
          <p:cNvPr id="6" name="Obraz 5">
            <a:extLst>
              <a:ext uri="{FF2B5EF4-FFF2-40B4-BE49-F238E27FC236}">
                <a16:creationId xmlns:a16="http://schemas.microsoft.com/office/drawing/2014/main" id="{D7E6F185-1D4C-4539-93B2-E0D80C21B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48" y="3029754"/>
            <a:ext cx="4846749" cy="3635062"/>
          </a:xfrm>
          <a:prstGeom prst="rect">
            <a:avLst/>
          </a:prstGeom>
        </p:spPr>
      </p:pic>
      <p:pic>
        <p:nvPicPr>
          <p:cNvPr id="8" name="Obraz 7">
            <a:extLst>
              <a:ext uri="{FF2B5EF4-FFF2-40B4-BE49-F238E27FC236}">
                <a16:creationId xmlns:a16="http://schemas.microsoft.com/office/drawing/2014/main" id="{39E979DF-8C6D-40DA-BA19-8BE8F8A2F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2624" y="3029754"/>
            <a:ext cx="4846749" cy="3635062"/>
          </a:xfrm>
          <a:prstGeom prst="rect">
            <a:avLst/>
          </a:prstGeom>
        </p:spPr>
      </p:pic>
      <p:pic>
        <p:nvPicPr>
          <p:cNvPr id="10" name="Obraz 9">
            <a:extLst>
              <a:ext uri="{FF2B5EF4-FFF2-40B4-BE49-F238E27FC236}">
                <a16:creationId xmlns:a16="http://schemas.microsoft.com/office/drawing/2014/main" id="{B2321795-79AE-44D9-B4BA-444306D8D3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964" y="2434105"/>
            <a:ext cx="4644981" cy="3483736"/>
          </a:xfrm>
          <a:prstGeom prst="rect">
            <a:avLst/>
          </a:prstGeom>
        </p:spPr>
      </p:pic>
      <p:pic>
        <p:nvPicPr>
          <p:cNvPr id="4" name="Dźwięk 3">
            <a:hlinkClick r:id="" action="ppaction://media"/>
            <a:extLst>
              <a:ext uri="{FF2B5EF4-FFF2-40B4-BE49-F238E27FC236}">
                <a16:creationId xmlns:a16="http://schemas.microsoft.com/office/drawing/2014/main" id="{38DEF171-0217-4FC7-A953-64FEFEBEB9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79743973"/>
      </p:ext>
    </p:extLst>
  </p:cSld>
  <p:clrMapOvr>
    <a:masterClrMapping/>
  </p:clrMapOvr>
  <mc:AlternateContent xmlns:mc="http://schemas.openxmlformats.org/markup-compatibility/2006">
    <mc:Choice xmlns:p14="http://schemas.microsoft.com/office/powerpoint/2010/main" Requires="p14">
      <p:transition spd="slow" p14:dur="1500" advTm="27286">
        <p:split orient="vert"/>
      </p:transition>
    </mc:Choice>
    <mc:Fallback>
      <p:transition spd="slow" advTm="2728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8000">
              <a:srgbClr val="E3F1DB"/>
            </a:gs>
            <a:gs pos="71000">
              <a:schemeClr val="accent1">
                <a:lumMod val="5000"/>
                <a:lumOff val="95000"/>
              </a:schemeClr>
            </a:gs>
            <a:gs pos="50000">
              <a:schemeClr val="accent6">
                <a:lumMod val="20000"/>
                <a:lumOff val="80000"/>
              </a:schemeClr>
            </a:gs>
            <a:gs pos="89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297484-D67E-4EA2-9594-31D80A59E07E}"/>
              </a:ext>
            </a:extLst>
          </p:cNvPr>
          <p:cNvSpPr>
            <a:spLocks noGrp="1"/>
          </p:cNvSpPr>
          <p:nvPr>
            <p:ph type="title"/>
          </p:nvPr>
        </p:nvSpPr>
        <p:spPr>
          <a:xfrm>
            <a:off x="244699" y="682580"/>
            <a:ext cx="11848563" cy="1788883"/>
          </a:xfrm>
        </p:spPr>
        <p:txBody>
          <a:bodyPr>
            <a:normAutofit fontScale="90000"/>
          </a:bodyPr>
          <a:lstStyle/>
          <a:p>
            <a:r>
              <a:rPr lang="pl-PL" sz="3300" b="1" dirty="0">
                <a:ln w="0"/>
                <a:effectLst>
                  <a:outerShdw blurRad="38100" dist="19050" dir="2700000" algn="tl" rotWithShape="0">
                    <a:schemeClr val="dk1">
                      <a:alpha val="40000"/>
                    </a:schemeClr>
                  </a:outerShdw>
                </a:effectLst>
                <a:latin typeface="Arial, sans-serif"/>
              </a:rPr>
              <a:t>W samym centrum parku znajdują się ruiny dworku zburzonego  w 1945r.</a:t>
            </a:r>
            <a:br>
              <a:rPr lang="pl-PL" sz="3300" b="1" dirty="0">
                <a:ln w="0"/>
                <a:effectLst>
                  <a:outerShdw blurRad="38100" dist="19050" dir="2700000" algn="tl" rotWithShape="0">
                    <a:schemeClr val="dk1">
                      <a:alpha val="40000"/>
                    </a:schemeClr>
                  </a:outerShdw>
                </a:effectLst>
                <a:latin typeface="Arial, sans-serif"/>
              </a:rPr>
            </a:br>
            <a:r>
              <a:rPr lang="pl-PL" sz="3300" b="1" dirty="0">
                <a:ln w="0"/>
                <a:effectLst>
                  <a:outerShdw blurRad="38100" dist="19050" dir="2700000" algn="tl" rotWithShape="0">
                    <a:schemeClr val="dk1">
                      <a:alpha val="40000"/>
                    </a:schemeClr>
                  </a:outerShdw>
                </a:effectLst>
                <a:latin typeface="Arial, sans-serif"/>
              </a:rPr>
              <a:t>Niestety dzisiaj możemy zobaczyć tylko jego małe pozostałości.</a:t>
            </a:r>
            <a:br>
              <a:rPr lang="pl-PL" b="1" dirty="0">
                <a:ln w="9525">
                  <a:solidFill>
                    <a:schemeClr val="bg1"/>
                  </a:solidFill>
                  <a:prstDash val="solid"/>
                </a:ln>
                <a:effectLst>
                  <a:outerShdw blurRad="12700" dist="38100" dir="2700000" algn="tl" rotWithShape="0">
                    <a:schemeClr val="bg1">
                      <a:lumMod val="50000"/>
                    </a:schemeClr>
                  </a:outerShdw>
                </a:effectLst>
                <a:latin typeface="Arial, sans-serif"/>
              </a:rPr>
            </a:br>
            <a:br>
              <a:rPr lang="pl-PL" b="1" dirty="0">
                <a:ln w="9525">
                  <a:solidFill>
                    <a:schemeClr val="bg1"/>
                  </a:solidFill>
                  <a:prstDash val="solid"/>
                </a:ln>
                <a:effectLst>
                  <a:outerShdw blurRad="12700" dist="38100" dir="2700000" algn="tl" rotWithShape="0">
                    <a:schemeClr val="bg1">
                      <a:lumMod val="50000"/>
                    </a:schemeClr>
                  </a:outerShdw>
                </a:effectLst>
              </a:rPr>
            </a:br>
            <a:br>
              <a:rPr lang="pl-PL" dirty="0">
                <a:effectLst/>
              </a:rPr>
            </a:br>
            <a:endParaRPr lang="pl-PL" dirty="0"/>
          </a:p>
        </p:txBody>
      </p:sp>
      <p:sp>
        <p:nvSpPr>
          <p:cNvPr id="3" name="Symbol zastępczy zawartości 2">
            <a:extLst>
              <a:ext uri="{FF2B5EF4-FFF2-40B4-BE49-F238E27FC236}">
                <a16:creationId xmlns:a16="http://schemas.microsoft.com/office/drawing/2014/main" id="{695B818E-81B9-4B14-9BC1-5135C443787D}"/>
              </a:ext>
            </a:extLst>
          </p:cNvPr>
          <p:cNvSpPr>
            <a:spLocks noGrp="1"/>
          </p:cNvSpPr>
          <p:nvPr>
            <p:ph idx="1"/>
          </p:nvPr>
        </p:nvSpPr>
        <p:spPr>
          <a:xfrm>
            <a:off x="2086377" y="1584101"/>
            <a:ext cx="7503671" cy="4919730"/>
          </a:xfrm>
          <a:blipFill>
            <a:blip r:embed="rId5"/>
            <a:stretch>
              <a:fillRect/>
            </a:stretch>
          </a:blipFill>
        </p:spPr>
        <p:txBody>
          <a:bodyPr/>
          <a:lstStyle/>
          <a:p>
            <a:pPr marL="0" indent="0">
              <a:buNone/>
            </a:pPr>
            <a:endParaRPr lang="pl-PL" dirty="0"/>
          </a:p>
        </p:txBody>
      </p:sp>
      <p:pic>
        <p:nvPicPr>
          <p:cNvPr id="5" name="Dźwięk 4">
            <a:hlinkClick r:id="" action="ppaction://media"/>
            <a:extLst>
              <a:ext uri="{FF2B5EF4-FFF2-40B4-BE49-F238E27FC236}">
                <a16:creationId xmlns:a16="http://schemas.microsoft.com/office/drawing/2014/main" id="{004AF04A-4D09-4F09-8D2C-43C5412E59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72912079"/>
      </p:ext>
    </p:extLst>
  </p:cSld>
  <p:clrMapOvr>
    <a:masterClrMapping/>
  </p:clrMapOvr>
  <mc:AlternateContent xmlns:mc="http://schemas.openxmlformats.org/markup-compatibility/2006">
    <mc:Choice xmlns:p14="http://schemas.microsoft.com/office/powerpoint/2010/main" Requires="p14">
      <p:transition spd="slow" p14:dur="1500" advTm="11441">
        <p:split orient="vert"/>
      </p:transition>
    </mc:Choice>
    <mc:Fallback>
      <p:transition spd="slow" advTm="1144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barn(inVertical)">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nodePh="1">
                                  <p:stCondLst>
                                    <p:cond delay="0"/>
                                  </p:stCondLst>
                                  <p:endCondLst>
                                    <p:cond evt="begin" delay="0">
                                      <p:tn val="19"/>
                                    </p:cond>
                                  </p:end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8000">
              <a:srgbClr val="E3F1DB"/>
            </a:gs>
            <a:gs pos="71000">
              <a:schemeClr val="accent1">
                <a:lumMod val="5000"/>
                <a:lumOff val="95000"/>
              </a:schemeClr>
            </a:gs>
            <a:gs pos="28000">
              <a:schemeClr val="accent6">
                <a:lumMod val="20000"/>
                <a:lumOff val="80000"/>
              </a:schemeClr>
            </a:gs>
            <a:gs pos="89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B4FFB5-1202-47A4-B770-2EC95D5F40C4}"/>
              </a:ext>
            </a:extLst>
          </p:cNvPr>
          <p:cNvSpPr>
            <a:spLocks noGrp="1"/>
          </p:cNvSpPr>
          <p:nvPr>
            <p:ph type="title"/>
          </p:nvPr>
        </p:nvSpPr>
        <p:spPr>
          <a:xfrm>
            <a:off x="152400" y="154547"/>
            <a:ext cx="11887200" cy="2240924"/>
          </a:xfrm>
        </p:spPr>
        <p:txBody>
          <a:bodyPr>
            <a:normAutofit/>
          </a:bodyPr>
          <a:lstStyle/>
          <a:p>
            <a:r>
              <a:rPr lang="pl-PL" sz="3200" b="1" dirty="0">
                <a:ln w="0"/>
                <a:effectLst>
                  <a:outerShdw blurRad="38100" dist="19050" dir="2700000" algn="tl" rotWithShape="0">
                    <a:schemeClr val="dk1">
                      <a:alpha val="40000"/>
                    </a:schemeClr>
                  </a:outerShdw>
                </a:effectLst>
                <a:latin typeface="Arial, sans-serif"/>
              </a:rPr>
              <a:t>Weszliśmy do środka. Na samym początku „przywitała” nas plansza. Liczbami zaznaczone były różne gatunki drzew. W ten sposób bez problemu zobaczyliśmy wszystkie drzewa na terenie parku.</a:t>
            </a:r>
            <a:endParaRPr lang="pl-PL" sz="3200" b="1" dirty="0">
              <a:ln w="0"/>
              <a:effectLst>
                <a:outerShdw blurRad="38100" dist="19050" dir="2700000" algn="tl" rotWithShape="0">
                  <a:schemeClr val="dk1">
                    <a:alpha val="40000"/>
                  </a:schemeClr>
                </a:outerShdw>
              </a:effectLst>
            </a:endParaRPr>
          </a:p>
        </p:txBody>
      </p:sp>
      <p:sp>
        <p:nvSpPr>
          <p:cNvPr id="3" name="Symbol zastępczy zawartości 2">
            <a:extLst>
              <a:ext uri="{FF2B5EF4-FFF2-40B4-BE49-F238E27FC236}">
                <a16:creationId xmlns:a16="http://schemas.microsoft.com/office/drawing/2014/main" id="{A19028D6-8A39-40EF-BEC8-A827345B78AF}"/>
              </a:ext>
            </a:extLst>
          </p:cNvPr>
          <p:cNvSpPr>
            <a:spLocks noGrp="1"/>
          </p:cNvSpPr>
          <p:nvPr>
            <p:ph idx="1"/>
          </p:nvPr>
        </p:nvSpPr>
        <p:spPr>
          <a:xfrm>
            <a:off x="3348508" y="2305318"/>
            <a:ext cx="5422258" cy="4250028"/>
          </a:xfrm>
          <a:blipFill>
            <a:blip r:embed="rId5"/>
            <a:stretch>
              <a:fillRect/>
            </a:stretch>
          </a:blipFill>
        </p:spPr>
        <p:txBody>
          <a:bodyPr/>
          <a:lstStyle/>
          <a:p>
            <a:endParaRPr lang="pl-PL" dirty="0"/>
          </a:p>
        </p:txBody>
      </p:sp>
      <p:pic>
        <p:nvPicPr>
          <p:cNvPr id="5" name="Dźwięk 4">
            <a:hlinkClick r:id="" action="ppaction://media"/>
            <a:extLst>
              <a:ext uri="{FF2B5EF4-FFF2-40B4-BE49-F238E27FC236}">
                <a16:creationId xmlns:a16="http://schemas.microsoft.com/office/drawing/2014/main" id="{A87B51AE-59CB-4856-9165-36CBAEE3096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74144846"/>
      </p:ext>
    </p:extLst>
  </p:cSld>
  <p:clrMapOvr>
    <a:masterClrMapping/>
  </p:clrMapOvr>
  <mc:AlternateContent xmlns:mc="http://schemas.openxmlformats.org/markup-compatibility/2006">
    <mc:Choice xmlns:p14="http://schemas.microsoft.com/office/powerpoint/2010/main" Requires="p14">
      <p:transition spd="slow" p14:dur="1500" advTm="17953">
        <p:split orient="vert"/>
      </p:transition>
    </mc:Choice>
    <mc:Fallback>
      <p:transition spd="slow" advTm="1795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1000"/>
                                        <p:tgtEl>
                                          <p:spTgt spid="3">
                                            <p:bg/>
                                          </p:spTgt>
                                        </p:tgtEl>
                                      </p:cBhvr>
                                    </p:animEffect>
                                    <p:anim calcmode="lin" valueType="num">
                                      <p:cBhvr>
                                        <p:cTn id="17" dur="1000" fill="hold"/>
                                        <p:tgtEl>
                                          <p:spTgt spid="3">
                                            <p:bg/>
                                          </p:spTgt>
                                        </p:tgtEl>
                                        <p:attrNameLst>
                                          <p:attrName>ppt_x</p:attrName>
                                        </p:attrNameLst>
                                      </p:cBhvr>
                                      <p:tavLst>
                                        <p:tav tm="0">
                                          <p:val>
                                            <p:strVal val="#ppt_x"/>
                                          </p:val>
                                        </p:tav>
                                        <p:tav tm="100000">
                                          <p:val>
                                            <p:strVal val="#ppt_x"/>
                                          </p:val>
                                        </p:tav>
                                      </p:tavLst>
                                    </p:anim>
                                    <p:anim calcmode="lin" valueType="num">
                                      <p:cBhvr>
                                        <p:cTn id="18"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8000">
              <a:srgbClr val="E3F1DB"/>
            </a:gs>
            <a:gs pos="71000">
              <a:schemeClr val="accent1">
                <a:lumMod val="5000"/>
                <a:lumOff val="95000"/>
              </a:schemeClr>
            </a:gs>
            <a:gs pos="6000">
              <a:schemeClr val="accent6">
                <a:lumMod val="20000"/>
                <a:lumOff val="80000"/>
              </a:schemeClr>
            </a:gs>
            <a:gs pos="89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29A604AA-5083-4F52-9237-EC1733B943CC}"/>
              </a:ext>
            </a:extLst>
          </p:cNvPr>
          <p:cNvSpPr>
            <a:spLocks noGrp="1"/>
          </p:cNvSpPr>
          <p:nvPr>
            <p:ph idx="1"/>
          </p:nvPr>
        </p:nvSpPr>
        <p:spPr>
          <a:xfrm>
            <a:off x="296488" y="215497"/>
            <a:ext cx="11740341" cy="2294948"/>
          </a:xfrm>
        </p:spPr>
        <p:txBody>
          <a:bodyPr/>
          <a:lstStyle/>
          <a:p>
            <a:pPr marL="0" indent="0">
              <a:buNone/>
            </a:pPr>
            <a:r>
              <a:rPr lang="pl-PL" sz="3200" dirty="0">
                <a:ln w="0"/>
                <a:effectLst>
                  <a:outerShdw blurRad="38100" dist="19050" dir="2700000" algn="tl" rotWithShape="0">
                    <a:schemeClr val="dk1">
                      <a:alpha val="40000"/>
                    </a:schemeClr>
                  </a:outerShdw>
                </a:effectLst>
                <a:latin typeface="Arial, sans-serif"/>
              </a:rPr>
              <a:t>Cały ten kompleks wyglądał jak wielka encyklopedia drzew. Mogłam na własne oczy zobaczyć, dotknąć i poczuć ich zapach. To było coś naprawdę niesamowitego! Na pewno na długo zapamiętam tą wycieczkę do Rezerwatu Przyrody Wzgórze Joanny i wsi Postolin.</a:t>
            </a:r>
          </a:p>
        </p:txBody>
      </p:sp>
      <p:pic>
        <p:nvPicPr>
          <p:cNvPr id="6" name="Obraz 5">
            <a:extLst>
              <a:ext uri="{FF2B5EF4-FFF2-40B4-BE49-F238E27FC236}">
                <a16:creationId xmlns:a16="http://schemas.microsoft.com/office/drawing/2014/main" id="{1D5F6CF1-C28B-4A8B-9CCE-A2EEBF151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354" y="2434817"/>
            <a:ext cx="5910583" cy="4432937"/>
          </a:xfrm>
          <a:prstGeom prst="rect">
            <a:avLst/>
          </a:prstGeom>
        </p:spPr>
      </p:pic>
      <p:pic>
        <p:nvPicPr>
          <p:cNvPr id="4" name="Dźwięk 3">
            <a:hlinkClick r:id="" action="ppaction://media"/>
            <a:extLst>
              <a:ext uri="{FF2B5EF4-FFF2-40B4-BE49-F238E27FC236}">
                <a16:creationId xmlns:a16="http://schemas.microsoft.com/office/drawing/2014/main" id="{38D5147D-7535-43E7-A662-EE04C9AEC0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83323000"/>
      </p:ext>
    </p:extLst>
  </p:cSld>
  <p:clrMapOvr>
    <a:masterClrMapping/>
  </p:clrMapOvr>
  <mc:AlternateContent xmlns:mc="http://schemas.openxmlformats.org/markup-compatibility/2006">
    <mc:Choice xmlns:p14="http://schemas.microsoft.com/office/powerpoint/2010/main" Requires="p14">
      <p:transition spd="slow" p14:dur="1500" advTm="18703">
        <p:split orient="vert"/>
      </p:transition>
    </mc:Choice>
    <mc:Fallback>
      <p:transition spd="slow" advTm="1870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40AE74-21A0-4852-BC60-33A249E10BBA}"/>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7109469D-AB1C-4EAC-84F4-6FED10E50BC2}"/>
              </a:ext>
            </a:extLst>
          </p:cNvPr>
          <p:cNvSpPr>
            <a:spLocks noGrp="1"/>
          </p:cNvSpPr>
          <p:nvPr>
            <p:ph idx="1"/>
          </p:nvPr>
        </p:nvSpPr>
        <p:spPr/>
        <p:txBody>
          <a:bodyPr>
            <a:normAutofit/>
          </a:bodyPr>
          <a:lstStyle/>
          <a:p>
            <a:r>
              <a:rPr lang="pl-PL" sz="3200" dirty="0">
                <a:ln w="0"/>
                <a:effectLst>
                  <a:outerShdw blurRad="38100" dist="19050" dir="2700000" algn="tl" rotWithShape="0">
                    <a:schemeClr val="dk1">
                      <a:alpha val="40000"/>
                    </a:schemeClr>
                  </a:outerShdw>
                </a:effectLst>
                <a:latin typeface="Arial, sans-serif"/>
              </a:rPr>
              <a:t>http://moyaameryka.pl/attractions.html </a:t>
            </a:r>
          </a:p>
          <a:p>
            <a:r>
              <a:rPr lang="pl-PL" sz="3200" dirty="0">
                <a:ln w="0"/>
                <a:effectLst>
                  <a:outerShdw blurRad="38100" dist="19050" dir="2700000" algn="tl" rotWithShape="0">
                    <a:schemeClr val="dk1">
                      <a:alpha val="40000"/>
                    </a:schemeClr>
                  </a:outerShdw>
                </a:effectLst>
                <a:latin typeface="Arial, sans-serif"/>
              </a:rPr>
              <a:t>Własne zdjęcia</a:t>
            </a:r>
          </a:p>
        </p:txBody>
      </p:sp>
      <p:sp>
        <p:nvSpPr>
          <p:cNvPr id="4" name="Prostokąt 3">
            <a:extLst>
              <a:ext uri="{FF2B5EF4-FFF2-40B4-BE49-F238E27FC236}">
                <a16:creationId xmlns:a16="http://schemas.microsoft.com/office/drawing/2014/main" id="{F38EEE13-DA1C-4563-B37B-E3CAC54313EB}"/>
              </a:ext>
            </a:extLst>
          </p:cNvPr>
          <p:cNvSpPr/>
          <p:nvPr/>
        </p:nvSpPr>
        <p:spPr>
          <a:xfrm>
            <a:off x="4856186" y="566241"/>
            <a:ext cx="2213619"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Źródła:</a:t>
            </a:r>
          </a:p>
        </p:txBody>
      </p:sp>
      <p:pic>
        <p:nvPicPr>
          <p:cNvPr id="6" name="Dźwięk 5">
            <a:hlinkClick r:id="" action="ppaction://media"/>
            <a:extLst>
              <a:ext uri="{FF2B5EF4-FFF2-40B4-BE49-F238E27FC236}">
                <a16:creationId xmlns:a16="http://schemas.microsoft.com/office/drawing/2014/main" id="{FCE3AF18-B040-412D-80C6-771EADEFAAD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12527854"/>
      </p:ext>
    </p:extLst>
  </p:cSld>
  <p:clrMapOvr>
    <a:masterClrMapping/>
  </p:clrMapOvr>
  <mc:AlternateContent xmlns:mc="http://schemas.openxmlformats.org/markup-compatibility/2006">
    <mc:Choice xmlns:p14="http://schemas.microsoft.com/office/powerpoint/2010/main" Requires="p14">
      <p:transition spd="slow" p14:dur="1500" advTm="6114">
        <p:split orient="vert"/>
      </p:transition>
    </mc:Choice>
    <mc:Fallback>
      <p:transition spd="slow" advTm="611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3000">
              <a:srgbClr val="E3F1DB"/>
            </a:gs>
            <a:gs pos="71000">
              <a:schemeClr val="accent1">
                <a:lumMod val="5000"/>
                <a:lumOff val="95000"/>
              </a:schemeClr>
            </a:gs>
            <a:gs pos="6000">
              <a:schemeClr val="accent6">
                <a:lumMod val="20000"/>
                <a:lumOff val="80000"/>
              </a:schemeClr>
            </a:gs>
            <a:gs pos="89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7805D6-DEF1-481F-9E09-CF36CC38E91A}"/>
              </a:ext>
            </a:extLst>
          </p:cNvPr>
          <p:cNvSpPr>
            <a:spLocks noGrp="1"/>
          </p:cNvSpPr>
          <p:nvPr>
            <p:ph type="title"/>
          </p:nvPr>
        </p:nvSpPr>
        <p:spPr/>
        <p:txBody>
          <a:bodyPr>
            <a:normAutofit/>
          </a:bodyPr>
          <a:lstStyle/>
          <a:p>
            <a:pPr algn="ctr"/>
            <a:r>
              <a:rPr lang="pl-PL" sz="7200" b="1" dirty="0">
                <a:ln w="9525">
                  <a:solidFill>
                    <a:schemeClr val="bg1"/>
                  </a:solidFill>
                  <a:prstDash val="solid"/>
                </a:ln>
                <a:effectLst>
                  <a:outerShdw blurRad="12700" dist="38100" dir="2700000" algn="tl" rotWithShape="0">
                    <a:schemeClr val="bg1">
                      <a:lumMod val="50000"/>
                    </a:schemeClr>
                  </a:outerShdw>
                </a:effectLst>
              </a:rPr>
              <a:t>Dziękuje za uwagę!</a:t>
            </a:r>
          </a:p>
        </p:txBody>
      </p:sp>
      <p:sp>
        <p:nvSpPr>
          <p:cNvPr id="3" name="Symbol zastępczy zawartości 2">
            <a:extLst>
              <a:ext uri="{FF2B5EF4-FFF2-40B4-BE49-F238E27FC236}">
                <a16:creationId xmlns:a16="http://schemas.microsoft.com/office/drawing/2014/main" id="{87963422-FD79-4440-AFC8-1ADADBF5EA8E}"/>
              </a:ext>
            </a:extLst>
          </p:cNvPr>
          <p:cNvSpPr>
            <a:spLocks noGrp="1"/>
          </p:cNvSpPr>
          <p:nvPr>
            <p:ph idx="1"/>
          </p:nvPr>
        </p:nvSpPr>
        <p:spPr/>
        <p:txBody>
          <a:bodyPr/>
          <a:lstStyle/>
          <a:p>
            <a:pPr marL="0" indent="0" algn="ctr">
              <a:buNone/>
            </a:pPr>
            <a:r>
              <a:rPr lang="pl-PL" dirty="0"/>
              <a:t>  </a:t>
            </a:r>
            <a:r>
              <a:rPr lang="pl-PL" sz="4000" b="1" dirty="0">
                <a:ln w="9525">
                  <a:solidFill>
                    <a:schemeClr val="bg1"/>
                  </a:solidFill>
                  <a:prstDash val="solid"/>
                </a:ln>
                <a:effectLst>
                  <a:outerShdw blurRad="12700" dist="38100" dir="2700000" algn="tl" rotWithShape="0">
                    <a:schemeClr val="bg1">
                      <a:lumMod val="50000"/>
                    </a:schemeClr>
                  </a:outerShdw>
                </a:effectLst>
              </a:rPr>
              <a:t>Prezentacje wykonała Zofia Sarnecka</a:t>
            </a:r>
            <a:endParaRPr lang="pl-PL" sz="4000" dirty="0"/>
          </a:p>
        </p:txBody>
      </p:sp>
      <p:pic>
        <p:nvPicPr>
          <p:cNvPr id="7" name="Obraz 6">
            <a:extLst>
              <a:ext uri="{FF2B5EF4-FFF2-40B4-BE49-F238E27FC236}">
                <a16:creationId xmlns:a16="http://schemas.microsoft.com/office/drawing/2014/main" id="{58A3AE55-3A9A-4ECA-944A-A990330E5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0174" y="2468026"/>
            <a:ext cx="5606603" cy="4204952"/>
          </a:xfrm>
          <a:prstGeom prst="rect">
            <a:avLst/>
          </a:prstGeom>
        </p:spPr>
      </p:pic>
      <p:pic>
        <p:nvPicPr>
          <p:cNvPr id="5" name="Dźwięk 4">
            <a:hlinkClick r:id="" action="ppaction://media"/>
            <a:extLst>
              <a:ext uri="{FF2B5EF4-FFF2-40B4-BE49-F238E27FC236}">
                <a16:creationId xmlns:a16="http://schemas.microsoft.com/office/drawing/2014/main" id="{228803FC-C90F-4810-8C1C-6C329B643B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2898153"/>
      </p:ext>
    </p:extLst>
  </p:cSld>
  <p:clrMapOvr>
    <a:masterClrMapping/>
  </p:clrMapOvr>
  <mc:AlternateContent xmlns:mc="http://schemas.openxmlformats.org/markup-compatibility/2006">
    <mc:Choice xmlns:p14="http://schemas.microsoft.com/office/powerpoint/2010/main" Requires="p14">
      <p:transition spd="slow" p14:dur="1500" advTm="8874">
        <p:split orient="vert"/>
      </p:transition>
    </mc:Choice>
    <mc:Fallback>
      <p:transition spd="slow" advTm="887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C4CA387-92A1-497C-9458-533622C466DA}"/>
              </a:ext>
            </a:extLst>
          </p:cNvPr>
          <p:cNvSpPr>
            <a:spLocks noGrp="1"/>
          </p:cNvSpPr>
          <p:nvPr>
            <p:ph idx="1"/>
          </p:nvPr>
        </p:nvSpPr>
        <p:spPr>
          <a:xfrm>
            <a:off x="4472549" y="3036801"/>
            <a:ext cx="7320765" cy="3673092"/>
          </a:xfrm>
        </p:spPr>
        <p:txBody>
          <a:bodyPr>
            <a:normAutofit/>
          </a:bodyPr>
          <a:lstStyle/>
          <a:p>
            <a:pPr marL="0" indent="0">
              <a:buNone/>
            </a:pPr>
            <a:r>
              <a:rPr lang="pl-PL" sz="3200" b="1" dirty="0">
                <a:effectLst>
                  <a:outerShdw blurRad="38100" dist="38100" dir="2700000" algn="tl">
                    <a:srgbClr val="000000">
                      <a:alpha val="43137"/>
                    </a:srgbClr>
                  </a:outerShdw>
                </a:effectLst>
              </a:rPr>
              <a:t>Czytałam o wielu szlakach po „Dolinie Baryczy”.</a:t>
            </a:r>
            <a:br>
              <a:rPr lang="pl-PL" sz="3200" b="1" dirty="0">
                <a:effectLst>
                  <a:outerShdw blurRad="38100" dist="38100" dir="2700000" algn="tl">
                    <a:srgbClr val="000000">
                      <a:alpha val="43137"/>
                    </a:srgbClr>
                  </a:outerShdw>
                </a:effectLst>
              </a:rPr>
            </a:br>
            <a:r>
              <a:rPr lang="pl-PL" sz="3200" b="1" dirty="0">
                <a:effectLst>
                  <a:outerShdw blurRad="38100" dist="38100" dir="2700000" algn="tl">
                    <a:srgbClr val="000000">
                      <a:alpha val="43137"/>
                    </a:srgbClr>
                  </a:outerShdw>
                </a:effectLst>
              </a:rPr>
              <a:t>Szukałam tej, która będzie najciekawsza. Najlepszą wydała się ścieżka Postolin - Wzgórze Joanny – Postolin. Trasa ta prowadzi drogami leśnymi przez najciekawsze fragmenty lasów Nadleśnictwa Milicz.</a:t>
            </a:r>
          </a:p>
          <a:p>
            <a:pPr marL="0" indent="0">
              <a:buNone/>
            </a:pPr>
            <a:endParaRPr lang="pl-PL"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Dźwięk 1">
            <a:hlinkClick r:id="" action="ppaction://media"/>
            <a:extLst>
              <a:ext uri="{FF2B5EF4-FFF2-40B4-BE49-F238E27FC236}">
                <a16:creationId xmlns:a16="http://schemas.microsoft.com/office/drawing/2014/main" id="{6BFA4AE4-7DA3-4244-8544-1F84F46867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87849647"/>
      </p:ext>
    </p:extLst>
  </p:cSld>
  <p:clrMapOvr>
    <a:masterClrMapping/>
  </p:clrMapOvr>
  <mc:AlternateContent xmlns:mc="http://schemas.openxmlformats.org/markup-compatibility/2006">
    <mc:Choice xmlns:p14="http://schemas.microsoft.com/office/powerpoint/2010/main" Requires="p14">
      <p:transition spd="slow" p14:dur="1500" advTm="24878">
        <p:split orient="vert"/>
      </p:transition>
    </mc:Choice>
    <mc:Fallback>
      <p:transition spd="slow" advTm="2487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76000">
              <a:schemeClr val="accent6">
                <a:lumMod val="20000"/>
                <a:lumOff val="80000"/>
              </a:schemeClr>
            </a:gs>
            <a:gs pos="56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09B5B9-0575-4608-8A29-8E8351784B95}"/>
              </a:ext>
            </a:extLst>
          </p:cNvPr>
          <p:cNvSpPr>
            <a:spLocks noGrp="1"/>
          </p:cNvSpPr>
          <p:nvPr>
            <p:ph type="title"/>
          </p:nvPr>
        </p:nvSpPr>
        <p:spPr>
          <a:xfrm>
            <a:off x="2859578" y="2128058"/>
            <a:ext cx="6193730" cy="4504562"/>
          </a:xfrm>
          <a:blipFill>
            <a:blip r:embed="rId5"/>
            <a:stretch>
              <a:fillRect/>
            </a:stretch>
          </a:blipFill>
        </p:spPr>
        <p:txBody>
          <a:bodyPr/>
          <a:lstStyle/>
          <a:p>
            <a:endParaRPr lang="pl-PL" dirty="0"/>
          </a:p>
        </p:txBody>
      </p:sp>
      <p:sp>
        <p:nvSpPr>
          <p:cNvPr id="3" name="Symbol zastępczy zawartości 2">
            <a:extLst>
              <a:ext uri="{FF2B5EF4-FFF2-40B4-BE49-F238E27FC236}">
                <a16:creationId xmlns:a16="http://schemas.microsoft.com/office/drawing/2014/main" id="{258CEF4A-F664-458A-B6E8-271CC17031E8}"/>
              </a:ext>
            </a:extLst>
          </p:cNvPr>
          <p:cNvSpPr>
            <a:spLocks noGrp="1"/>
          </p:cNvSpPr>
          <p:nvPr>
            <p:ph idx="1"/>
          </p:nvPr>
        </p:nvSpPr>
        <p:spPr>
          <a:xfrm>
            <a:off x="332509" y="225381"/>
            <a:ext cx="11621193" cy="1902677"/>
          </a:xfrm>
        </p:spPr>
        <p:txBody>
          <a:bodyPr>
            <a:normAutofit fontScale="92500"/>
          </a:bodyPr>
          <a:lstStyle/>
          <a:p>
            <a:pPr marL="0" indent="0">
              <a:buNone/>
            </a:pPr>
            <a:r>
              <a:rPr lang="pl-PL" sz="3200" b="1" dirty="0">
                <a:ln w="0"/>
                <a:effectLst>
                  <a:outerShdw blurRad="38100" dist="19050" dir="2700000" algn="tl" rotWithShape="0">
                    <a:schemeClr val="dk1">
                      <a:alpha val="40000"/>
                    </a:schemeClr>
                  </a:outerShdw>
                </a:effectLst>
                <a:latin typeface="Arial, sans-serif"/>
                <a:ea typeface="Arimo" panose="020B0604020202020204" pitchFamily="34" charset="0"/>
                <a:cs typeface="Arimo" panose="020B0604020202020204" pitchFamily="34" charset="0"/>
              </a:rPr>
              <a:t>22 kwietnia ja, mama, tata oraz moja siostra wyruszyliśmy do rezerwatu. Myślałam, że droga będzie dłuższa. Było to ok. 30km. Więc, samochodem jechaliśmy 26 minut. Podczas drogi widać było znak „Rezerwat Przyrody Wzgórze Joanny”.</a:t>
            </a:r>
          </a:p>
        </p:txBody>
      </p:sp>
      <p:pic>
        <p:nvPicPr>
          <p:cNvPr id="4" name="Dźwięk 3">
            <a:hlinkClick r:id="" action="ppaction://media"/>
            <a:extLst>
              <a:ext uri="{FF2B5EF4-FFF2-40B4-BE49-F238E27FC236}">
                <a16:creationId xmlns:a16="http://schemas.microsoft.com/office/drawing/2014/main" id="{0153671D-B643-437E-95F1-CF4539359F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89792027"/>
      </p:ext>
    </p:extLst>
  </p:cSld>
  <p:clrMapOvr>
    <a:masterClrMapping/>
  </p:clrMapOvr>
  <mc:AlternateContent xmlns:mc="http://schemas.openxmlformats.org/markup-compatibility/2006">
    <mc:Choice xmlns:p14="http://schemas.microsoft.com/office/powerpoint/2010/main" Requires="p14">
      <p:transition spd="slow" p14:dur="1500" advTm="18944">
        <p:split orient="vert"/>
      </p:transition>
    </mc:Choice>
    <mc:Fallback>
      <p:transition spd="slow" advTm="1894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23000">
              <a:schemeClr val="accent6">
                <a:lumMod val="20000"/>
                <a:lumOff val="80000"/>
              </a:schemeClr>
            </a:gs>
            <a:gs pos="56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661ACD8-9C2A-416D-97EE-69BA8CA81435}"/>
              </a:ext>
            </a:extLst>
          </p:cNvPr>
          <p:cNvSpPr>
            <a:spLocks noGrp="1"/>
          </p:cNvSpPr>
          <p:nvPr>
            <p:ph idx="1"/>
          </p:nvPr>
        </p:nvSpPr>
        <p:spPr>
          <a:xfrm>
            <a:off x="175915" y="123567"/>
            <a:ext cx="12186459" cy="1906073"/>
          </a:xfrm>
        </p:spPr>
        <p:txBody>
          <a:bodyPr/>
          <a:lstStyle/>
          <a:p>
            <a:pPr marL="0" indent="0">
              <a:buNone/>
            </a:pPr>
            <a:r>
              <a:rPr lang="pl-PL" sz="3200" b="1" dirty="0">
                <a:ln w="0"/>
                <a:effectLst>
                  <a:outerShdw blurRad="38100" dist="19050" dir="2700000" algn="tl" rotWithShape="0">
                    <a:schemeClr val="dk1">
                      <a:alpha val="40000"/>
                    </a:schemeClr>
                  </a:outerShdw>
                </a:effectLst>
                <a:latin typeface="Arial, sans-serif"/>
              </a:rPr>
              <a:t>Gdy wysiedliśmy z samochodu tuż przed nam stała tabliczka </a:t>
            </a:r>
            <a:br>
              <a:rPr lang="pl-PL" sz="3200" b="1" dirty="0">
                <a:ln w="0"/>
                <a:effectLst>
                  <a:outerShdw blurRad="38100" dist="19050" dir="2700000" algn="tl" rotWithShape="0">
                    <a:schemeClr val="dk1">
                      <a:alpha val="40000"/>
                    </a:schemeClr>
                  </a:outerShdw>
                </a:effectLst>
                <a:latin typeface="Arial, sans-serif"/>
              </a:rPr>
            </a:br>
            <a:r>
              <a:rPr lang="pl-PL" sz="3200" b="1" dirty="0">
                <a:ln w="0"/>
                <a:effectLst>
                  <a:outerShdw blurRad="38100" dist="19050" dir="2700000" algn="tl" rotWithShape="0">
                    <a:schemeClr val="dk1">
                      <a:alpha val="40000"/>
                    </a:schemeClr>
                  </a:outerShdw>
                </a:effectLst>
                <a:latin typeface="Arial, sans-serif"/>
              </a:rPr>
              <a:t>z mapą trasy. Już przy wjeździe czuć było, zapach lasu. Widziałam na zdjęciach, że to piękne miejsce.</a:t>
            </a:r>
          </a:p>
        </p:txBody>
      </p:sp>
      <p:pic>
        <p:nvPicPr>
          <p:cNvPr id="2050" name="Picture 2" descr="Podobny obraz">
            <a:extLst>
              <a:ext uri="{FF2B5EF4-FFF2-40B4-BE49-F238E27FC236}">
                <a16:creationId xmlns:a16="http://schemas.microsoft.com/office/drawing/2014/main" id="{1E7871FE-B7CA-47E0-8E9E-D5DD447F4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466" y="1550183"/>
            <a:ext cx="6570520" cy="4927890"/>
          </a:xfrm>
          <a:prstGeom prst="rect">
            <a:avLst/>
          </a:prstGeom>
          <a:noFill/>
          <a:extLst>
            <a:ext uri="{909E8E84-426E-40DD-AFC4-6F175D3DCCD1}">
              <a14:hiddenFill xmlns:a14="http://schemas.microsoft.com/office/drawing/2010/main">
                <a:solidFill>
                  <a:srgbClr val="FFFFFF"/>
                </a:solidFill>
              </a14:hiddenFill>
            </a:ext>
          </a:extLst>
        </p:spPr>
      </p:pic>
      <p:pic>
        <p:nvPicPr>
          <p:cNvPr id="4" name="Dźwięk 3">
            <a:hlinkClick r:id="" action="ppaction://media"/>
            <a:extLst>
              <a:ext uri="{FF2B5EF4-FFF2-40B4-BE49-F238E27FC236}">
                <a16:creationId xmlns:a16="http://schemas.microsoft.com/office/drawing/2014/main" id="{04B24E4E-C77A-4458-B0D7-8F250129596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55363829"/>
      </p:ext>
    </p:extLst>
  </p:cSld>
  <p:clrMapOvr>
    <a:masterClrMapping/>
  </p:clrMapOvr>
  <mc:AlternateContent xmlns:mc="http://schemas.openxmlformats.org/markup-compatibility/2006">
    <mc:Choice xmlns:p14="http://schemas.microsoft.com/office/powerpoint/2010/main" Requires="p14">
      <p:transition spd="slow" p14:dur="1500" advTm="19438">
        <p:split orient="vert"/>
      </p:transition>
    </mc:Choice>
    <mc:Fallback>
      <p:transition spd="slow" advTm="194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23000">
              <a:schemeClr val="accent6">
                <a:lumMod val="20000"/>
                <a:lumOff val="80000"/>
              </a:schemeClr>
            </a:gs>
            <a:gs pos="1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B5ED1D-2311-4303-A59C-FD5A0D38122D}"/>
              </a:ext>
            </a:extLst>
          </p:cNvPr>
          <p:cNvSpPr>
            <a:spLocks noGrp="1"/>
          </p:cNvSpPr>
          <p:nvPr>
            <p:ph type="title"/>
          </p:nvPr>
        </p:nvSpPr>
        <p:spPr>
          <a:xfrm>
            <a:off x="537865" y="237434"/>
            <a:ext cx="11116270" cy="1397533"/>
          </a:xfrm>
        </p:spPr>
        <p:txBody>
          <a:bodyPr>
            <a:normAutofit/>
          </a:bodyPr>
          <a:lstStyle/>
          <a:p>
            <a:r>
              <a:rPr lang="pl-PL" sz="3200" b="1" dirty="0">
                <a:ln w="0"/>
                <a:effectLst>
                  <a:outerShdw blurRad="38100" dist="19050" dir="2700000" algn="tl" rotWithShape="0">
                    <a:schemeClr val="dk1">
                      <a:alpha val="40000"/>
                    </a:schemeClr>
                  </a:outerShdw>
                </a:effectLst>
                <a:latin typeface="Arial, sans-serif"/>
              </a:rPr>
              <a:t>Następnie szliśmy lekko pod górę. Nie wiedzieliśmy co czeka nas na dalszej drodze. </a:t>
            </a:r>
          </a:p>
        </p:txBody>
      </p:sp>
      <p:sp>
        <p:nvSpPr>
          <p:cNvPr id="3" name="Symbol zastępczy zawartości 2">
            <a:extLst>
              <a:ext uri="{FF2B5EF4-FFF2-40B4-BE49-F238E27FC236}">
                <a16:creationId xmlns:a16="http://schemas.microsoft.com/office/drawing/2014/main" id="{9D962B65-EF17-427C-83A4-30F6980E3950}"/>
              </a:ext>
            </a:extLst>
          </p:cNvPr>
          <p:cNvSpPr>
            <a:spLocks noGrp="1"/>
          </p:cNvSpPr>
          <p:nvPr>
            <p:ph idx="1"/>
          </p:nvPr>
        </p:nvSpPr>
        <p:spPr>
          <a:xfrm>
            <a:off x="2051222" y="1506828"/>
            <a:ext cx="7981419" cy="5113738"/>
          </a:xfrm>
          <a:blipFill>
            <a:blip r:embed="rId5"/>
            <a:stretch>
              <a:fillRect/>
            </a:stretch>
          </a:blipFill>
        </p:spPr>
        <p:txBody>
          <a:bodyPr/>
          <a:lstStyle/>
          <a:p>
            <a:endParaRPr lang="pl-PL" dirty="0"/>
          </a:p>
        </p:txBody>
      </p:sp>
      <p:pic>
        <p:nvPicPr>
          <p:cNvPr id="5" name="Dźwięk 4">
            <a:hlinkClick r:id="" action="ppaction://media"/>
            <a:extLst>
              <a:ext uri="{FF2B5EF4-FFF2-40B4-BE49-F238E27FC236}">
                <a16:creationId xmlns:a16="http://schemas.microsoft.com/office/drawing/2014/main" id="{C2C28700-0DB4-47CB-9241-1A378E9D4C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50448380"/>
      </p:ext>
    </p:extLst>
  </p:cSld>
  <p:clrMapOvr>
    <a:masterClrMapping/>
  </p:clrMapOvr>
  <mc:AlternateContent xmlns:mc="http://schemas.openxmlformats.org/markup-compatibility/2006">
    <mc:Choice xmlns:p14="http://schemas.microsoft.com/office/powerpoint/2010/main" Requires="p14">
      <p:transition spd="slow" p14:dur="1500" advTm="12082">
        <p:split orient="vert"/>
      </p:transition>
    </mc:Choice>
    <mc:Fallback>
      <p:transition spd="slow" advTm="1208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A100E6-0731-4649-80AD-AB5332FA8CA1}"/>
              </a:ext>
            </a:extLst>
          </p:cNvPr>
          <p:cNvSpPr>
            <a:spLocks noGrp="1"/>
          </p:cNvSpPr>
          <p:nvPr>
            <p:ph type="title"/>
          </p:nvPr>
        </p:nvSpPr>
        <p:spPr>
          <a:xfrm>
            <a:off x="760927" y="224444"/>
            <a:ext cx="10070206" cy="2299815"/>
          </a:xfrm>
        </p:spPr>
        <p:txBody>
          <a:bodyPr>
            <a:noAutofit/>
          </a:bodyPr>
          <a:lstStyle/>
          <a:p>
            <a:r>
              <a:rPr lang="pl-PL" sz="3200" dirty="0">
                <a:ln w="0"/>
                <a:effectLst>
                  <a:outerShdw blurRad="38100" dist="19050" dir="2700000" algn="tl" rotWithShape="0">
                    <a:schemeClr val="dk1">
                      <a:alpha val="40000"/>
                    </a:schemeClr>
                  </a:outerShdw>
                </a:effectLst>
                <a:latin typeface="Arial, sans-serif"/>
              </a:rPr>
              <a:t>Niedługo przed nami ukazało się oczko wodne. Woda w nim utrzymuje się cały rok! Poziom ten nie jest wysoki, ale robi wrażenie to, że zawsze jest tam woda. Wszędzie wokół słychać było śpiew ptaków i czuć piękny zapach kwiatów.</a:t>
            </a:r>
            <a:endParaRPr lang="pl-PL" dirty="0">
              <a:ln w="0"/>
              <a:effectLst>
                <a:outerShdw blurRad="38100" dist="19050" dir="2700000" algn="tl" rotWithShape="0">
                  <a:schemeClr val="dk1">
                    <a:alpha val="40000"/>
                  </a:schemeClr>
                </a:outerShdw>
              </a:effectLst>
            </a:endParaRPr>
          </a:p>
        </p:txBody>
      </p:sp>
      <p:sp>
        <p:nvSpPr>
          <p:cNvPr id="3" name="Symbol zastępczy zawartości 2">
            <a:extLst>
              <a:ext uri="{FF2B5EF4-FFF2-40B4-BE49-F238E27FC236}">
                <a16:creationId xmlns:a16="http://schemas.microsoft.com/office/drawing/2014/main" id="{933EAAA7-17DB-426A-844C-7C8B5E379462}"/>
              </a:ext>
            </a:extLst>
          </p:cNvPr>
          <p:cNvSpPr>
            <a:spLocks noGrp="1"/>
          </p:cNvSpPr>
          <p:nvPr>
            <p:ph idx="1"/>
          </p:nvPr>
        </p:nvSpPr>
        <p:spPr>
          <a:xfrm>
            <a:off x="4906851" y="2794715"/>
            <a:ext cx="6930473" cy="3838841"/>
          </a:xfrm>
          <a:blipFill>
            <a:blip r:embed="rId6"/>
            <a:stretch>
              <a:fillRect/>
            </a:stretch>
          </a:blipFill>
        </p:spPr>
        <p:txBody>
          <a:bodyPr/>
          <a:lstStyle/>
          <a:p>
            <a:endParaRPr lang="pl-PL" dirty="0"/>
          </a:p>
        </p:txBody>
      </p:sp>
      <p:pic>
        <p:nvPicPr>
          <p:cNvPr id="5" name="Dźwięk 4">
            <a:hlinkClick r:id="" action="ppaction://media"/>
            <a:extLst>
              <a:ext uri="{FF2B5EF4-FFF2-40B4-BE49-F238E27FC236}">
                <a16:creationId xmlns:a16="http://schemas.microsoft.com/office/drawing/2014/main" id="{940C060C-2140-46AD-A06E-0D02159D61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21525722"/>
      </p:ext>
    </p:extLst>
  </p:cSld>
  <p:clrMapOvr>
    <a:masterClrMapping/>
  </p:clrMapOvr>
  <mc:AlternateContent xmlns:mc="http://schemas.openxmlformats.org/markup-compatibility/2006">
    <mc:Choice xmlns:p14="http://schemas.microsoft.com/office/powerpoint/2010/main" Requires="p14">
      <p:transition spd="slow" p14:dur="1500" advTm="33150">
        <p:split orient="vert"/>
      </p:transition>
    </mc:Choice>
    <mc:Fallback>
      <p:transition spd="slow" advTm="3315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heel(1)">
                                      <p:cBhvr>
                                        <p:cTn id="18" dur="2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1)">
                                      <p:cBhvr>
                                        <p:cTn id="2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2" grpId="0"/>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55000">
              <a:schemeClr val="accent6">
                <a:lumMod val="20000"/>
                <a:lumOff val="80000"/>
              </a:schemeClr>
            </a:gs>
            <a:gs pos="26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1269DBB8-1BA2-442B-80C2-EF88BC07F72A}"/>
              </a:ext>
            </a:extLst>
          </p:cNvPr>
          <p:cNvSpPr>
            <a:spLocks noGrp="1"/>
          </p:cNvSpPr>
          <p:nvPr>
            <p:ph idx="1"/>
          </p:nvPr>
        </p:nvSpPr>
        <p:spPr>
          <a:xfrm>
            <a:off x="538942" y="276889"/>
            <a:ext cx="6809509" cy="6107286"/>
          </a:xfrm>
        </p:spPr>
        <p:txBody>
          <a:bodyPr>
            <a:normAutofit fontScale="25000" lnSpcReduction="20000"/>
          </a:bodyPr>
          <a:lstStyle/>
          <a:p>
            <a:pPr marL="0" indent="0">
              <a:lnSpc>
                <a:spcPct val="120000"/>
              </a:lnSpc>
              <a:buNone/>
            </a:pPr>
            <a:r>
              <a:rPr lang="pl-PL" sz="12800" b="1" dirty="0">
                <a:ln w="0"/>
                <a:effectLst>
                  <a:outerShdw blurRad="38100" dist="19050" dir="2700000" algn="tl" rotWithShape="0">
                    <a:schemeClr val="dk1">
                      <a:alpha val="40000"/>
                    </a:schemeClr>
                  </a:outerShdw>
                </a:effectLst>
                <a:latin typeface="Arial, sans-serif"/>
              </a:rPr>
              <a:t>Po kilkunastu minutowym marszu </a:t>
            </a:r>
            <a:br>
              <a:rPr lang="pl-PL" sz="12800" b="1" dirty="0">
                <a:ln w="0"/>
                <a:effectLst>
                  <a:outerShdw blurRad="38100" dist="19050" dir="2700000" algn="tl" rotWithShape="0">
                    <a:schemeClr val="dk1">
                      <a:alpha val="40000"/>
                    </a:schemeClr>
                  </a:outerShdw>
                </a:effectLst>
                <a:latin typeface="Arial, sans-serif"/>
              </a:rPr>
            </a:br>
            <a:r>
              <a:rPr lang="pl-PL" sz="12800" b="1" dirty="0">
                <a:ln w="0"/>
                <a:effectLst>
                  <a:outerShdw blurRad="38100" dist="19050" dir="2700000" algn="tl" rotWithShape="0">
                    <a:schemeClr val="dk1">
                      <a:alpha val="40000"/>
                    </a:schemeClr>
                  </a:outerShdw>
                </a:effectLst>
                <a:latin typeface="Arial, sans-serif"/>
              </a:rPr>
              <a:t>zobaczyliśmy wieżę myśliwską. </a:t>
            </a:r>
            <a:br>
              <a:rPr lang="pl-PL" sz="12800" b="1" dirty="0">
                <a:ln w="0"/>
                <a:effectLst>
                  <a:outerShdw blurRad="38100" dist="19050" dir="2700000" algn="tl" rotWithShape="0">
                    <a:schemeClr val="dk1">
                      <a:alpha val="40000"/>
                    </a:schemeClr>
                  </a:outerShdw>
                </a:effectLst>
                <a:latin typeface="Arial, sans-serif"/>
              </a:rPr>
            </a:br>
            <a:r>
              <a:rPr lang="pl-PL" sz="12800" b="1" dirty="0">
                <a:ln w="0"/>
                <a:effectLst>
                  <a:outerShdw blurRad="38100" dist="19050" dir="2700000" algn="tl" rotWithShape="0">
                    <a:schemeClr val="dk1">
                      <a:alpha val="40000"/>
                    </a:schemeClr>
                  </a:outerShdw>
                </a:effectLst>
                <a:latin typeface="Arial, sans-serif"/>
              </a:rPr>
              <a:t>Jest bardzo ładnie zachowana.</a:t>
            </a:r>
            <a:br>
              <a:rPr lang="pl-PL" sz="12800" b="1" dirty="0">
                <a:ln w="0"/>
                <a:effectLst>
                  <a:outerShdw blurRad="38100" dist="19050" dir="2700000" algn="tl" rotWithShape="0">
                    <a:schemeClr val="dk1">
                      <a:alpha val="40000"/>
                    </a:schemeClr>
                  </a:outerShdw>
                </a:effectLst>
                <a:latin typeface="Arial, sans-serif"/>
              </a:rPr>
            </a:br>
            <a:r>
              <a:rPr lang="pl-PL" sz="12800" b="1" dirty="0" err="1">
                <a:ln w="0"/>
                <a:effectLst>
                  <a:outerShdw blurRad="38100" dist="19050" dir="2700000" algn="tl" rotWithShape="0">
                    <a:schemeClr val="dk1">
                      <a:alpha val="40000"/>
                    </a:schemeClr>
                  </a:outerShdw>
                </a:effectLst>
                <a:latin typeface="Arial, sans-serif"/>
              </a:rPr>
              <a:t>Napewno</a:t>
            </a:r>
            <a:r>
              <a:rPr lang="pl-PL" sz="12800" b="1" dirty="0">
                <a:ln w="0"/>
                <a:effectLst>
                  <a:outerShdw blurRad="38100" dist="19050" dir="2700000" algn="tl" rotWithShape="0">
                    <a:schemeClr val="dk1">
                      <a:alpha val="40000"/>
                    </a:schemeClr>
                  </a:outerShdw>
                </a:effectLst>
                <a:latin typeface="Arial, sans-serif"/>
              </a:rPr>
              <a:t> leśnicy włożyli w ten </a:t>
            </a:r>
            <a:br>
              <a:rPr lang="pl-PL" sz="12800" b="1" dirty="0">
                <a:ln w="0"/>
                <a:effectLst>
                  <a:outerShdw blurRad="38100" dist="19050" dir="2700000" algn="tl" rotWithShape="0">
                    <a:schemeClr val="dk1">
                      <a:alpha val="40000"/>
                    </a:schemeClr>
                  </a:outerShdw>
                </a:effectLst>
                <a:latin typeface="Arial, sans-serif"/>
              </a:rPr>
            </a:br>
            <a:r>
              <a:rPr lang="pl-PL" sz="12800" b="1" dirty="0">
                <a:ln w="0"/>
                <a:effectLst>
                  <a:outerShdw blurRad="38100" dist="19050" dir="2700000" algn="tl" rotWithShape="0">
                    <a:schemeClr val="dk1">
                      <a:alpha val="40000"/>
                    </a:schemeClr>
                  </a:outerShdw>
                </a:effectLst>
                <a:latin typeface="Arial, sans-serif"/>
              </a:rPr>
              <a:t>zamek wiele pracy.</a:t>
            </a:r>
          </a:p>
          <a:p>
            <a:pPr marL="0" indent="0">
              <a:lnSpc>
                <a:spcPct val="120000"/>
              </a:lnSpc>
              <a:buNone/>
            </a:pPr>
            <a:r>
              <a:rPr lang="pl-PL" sz="12800" b="1" dirty="0">
                <a:ln w="0"/>
                <a:effectLst>
                  <a:outerShdw blurRad="38100" dist="19050" dir="2700000" algn="tl" rotWithShape="0">
                    <a:schemeClr val="dk1">
                      <a:alpha val="40000"/>
                    </a:schemeClr>
                  </a:outerShdw>
                </a:effectLst>
                <a:latin typeface="Arial, sans-serif"/>
              </a:rPr>
              <a:t>Znajduje się on na Wzgórzu </a:t>
            </a:r>
            <a:br>
              <a:rPr lang="pl-PL" sz="12800" b="1" dirty="0">
                <a:ln w="0"/>
                <a:effectLst>
                  <a:outerShdw blurRad="38100" dist="19050" dir="2700000" algn="tl" rotWithShape="0">
                    <a:schemeClr val="dk1">
                      <a:alpha val="40000"/>
                    </a:schemeClr>
                  </a:outerShdw>
                </a:effectLst>
                <a:latin typeface="Arial, sans-serif"/>
              </a:rPr>
            </a:br>
            <a:r>
              <a:rPr lang="pl-PL" sz="12800" b="1" dirty="0">
                <a:ln w="0"/>
                <a:effectLst>
                  <a:outerShdw blurRad="38100" dist="19050" dir="2700000" algn="tl" rotWithShape="0">
                    <a:schemeClr val="dk1">
                      <a:alpha val="40000"/>
                    </a:schemeClr>
                  </a:outerShdw>
                </a:effectLst>
                <a:latin typeface="Arial, sans-serif"/>
              </a:rPr>
              <a:t>Joanny, na wysokości 230 </a:t>
            </a:r>
            <a:r>
              <a:rPr lang="pl-PL" sz="12800" b="1" dirty="0" err="1">
                <a:ln w="0"/>
                <a:effectLst>
                  <a:outerShdw blurRad="38100" dist="19050" dir="2700000" algn="tl" rotWithShape="0">
                    <a:schemeClr val="dk1">
                      <a:alpha val="40000"/>
                    </a:schemeClr>
                  </a:outerShdw>
                </a:effectLst>
                <a:latin typeface="Arial, sans-serif"/>
              </a:rPr>
              <a:t>m.n.p.m</a:t>
            </a:r>
            <a:r>
              <a:rPr lang="pl-PL" sz="12800" b="1" dirty="0">
                <a:ln w="0"/>
                <a:effectLst>
                  <a:outerShdw blurRad="38100" dist="19050" dir="2700000" algn="tl" rotWithShape="0">
                    <a:schemeClr val="dk1">
                      <a:alpha val="40000"/>
                    </a:schemeClr>
                  </a:outerShdw>
                </a:effectLst>
                <a:latin typeface="Arial, sans-serif"/>
              </a:rPr>
              <a:t>. Została zbudowana w 1850r. w stylu neogotyckim. </a:t>
            </a:r>
          </a:p>
          <a:p>
            <a:pPr marL="0" indent="0">
              <a:lnSpc>
                <a:spcPct val="120000"/>
              </a:lnSpc>
              <a:buNone/>
            </a:pPr>
            <a:r>
              <a:rPr lang="pl-PL" sz="12800" b="1" dirty="0">
                <a:ln w="0"/>
                <a:effectLst>
                  <a:outerShdw blurRad="38100" dist="19050" dir="2700000" algn="tl" rotWithShape="0">
                    <a:schemeClr val="dk1">
                      <a:alpha val="40000"/>
                    </a:schemeClr>
                  </a:outerShdw>
                </a:effectLst>
                <a:latin typeface="Arial, sans-serif"/>
              </a:rPr>
              <a:t>Kiedyś służyła jako stanowisko obserwatora przeciwpożarowego. </a:t>
            </a:r>
          </a:p>
          <a:p>
            <a:pPr marL="0" indent="0">
              <a:lnSpc>
                <a:spcPct val="120000"/>
              </a:lnSpc>
              <a:buNone/>
            </a:pPr>
            <a:r>
              <a:rPr lang="pl-PL" sz="12800" b="1" dirty="0">
                <a:ln w="0"/>
                <a:effectLst>
                  <a:outerShdw blurRad="38100" dist="19050" dir="2700000" algn="tl" rotWithShape="0">
                    <a:schemeClr val="dk1">
                      <a:alpha val="40000"/>
                    </a:schemeClr>
                  </a:outerShdw>
                </a:effectLst>
                <a:latin typeface="Arial, sans-serif"/>
              </a:rPr>
              <a:t>Dziś jest punktem widokowym.</a:t>
            </a:r>
          </a:p>
          <a:p>
            <a:pPr marL="0" indent="0">
              <a:buNone/>
            </a:pPr>
            <a:br>
              <a:rPr lang="pl-PL" dirty="0">
                <a:effectLst/>
              </a:rPr>
            </a:br>
            <a:endParaRPr lang="pl-PL" dirty="0">
              <a:effectLst/>
            </a:endParaRPr>
          </a:p>
          <a:p>
            <a:endParaRPr lang="pl-PL" dirty="0"/>
          </a:p>
        </p:txBody>
      </p:sp>
      <p:pic>
        <p:nvPicPr>
          <p:cNvPr id="4" name="Obraz 3">
            <a:extLst>
              <a:ext uri="{FF2B5EF4-FFF2-40B4-BE49-F238E27FC236}">
                <a16:creationId xmlns:a16="http://schemas.microsoft.com/office/drawing/2014/main" id="{0B8C427E-43BB-4773-ADDA-872CC0822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585042" y="1040298"/>
            <a:ext cx="6107287" cy="4580466"/>
          </a:xfrm>
          <a:prstGeom prst="rect">
            <a:avLst/>
          </a:prstGeom>
        </p:spPr>
      </p:pic>
      <p:pic>
        <p:nvPicPr>
          <p:cNvPr id="5" name="Dźwięk 4">
            <a:hlinkClick r:id="" action="ppaction://media"/>
            <a:extLst>
              <a:ext uri="{FF2B5EF4-FFF2-40B4-BE49-F238E27FC236}">
                <a16:creationId xmlns:a16="http://schemas.microsoft.com/office/drawing/2014/main" id="{A8B59745-DADA-4119-A132-4C241DE746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78054540"/>
      </p:ext>
    </p:extLst>
  </p:cSld>
  <p:clrMapOvr>
    <a:masterClrMapping/>
  </p:clrMapOvr>
  <mc:AlternateContent xmlns:mc="http://schemas.openxmlformats.org/markup-compatibility/2006">
    <mc:Choice xmlns:p14="http://schemas.microsoft.com/office/powerpoint/2010/main" Requires="p14">
      <p:transition spd="slow" p14:dur="1500" advTm="29835">
        <p:split orient="vert"/>
      </p:transition>
    </mc:Choice>
    <mc:Fallback>
      <p:transition spd="slow" advTm="2983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
                                            <p:txEl>
                                              <p:pRg st="0" end="0"/>
                                            </p:txEl>
                                          </p:spTgt>
                                        </p:tgtEl>
                                      </p:cBhvr>
                                    </p:animEffect>
                                    <p:animScale>
                                      <p:cBhvr>
                                        <p:cTn id="11" dur="250" autoRev="1" fill="hold"/>
                                        <p:tgtEl>
                                          <p:spTgt spid="3">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3">
                                            <p:txEl>
                                              <p:pRg st="1" end="1"/>
                                            </p:txEl>
                                          </p:spTgt>
                                        </p:tgtEl>
                                      </p:cBhvr>
                                    </p:animEffect>
                                    <p:animScale>
                                      <p:cBhvr>
                                        <p:cTn id="16" dur="250" autoRev="1" fill="hold"/>
                                        <p:tgtEl>
                                          <p:spTgt spid="3">
                                            <p:txEl>
                                              <p:pRg st="1" end="1"/>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3">
                                            <p:txEl>
                                              <p:pRg st="2" end="2"/>
                                            </p:txEl>
                                          </p:spTgt>
                                        </p:tgtEl>
                                      </p:cBhvr>
                                    </p:animEffect>
                                    <p:animScale>
                                      <p:cBhvr>
                                        <p:cTn id="21" dur="250" autoRev="1" fill="hold"/>
                                        <p:tgtEl>
                                          <p:spTgt spid="3">
                                            <p:txEl>
                                              <p:pRg st="2" end="2"/>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3">
                                            <p:txEl>
                                              <p:pRg st="3" end="3"/>
                                            </p:txEl>
                                          </p:spTgt>
                                        </p:tgtEl>
                                      </p:cBhvr>
                                    </p:animEffect>
                                    <p:animScale>
                                      <p:cBhvr>
                                        <p:cTn id="26" dur="250" autoRev="1" fill="hold"/>
                                        <p:tgtEl>
                                          <p:spTgt spid="3">
                                            <p:txEl>
                                              <p:pRg st="3" end="3"/>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
                                            <p:txEl>
                                              <p:pRg st="4" end="4"/>
                                            </p:txEl>
                                          </p:spTgt>
                                        </p:tgtEl>
                                      </p:cBhvr>
                                    </p:animEffect>
                                    <p:animScale>
                                      <p:cBhvr>
                                        <p:cTn id="31"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0529D3-E3BD-443B-8726-96ACCDA78656}"/>
              </a:ext>
            </a:extLst>
          </p:cNvPr>
          <p:cNvSpPr>
            <a:spLocks noGrp="1"/>
          </p:cNvSpPr>
          <p:nvPr>
            <p:ph type="title"/>
          </p:nvPr>
        </p:nvSpPr>
        <p:spPr>
          <a:xfrm>
            <a:off x="705197" y="5170515"/>
            <a:ext cx="11669682" cy="1496291"/>
          </a:xfrm>
        </p:spPr>
        <p:txBody>
          <a:bodyPr>
            <a:noAutofit/>
          </a:bodyPr>
          <a:lstStyle/>
          <a:p>
            <a:r>
              <a:rPr lang="pl-PL" sz="3200" b="1" dirty="0">
                <a:ln w="0"/>
                <a:effectLst>
                  <a:outerShdw blurRad="38100" dist="19050" dir="2700000" algn="tl" rotWithShape="0">
                    <a:schemeClr val="dk1">
                      <a:alpha val="40000"/>
                    </a:schemeClr>
                  </a:outerShdw>
                </a:effectLst>
                <a:latin typeface="Arial, sans-serif"/>
              </a:rPr>
              <a:t>Ze szczytu można zobaczyć Wzgórze </a:t>
            </a:r>
            <a:r>
              <a:rPr lang="pl-PL" sz="3200" b="1" dirty="0" err="1">
                <a:ln w="0"/>
                <a:effectLst>
                  <a:outerShdw blurRad="38100" dist="19050" dir="2700000" algn="tl" rotWithShape="0">
                    <a:schemeClr val="dk1">
                      <a:alpha val="40000"/>
                    </a:schemeClr>
                  </a:outerShdw>
                </a:effectLst>
                <a:latin typeface="Arial, sans-serif"/>
              </a:rPr>
              <a:t>Gęślica</a:t>
            </a:r>
            <a:r>
              <a:rPr lang="pl-PL" sz="3200" b="1" dirty="0">
                <a:ln w="0"/>
                <a:effectLst>
                  <a:outerShdw blurRad="38100" dist="19050" dir="2700000" algn="tl" rotWithShape="0">
                    <a:schemeClr val="dk1">
                      <a:alpha val="40000"/>
                    </a:schemeClr>
                  </a:outerShdw>
                </a:effectLst>
                <a:latin typeface="Arial, sans-serif"/>
              </a:rPr>
              <a:t>, Wzgórza Trzebnickie, Postolin, Pracze oraz Mirosławice i Sułów.</a:t>
            </a:r>
            <a:br>
              <a:rPr lang="pl-PL" dirty="0">
                <a:solidFill>
                  <a:schemeClr val="bg1"/>
                </a:solidFill>
                <a:effectLst/>
              </a:rPr>
            </a:br>
            <a:endParaRPr lang="pl-PL" dirty="0">
              <a:solidFill>
                <a:schemeClr val="bg1"/>
              </a:solidFill>
            </a:endParaRPr>
          </a:p>
        </p:txBody>
      </p:sp>
      <p:sp>
        <p:nvSpPr>
          <p:cNvPr id="3" name="Symbol zastępczy zawartości 2">
            <a:extLst>
              <a:ext uri="{FF2B5EF4-FFF2-40B4-BE49-F238E27FC236}">
                <a16:creationId xmlns:a16="http://schemas.microsoft.com/office/drawing/2014/main" id="{3329CED1-A3E0-4D2F-84CC-B051055D3933}"/>
              </a:ext>
            </a:extLst>
          </p:cNvPr>
          <p:cNvSpPr>
            <a:spLocks noGrp="1"/>
          </p:cNvSpPr>
          <p:nvPr>
            <p:ph idx="1"/>
          </p:nvPr>
        </p:nvSpPr>
        <p:spPr>
          <a:xfrm flipH="1" flipV="1">
            <a:off x="11353799" y="6176962"/>
            <a:ext cx="133004" cy="45719"/>
          </a:xfrm>
          <a:blipFill>
            <a:blip r:embed="rId6"/>
            <a:stretch>
              <a:fillRect/>
            </a:stretch>
          </a:blipFill>
        </p:spPr>
        <p:txBody>
          <a:bodyPr>
            <a:normAutofit fontScale="25000" lnSpcReduction="20000"/>
          </a:bodyPr>
          <a:lstStyle/>
          <a:p>
            <a:endParaRPr lang="pl-PL" dirty="0"/>
          </a:p>
        </p:txBody>
      </p:sp>
      <p:pic>
        <p:nvPicPr>
          <p:cNvPr id="5" name="Dźwięk 4">
            <a:hlinkClick r:id="" action="ppaction://media"/>
            <a:extLst>
              <a:ext uri="{FF2B5EF4-FFF2-40B4-BE49-F238E27FC236}">
                <a16:creationId xmlns:a16="http://schemas.microsoft.com/office/drawing/2014/main" id="{01CABE71-0B32-4537-ABE4-EA0FA39310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72837305"/>
      </p:ext>
    </p:extLst>
  </p:cSld>
  <p:clrMapOvr>
    <a:masterClrMapping/>
  </p:clrMapOvr>
  <mc:AlternateContent xmlns:mc="http://schemas.openxmlformats.org/markup-compatibility/2006">
    <mc:Choice xmlns:p14="http://schemas.microsoft.com/office/powerpoint/2010/main" Requires="p14">
      <p:transition spd="slow" p14:dur="1500" advTm="7881">
        <p:split orient="vert"/>
      </p:transition>
    </mc:Choice>
    <mc:Fallback>
      <p:transition spd="slow" advTm="788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8368">
              <a:srgbClr val="E3F1DB"/>
            </a:gs>
            <a:gs pos="71000">
              <a:schemeClr val="accent1">
                <a:lumMod val="5000"/>
                <a:lumOff val="95000"/>
              </a:schemeClr>
            </a:gs>
            <a:gs pos="50000">
              <a:schemeClr val="accent6">
                <a:lumMod val="20000"/>
                <a:lumOff val="80000"/>
              </a:schemeClr>
            </a:gs>
            <a:gs pos="36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8CFD3C-13DB-4D2F-979D-069450974251}"/>
              </a:ext>
            </a:extLst>
          </p:cNvPr>
          <p:cNvSpPr>
            <a:spLocks noGrp="1"/>
          </p:cNvSpPr>
          <p:nvPr>
            <p:ph type="title"/>
          </p:nvPr>
        </p:nvSpPr>
        <p:spPr>
          <a:xfrm>
            <a:off x="838199" y="448886"/>
            <a:ext cx="11198629" cy="1778925"/>
          </a:xfrm>
        </p:spPr>
        <p:txBody>
          <a:bodyPr>
            <a:normAutofit fontScale="90000"/>
          </a:bodyPr>
          <a:lstStyle/>
          <a:p>
            <a:r>
              <a:rPr lang="pl-PL" sz="3200" b="1" dirty="0">
                <a:ln w="0"/>
                <a:effectLst>
                  <a:outerShdw blurRad="38100" dist="19050" dir="2700000" algn="tl" rotWithShape="0">
                    <a:schemeClr val="dk1">
                      <a:alpha val="40000"/>
                    </a:schemeClr>
                  </a:outerShdw>
                </a:effectLst>
                <a:latin typeface="Arial, sans-serif"/>
              </a:rPr>
              <a:t>Gdy wróciliśmy do samochodu,  było dopiero ok. godziny 17. </a:t>
            </a:r>
            <a:br>
              <a:rPr lang="pl-PL" sz="3200" b="1" dirty="0">
                <a:ln w="0"/>
                <a:effectLst>
                  <a:outerShdw blurRad="38100" dist="19050" dir="2700000" algn="tl" rotWithShape="0">
                    <a:schemeClr val="dk1">
                      <a:alpha val="40000"/>
                    </a:schemeClr>
                  </a:outerShdw>
                </a:effectLst>
                <a:latin typeface="Arial, sans-serif"/>
              </a:rPr>
            </a:br>
            <a:r>
              <a:rPr lang="pl-PL" sz="3200" b="1" dirty="0">
                <a:ln w="0"/>
                <a:effectLst>
                  <a:outerShdw blurRad="38100" dist="19050" dir="2700000" algn="tl" rotWithShape="0">
                    <a:schemeClr val="dk1">
                      <a:alpha val="40000"/>
                    </a:schemeClr>
                  </a:outerShdw>
                </a:effectLst>
                <a:latin typeface="Arial, sans-serif"/>
              </a:rPr>
              <a:t>Czas w takich miejscach płynie wolniej. Postanowiliśmy, że pojedziemy jeszcze do Postolina.</a:t>
            </a:r>
            <a:br>
              <a:rPr lang="pl-PL" sz="4900" b="1" dirty="0">
                <a:ln w="9525">
                  <a:solidFill>
                    <a:schemeClr val="bg1"/>
                  </a:solidFill>
                  <a:prstDash val="solid"/>
                </a:ln>
                <a:effectLst>
                  <a:outerShdw blurRad="12700" dist="38100" dir="2700000" algn="tl" rotWithShape="0">
                    <a:schemeClr val="bg1">
                      <a:lumMod val="50000"/>
                    </a:schemeClr>
                  </a:outerShdw>
                </a:effectLst>
              </a:rPr>
            </a:br>
            <a:br>
              <a:rPr lang="pl-PL" dirty="0">
                <a:effectLst/>
              </a:rPr>
            </a:br>
            <a:endParaRPr lang="pl-PL" dirty="0"/>
          </a:p>
        </p:txBody>
      </p:sp>
      <p:pic>
        <p:nvPicPr>
          <p:cNvPr id="5" name="Obraz 4">
            <a:extLst>
              <a:ext uri="{FF2B5EF4-FFF2-40B4-BE49-F238E27FC236}">
                <a16:creationId xmlns:a16="http://schemas.microsoft.com/office/drawing/2014/main" id="{71897C37-8C9F-47D0-8717-4D211BDF4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5956" y="1438103"/>
            <a:ext cx="6628014" cy="4971011"/>
          </a:xfrm>
          <a:prstGeom prst="rect">
            <a:avLst/>
          </a:prstGeom>
        </p:spPr>
      </p:pic>
      <p:pic>
        <p:nvPicPr>
          <p:cNvPr id="4" name="Dźwięk 3">
            <a:hlinkClick r:id="" action="ppaction://media"/>
            <a:extLst>
              <a:ext uri="{FF2B5EF4-FFF2-40B4-BE49-F238E27FC236}">
                <a16:creationId xmlns:a16="http://schemas.microsoft.com/office/drawing/2014/main" id="{B657C7D9-189D-4364-BBE0-ADA703BEE8C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66614923"/>
      </p:ext>
    </p:extLst>
  </p:cSld>
  <p:clrMapOvr>
    <a:masterClrMapping/>
  </p:clrMapOvr>
  <mc:AlternateContent xmlns:mc="http://schemas.openxmlformats.org/markup-compatibility/2006">
    <mc:Choice xmlns:p14="http://schemas.microsoft.com/office/powerpoint/2010/main" Requires="p14">
      <p:transition spd="slow" p14:dur="1500" advTm="10362">
        <p:split orient="vert"/>
      </p:transition>
    </mc:Choice>
    <mc:Fallback>
      <p:transition spd="slow" advTm="1036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3"/>
</p:tagLst>
</file>

<file path=ppt/tags/tag10.xml><?xml version="1.0" encoding="utf-8"?>
<p:tagLst xmlns:a="http://schemas.openxmlformats.org/drawingml/2006/main" xmlns:r="http://schemas.openxmlformats.org/officeDocument/2006/relationships" xmlns:p="http://schemas.openxmlformats.org/presentationml/2006/main">
  <p:tag name="TIMING" val="|4.9"/>
</p:tagLst>
</file>

<file path=ppt/tags/tag11.xml><?xml version="1.0" encoding="utf-8"?>
<p:tagLst xmlns:a="http://schemas.openxmlformats.org/drawingml/2006/main" xmlns:r="http://schemas.openxmlformats.org/officeDocument/2006/relationships" xmlns:p="http://schemas.openxmlformats.org/presentationml/2006/main">
  <p:tag name="TIMING" val="|0.6|6"/>
</p:tagLst>
</file>

<file path=ppt/tags/tag12.xml><?xml version="1.0" encoding="utf-8"?>
<p:tagLst xmlns:a="http://schemas.openxmlformats.org/drawingml/2006/main" xmlns:r="http://schemas.openxmlformats.org/officeDocument/2006/relationships" xmlns:p="http://schemas.openxmlformats.org/presentationml/2006/main">
  <p:tag name="TIMING" val="|0.4|9.6"/>
</p:tagLst>
</file>

<file path=ppt/tags/tag13.xml><?xml version="1.0" encoding="utf-8"?>
<p:tagLst xmlns:a="http://schemas.openxmlformats.org/drawingml/2006/main" xmlns:r="http://schemas.openxmlformats.org/officeDocument/2006/relationships" xmlns:p="http://schemas.openxmlformats.org/presentationml/2006/main">
  <p:tag name="TIMING" val="|1"/>
</p:tagLst>
</file>

<file path=ppt/tags/tag14.xml><?xml version="1.0" encoding="utf-8"?>
<p:tagLst xmlns:a="http://schemas.openxmlformats.org/drawingml/2006/main" xmlns:r="http://schemas.openxmlformats.org/officeDocument/2006/relationships" xmlns:p="http://schemas.openxmlformats.org/presentationml/2006/main">
  <p:tag name="TIMING" val="|0.7|2.7"/>
</p:tagLst>
</file>

<file path=ppt/tags/tag15.xml><?xml version="1.0" encoding="utf-8"?>
<p:tagLst xmlns:a="http://schemas.openxmlformats.org/drawingml/2006/main" xmlns:r="http://schemas.openxmlformats.org/officeDocument/2006/relationships" xmlns:p="http://schemas.openxmlformats.org/presentationml/2006/main">
  <p:tag name="TIMING" val="|0.6|4.4"/>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0.1|13.7"/>
</p:tagLst>
</file>

<file path=ppt/tags/tag4.xml><?xml version="1.0" encoding="utf-8"?>
<p:tagLst xmlns:a="http://schemas.openxmlformats.org/drawingml/2006/main" xmlns:r="http://schemas.openxmlformats.org/officeDocument/2006/relationships" xmlns:p="http://schemas.openxmlformats.org/presentationml/2006/main">
  <p:tag name="TIMING" val="|0.6|10"/>
</p:tagLst>
</file>

<file path=ppt/tags/tag5.xml><?xml version="1.0" encoding="utf-8"?>
<p:tagLst xmlns:a="http://schemas.openxmlformats.org/drawingml/2006/main" xmlns:r="http://schemas.openxmlformats.org/officeDocument/2006/relationships" xmlns:p="http://schemas.openxmlformats.org/presentationml/2006/main">
  <p:tag name="TIMING" val="|0.7|6.3"/>
</p:tagLst>
</file>

<file path=ppt/tags/tag6.xml><?xml version="1.0" encoding="utf-8"?>
<p:tagLst xmlns:a="http://schemas.openxmlformats.org/drawingml/2006/main" xmlns:r="http://schemas.openxmlformats.org/officeDocument/2006/relationships" xmlns:p="http://schemas.openxmlformats.org/presentationml/2006/main">
  <p:tag name="TIMING" val="|4|15.2"/>
</p:tagLst>
</file>

<file path=ppt/tags/tag7.xml><?xml version="1.0" encoding="utf-8"?>
<p:tagLst xmlns:a="http://schemas.openxmlformats.org/drawingml/2006/main" xmlns:r="http://schemas.openxmlformats.org/officeDocument/2006/relationships" xmlns:p="http://schemas.openxmlformats.org/presentationml/2006/main">
  <p:tag name="TIMING" val="|6.4|8.7|5.3|4.5|2.7"/>
</p:tagLst>
</file>

<file path=ppt/tags/tag8.xml><?xml version="1.0" encoding="utf-8"?>
<p:tagLst xmlns:a="http://schemas.openxmlformats.org/drawingml/2006/main" xmlns:r="http://schemas.openxmlformats.org/officeDocument/2006/relationships" xmlns:p="http://schemas.openxmlformats.org/presentationml/2006/main">
  <p:tag name="TIMING" val="|1.7"/>
</p:tagLst>
</file>

<file path=ppt/tags/tag9.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323</Words>
  <Application>Microsoft Office PowerPoint</Application>
  <PresentationFormat>Panoramiczny</PresentationFormat>
  <Paragraphs>22</Paragraphs>
  <Slides>15</Slides>
  <Notes>0</Notes>
  <HiddenSlides>0</HiddenSlides>
  <MMClips>15</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15</vt:i4>
      </vt:variant>
    </vt:vector>
  </HeadingPairs>
  <TitlesOfParts>
    <vt:vector size="21" baseType="lpstr">
      <vt:lpstr>Arial</vt:lpstr>
      <vt:lpstr>Arial, sans-serif</vt:lpstr>
      <vt:lpstr>Arimo</vt:lpstr>
      <vt:lpstr>Calibri</vt:lpstr>
      <vt:lpstr>Calibri Light</vt:lpstr>
      <vt:lpstr>Motyw pakietu Office</vt:lpstr>
      <vt:lpstr>Prezentacja programu PowerPoint</vt:lpstr>
      <vt:lpstr>Prezentacja programu PowerPoint</vt:lpstr>
      <vt:lpstr>Prezentacja programu PowerPoint</vt:lpstr>
      <vt:lpstr>Prezentacja programu PowerPoint</vt:lpstr>
      <vt:lpstr>Następnie szliśmy lekko pod górę. Nie wiedzieliśmy co czeka nas na dalszej drodze. </vt:lpstr>
      <vt:lpstr>Niedługo przed nami ukazało się oczko wodne. Woda w nim utrzymuje się cały rok! Poziom ten nie jest wysoki, ale robi wrażenie to, że zawsze jest tam woda. Wszędzie wokół słychać było śpiew ptaków i czuć piękny zapach kwiatów.</vt:lpstr>
      <vt:lpstr>Prezentacja programu PowerPoint</vt:lpstr>
      <vt:lpstr>Ze szczytu można zobaczyć Wzgórze Gęślica, Wzgórza Trzebnickie, Postolin, Pracze oraz Mirosławice i Sułów. </vt:lpstr>
      <vt:lpstr>Gdy wróciliśmy do samochodu,  było dopiero ok. godziny 17.  Czas w takich miejscach płynie wolniej. Postanowiliśmy, że pojedziemy jeszcze do Postolina.  </vt:lpstr>
      <vt:lpstr>W Postolinie znajduje się park o powierzchni 5,2ha. Został założony w latach 60-tych XIX wieku przez hrabiego Heinricha von Salish. Park ten wyróżnia się bogactwem roślin, drzew i krzewów. Na powierzchni tego parku znajduje się 35 gatunków drzew! Park ten potrzebuje ciągłej opieki i uporządkowania od nadleśnictwa. </vt:lpstr>
      <vt:lpstr>W samym centrum parku znajdują się ruiny dworku zburzonego  w 1945r. Niestety dzisiaj możemy zobaczyć tylko jego małe pozostałości.   </vt:lpstr>
      <vt:lpstr>Weszliśmy do środka. Na samym początku „przywitała” nas plansza. Liczbami zaznaczone były różne gatunki drzew. W ten sposób bez problemu zobaczyliśmy wszystkie drzewa na terenie parku.</vt:lpstr>
      <vt:lpstr>Prezentacja programu PowerPoint</vt:lpstr>
      <vt:lpstr>Prezentacja programu PowerPoint</vt:lpstr>
      <vt:lpstr>Dziękuje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Marek s.</dc:creator>
  <cp:lastModifiedBy>Marek s.</cp:lastModifiedBy>
  <cp:revision>21</cp:revision>
  <dcterms:created xsi:type="dcterms:W3CDTF">2018-05-03T11:39:00Z</dcterms:created>
  <dcterms:modified xsi:type="dcterms:W3CDTF">2018-05-09T15:21:32Z</dcterms:modified>
</cp:coreProperties>
</file>