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7"/>
  </p:notesMasterIdLst>
  <p:sldIdLst>
    <p:sldId id="256" r:id="rId2"/>
    <p:sldId id="258" r:id="rId3"/>
    <p:sldId id="260" r:id="rId4"/>
    <p:sldId id="261" r:id="rId5"/>
    <p:sldId id="262" r:id="rId6"/>
    <p:sldId id="259" r:id="rId7"/>
    <p:sldId id="268" r:id="rId8"/>
    <p:sldId id="264" r:id="rId9"/>
    <p:sldId id="274" r:id="rId10"/>
    <p:sldId id="263" r:id="rId11"/>
    <p:sldId id="265" r:id="rId12"/>
    <p:sldId id="267" r:id="rId13"/>
    <p:sldId id="270" r:id="rId14"/>
    <p:sldId id="272" r:id="rId15"/>
    <p:sldId id="273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  <a:srgbClr val="3BD162"/>
    <a:srgbClr val="336699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555" autoAdjust="0"/>
    <p:restoredTop sz="94624" autoAdjust="0"/>
  </p:normalViewPr>
  <p:slideViewPr>
    <p:cSldViewPr>
      <p:cViewPr>
        <p:scale>
          <a:sx n="80" d="100"/>
          <a:sy n="80" d="100"/>
        </p:scale>
        <p:origin x="-1194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40"/>
    </p:cViewPr>
  </p:sorterViewPr>
  <p:notesViewPr>
    <p:cSldViewPr>
      <p:cViewPr varScale="1">
        <p:scale>
          <a:sx n="55" d="100"/>
          <a:sy n="55" d="100"/>
        </p:scale>
        <p:origin x="-282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E04D6-059F-4FBA-91FD-23BDFE5BD8D2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BB252-3D61-4025-B047-FB656E495A3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BB252-3D61-4025-B047-FB656E495A3C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BB252-3D61-4025-B047-FB656E495A3C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2BBC-E302-469A-893F-9675AA5ECC37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C88B-F4F4-45DF-BDFE-2DC47C6084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2BBC-E302-469A-893F-9675AA5ECC37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C88B-F4F4-45DF-BDFE-2DC47C6084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2BBC-E302-469A-893F-9675AA5ECC37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C88B-F4F4-45DF-BDFE-2DC47C6084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2BBC-E302-469A-893F-9675AA5ECC37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C88B-F4F4-45DF-BDFE-2DC47C6084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2BBC-E302-469A-893F-9675AA5ECC37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C88B-F4F4-45DF-BDFE-2DC47C6084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2BBC-E302-469A-893F-9675AA5ECC37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C88B-F4F4-45DF-BDFE-2DC47C6084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2BBC-E302-469A-893F-9675AA5ECC37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C88B-F4F4-45DF-BDFE-2DC47C6084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2BBC-E302-469A-893F-9675AA5ECC37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C88B-F4F4-45DF-BDFE-2DC47C6084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2BBC-E302-469A-893F-9675AA5ECC37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C88B-F4F4-45DF-BDFE-2DC47C6084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2BBC-E302-469A-893F-9675AA5ECC37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C88B-F4F4-45DF-BDFE-2DC47C6084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2BBC-E302-469A-893F-9675AA5ECC37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C88B-F4F4-45DF-BDFE-2DC47C6084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62BBC-E302-469A-893F-9675AA5ECC37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CC88B-F4F4-45DF-BDFE-2DC47C6084C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MIKONIKA\Desktop\podk&#322;ad%20muzyczny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IMG_15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929058" y="4572008"/>
            <a:ext cx="4714908" cy="1600438"/>
          </a:xfrm>
          <a:prstGeom prst="rect">
            <a:avLst/>
          </a:prstGeom>
          <a:solidFill>
            <a:schemeClr val="accent3">
              <a:lumMod val="75000"/>
              <a:alpha val="61000"/>
            </a:schemeClr>
          </a:solidFill>
          <a:ln w="31750">
            <a:solidFill>
              <a:schemeClr val="bg1">
                <a:alpha val="7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l-PL" sz="1000" dirty="0" smtClean="0">
              <a:solidFill>
                <a:schemeClr val="bg1"/>
              </a:solidFill>
            </a:endParaRPr>
          </a:p>
          <a:p>
            <a:pPr algn="ctr"/>
            <a:r>
              <a:rPr lang="pl-PL" sz="4400" dirty="0" smtClean="0">
                <a:solidFill>
                  <a:schemeClr val="bg1"/>
                </a:solidFill>
              </a:rPr>
              <a:t>„Wychowana </a:t>
            </a:r>
            <a:br>
              <a:rPr lang="pl-PL" sz="4400" dirty="0" smtClean="0">
                <a:solidFill>
                  <a:schemeClr val="bg1"/>
                </a:solidFill>
              </a:rPr>
            </a:br>
            <a:r>
              <a:rPr lang="pl-PL" sz="4400" dirty="0" smtClean="0">
                <a:solidFill>
                  <a:schemeClr val="bg1"/>
                </a:solidFill>
              </a:rPr>
              <a:t>na Jamniku”</a:t>
            </a:r>
            <a:endParaRPr lang="pl-PL" sz="4400" dirty="0">
              <a:solidFill>
                <a:schemeClr val="bg1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3714744" y="4429132"/>
            <a:ext cx="5072098" cy="1928826"/>
          </a:xfrm>
          <a:prstGeom prst="rect">
            <a:avLst/>
          </a:prstGeom>
          <a:noFill/>
          <a:ln w="41275">
            <a:solidFill>
              <a:schemeClr val="bg1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podkład muzyczn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 flipH="1">
            <a:off x="0" y="4000504"/>
            <a:ext cx="206345" cy="1515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18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908" y="0"/>
            <a:ext cx="9286908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832511" y="6000768"/>
            <a:ext cx="6385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i="1" dirty="0" smtClean="0">
                <a:solidFill>
                  <a:schemeClr val="bg1"/>
                </a:solidFill>
              </a:rPr>
              <a:t>siatki ochronne dla żab w okolicy Jamnika</a:t>
            </a:r>
            <a:endParaRPr lang="pl-PL" sz="2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201207110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Elipsa 9"/>
          <p:cNvSpPr/>
          <p:nvPr/>
        </p:nvSpPr>
        <p:spPr>
          <a:xfrm>
            <a:off x="7286644" y="5072074"/>
            <a:ext cx="928694" cy="8572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bjaśnienie owalne 11"/>
          <p:cNvSpPr/>
          <p:nvPr/>
        </p:nvSpPr>
        <p:spPr>
          <a:xfrm>
            <a:off x="5929322" y="1285860"/>
            <a:ext cx="3214678" cy="2071702"/>
          </a:xfrm>
          <a:prstGeom prst="wedgeEllipseCallout">
            <a:avLst>
              <a:gd name="adj1" fmla="val -13967"/>
              <a:gd name="adj2" fmla="val 101832"/>
            </a:avLst>
          </a:prstGeom>
          <a:solidFill>
            <a:schemeClr val="accent3">
              <a:lumMod val="75000"/>
              <a:alpha val="79000"/>
            </a:schemeClr>
          </a:solidFill>
          <a:ln w="44958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6215074" y="1571612"/>
            <a:ext cx="2786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Mieszkańcy lasu, ci mali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duzi  zimą potrzebują pomocy i opieki zwykłych ludzi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zawodowców – leśników.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4143380"/>
            <a:ext cx="3780794" cy="2918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16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Elipsa 4"/>
          <p:cNvSpPr/>
          <p:nvPr/>
        </p:nvSpPr>
        <p:spPr>
          <a:xfrm>
            <a:off x="7572396" y="4286256"/>
            <a:ext cx="928694" cy="8572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 descr="C:\Users\MIKONIKA\Desktop\Hania\LAS\LEŚNICY\bitmoji-20180506100142 - Kopia.pn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2246294"/>
            <a:ext cx="5143504" cy="4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aśnienie prostokątne zaokrąglone 5"/>
          <p:cNvSpPr/>
          <p:nvPr/>
        </p:nvSpPr>
        <p:spPr>
          <a:xfrm rot="20512083">
            <a:off x="4811548" y="1008744"/>
            <a:ext cx="2371564" cy="2030203"/>
          </a:xfrm>
          <a:prstGeom prst="wedgeRoundRectCallout">
            <a:avLst>
              <a:gd name="adj1" fmla="val 37021"/>
              <a:gd name="adj2" fmla="val 90368"/>
              <a:gd name="adj3" fmla="val 16667"/>
            </a:avLst>
          </a:prstGeom>
          <a:solidFill>
            <a:schemeClr val="accent3">
              <a:lumMod val="75000"/>
              <a:alpha val="73000"/>
            </a:schemeClr>
          </a:solidFill>
          <a:ln w="444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 rot="20493020">
            <a:off x="4915527" y="990633"/>
            <a:ext cx="23276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Zadaniem leśnika jest  także gospodarka leśna- czyli  ustalenie gdzie  nasadzić, a gdzie wyciąć drzewa na drewno.</a:t>
            </a:r>
            <a:endParaRPr lang="pl-PL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7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 rot="20276313">
            <a:off x="500034" y="5143512"/>
            <a:ext cx="1143008" cy="6429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C:\Users\MIKONIKA\Desktop\Hania\LAS\LEŚNICY\bitmoji-20180506100538 - Kopia.pn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554353">
            <a:off x="-227840" y="4145869"/>
            <a:ext cx="2857488" cy="265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aśnienie prostokątne zaokrąglone 6"/>
          <p:cNvSpPr/>
          <p:nvPr/>
        </p:nvSpPr>
        <p:spPr>
          <a:xfrm rot="20512083">
            <a:off x="251660" y="1727595"/>
            <a:ext cx="2235637" cy="1974049"/>
          </a:xfrm>
          <a:prstGeom prst="wedgeRoundRectCallout">
            <a:avLst>
              <a:gd name="adj1" fmla="val -52240"/>
              <a:gd name="adj2" fmla="val 74724"/>
              <a:gd name="adj3" fmla="val 16667"/>
            </a:avLst>
          </a:prstGeom>
          <a:solidFill>
            <a:schemeClr val="accent3">
              <a:lumMod val="75000"/>
              <a:alpha val="73000"/>
            </a:schemeClr>
          </a:solidFill>
          <a:ln w="444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Musi on także badać stan drzew, obecność szkodników </a:t>
            </a:r>
            <a:br>
              <a:rPr lang="pl-PL" dirty="0" smtClean="0"/>
            </a:br>
            <a:r>
              <a:rPr lang="pl-PL" dirty="0" smtClean="0"/>
              <a:t>i działać dla dobra lasu.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571868" y="614364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chemeClr val="bg1"/>
                </a:solidFill>
              </a:rPr>
              <a:t>[powalony , spróchniały dąb w okolicach Niezgody]</a:t>
            </a:r>
            <a:endParaRPr lang="pl-PL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15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571792"/>
            <a:ext cx="9286908" cy="1238254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214678" y="5357826"/>
            <a:ext cx="5715040" cy="1200329"/>
          </a:xfrm>
          <a:prstGeom prst="rect">
            <a:avLst/>
          </a:prstGeom>
          <a:solidFill>
            <a:schemeClr val="tx1">
              <a:lumMod val="75000"/>
              <a:lumOff val="25000"/>
              <a:alpha val="74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Las jest bogactwem naturalnym dla zwierząt i człowieka, ale by takim pozostał musimy się nauczyć, jak o niego dbać!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2011-różne 1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0"/>
            <a:ext cx="9884372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071810"/>
            <a:ext cx="3286148" cy="3289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Objaśnienie w chmurce 7"/>
          <p:cNvSpPr/>
          <p:nvPr/>
        </p:nvSpPr>
        <p:spPr>
          <a:xfrm>
            <a:off x="3143240" y="571480"/>
            <a:ext cx="4929222" cy="2857520"/>
          </a:xfrm>
          <a:prstGeom prst="cloudCallout">
            <a:avLst>
              <a:gd name="adj1" fmla="val -47380"/>
              <a:gd name="adj2" fmla="val 60845"/>
            </a:avLst>
          </a:prstGeom>
          <a:solidFill>
            <a:schemeClr val="accent3">
              <a:lumMod val="75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3571868" y="1142984"/>
            <a:ext cx="4357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     Cieszę się, że mogłam podzielić się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z Wami moją pasją przyrodnika i fotografa.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     Zdjęcia są pamiątkami  naszych rodzinnych wypraw. 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     Do zobaczenia w lesie!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                                                Hania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572132" y="6000768"/>
            <a:ext cx="3265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chemeClr val="bg1"/>
                </a:solidFill>
              </a:rPr>
              <a:t>muzyka z filmu „Piękny umysł” </a:t>
            </a:r>
            <a:r>
              <a:rPr lang="pl-PL" i="1" dirty="0" smtClean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pl-PL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8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</p:pic>
      <p:sp>
        <p:nvSpPr>
          <p:cNvPr id="5" name="Objaśnienie prostokątne zaokrąglone 4"/>
          <p:cNvSpPr/>
          <p:nvPr/>
        </p:nvSpPr>
        <p:spPr>
          <a:xfrm>
            <a:off x="500034" y="357166"/>
            <a:ext cx="8358246" cy="3357586"/>
          </a:xfrm>
          <a:prstGeom prst="wedgeRoundRectCallout">
            <a:avLst>
              <a:gd name="adj1" fmla="val -41619"/>
              <a:gd name="adj2" fmla="val 81541"/>
              <a:gd name="adj3" fmla="val 16667"/>
            </a:avLst>
          </a:prstGeom>
          <a:solidFill>
            <a:schemeClr val="accent3">
              <a:lumMod val="75000"/>
              <a:alpha val="76000"/>
            </a:schemeClr>
          </a:solidFill>
          <a:ln w="66675" cap="rnd">
            <a:solidFill>
              <a:schemeClr val="accent1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Dzień dobry! </a:t>
            </a:r>
          </a:p>
          <a:p>
            <a:pPr algn="ctr"/>
            <a:endParaRPr lang="pl-PL" sz="1200" dirty="0" smtClean="0">
              <a:solidFill>
                <a:schemeClr val="tx1"/>
              </a:solidFill>
              <a:latin typeface="+mj-lt"/>
              <a:ea typeface="Tahoma" pitchFamily="34" charset="0"/>
              <a:cs typeface="Tahoma" pitchFamily="34" charset="0"/>
            </a:endParaRPr>
          </a:p>
          <a:p>
            <a:r>
              <a:rPr lang="pl-PL" sz="2400" dirty="0" smtClean="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rPr>
              <a:t>	</a:t>
            </a:r>
            <a:r>
              <a:rPr lang="pl-PL" sz="2400" dirty="0" smtClean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Nazywam się Hania i mieszkam w najpiękniejszym miejscu na Ziemi –  Dolinie Baryczy, o rzut kamieniem od takich cudów natury jak polder w Jamniku, czy rezerwat Olszyny Niezgódzkie – w królestwie ptaków. </a:t>
            </a:r>
          </a:p>
          <a:p>
            <a:r>
              <a:rPr lang="pl-PL" sz="2400" dirty="0" smtClean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	Czy wiecie jak to jest wsiąść wczesnym rankiem  na rower i pojechać, by poobserwować  ptaki?</a:t>
            </a:r>
          </a:p>
          <a:p>
            <a:r>
              <a:rPr lang="pl-PL" sz="2400" dirty="0" smtClean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	      </a:t>
            </a:r>
            <a:r>
              <a:rPr lang="pl-PL" sz="2400" u="sng" dirty="0" smtClean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Ja wiem !</a:t>
            </a:r>
            <a:endParaRPr lang="pl-PL" sz="2400" u="sng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428596" y="5000636"/>
            <a:ext cx="714380" cy="7143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643446"/>
            <a:ext cx="2000232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3962 - Ko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3500430" y="5657671"/>
            <a:ext cx="5500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i="1" dirty="0" smtClean="0">
                <a:solidFill>
                  <a:schemeClr val="bg1"/>
                </a:solidFill>
              </a:rPr>
              <a:t>Jamnik </a:t>
            </a:r>
            <a:r>
              <a:rPr lang="pl-PL" sz="2400" i="1" dirty="0" smtClean="0">
                <a:solidFill>
                  <a:schemeClr val="bg1"/>
                </a:solidFill>
              </a:rPr>
              <a:t>- </a:t>
            </a:r>
            <a:r>
              <a:rPr lang="pl-PL" sz="2400" b="1" i="1" dirty="0" smtClean="0">
                <a:solidFill>
                  <a:schemeClr val="bg1"/>
                </a:solidFill>
              </a:rPr>
              <a:t>obszar chroniony Natura 2000</a:t>
            </a:r>
            <a:endParaRPr lang="pl-PL" sz="2400" b="1" i="1" dirty="0">
              <a:solidFill>
                <a:schemeClr val="bg1"/>
              </a:solidFill>
            </a:endParaRPr>
          </a:p>
        </p:txBody>
      </p:sp>
      <p:sp>
        <p:nvSpPr>
          <p:cNvPr id="8" name="Elipsa 7"/>
          <p:cNvSpPr/>
          <p:nvPr/>
        </p:nvSpPr>
        <p:spPr>
          <a:xfrm>
            <a:off x="571472" y="4786322"/>
            <a:ext cx="428628" cy="2857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 descr="C:\Users\MIKONIKA\Desktop\Hania\LAS\LEŚNICY\bitmoji-20180506061411.pn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07410">
            <a:off x="-500098" y="4143380"/>
            <a:ext cx="3143272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11_1729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85850" y="0"/>
            <a:ext cx="9929850" cy="6858000"/>
          </a:xfrm>
          <a:prstGeom prst="rect">
            <a:avLst/>
          </a:prstGeom>
        </p:spPr>
      </p:pic>
      <p:sp>
        <p:nvSpPr>
          <p:cNvPr id="6" name="Objaśnienie prostokątne zaokrąglone 5"/>
          <p:cNvSpPr/>
          <p:nvPr/>
        </p:nvSpPr>
        <p:spPr>
          <a:xfrm>
            <a:off x="5357818" y="2714620"/>
            <a:ext cx="3429024" cy="2000264"/>
          </a:xfrm>
          <a:prstGeom prst="wedgeRoundRectCallout">
            <a:avLst>
              <a:gd name="adj1" fmla="val 40859"/>
              <a:gd name="adj2" fmla="val 78613"/>
              <a:gd name="adj3" fmla="val 16667"/>
            </a:avLst>
          </a:prstGeom>
          <a:solidFill>
            <a:schemeClr val="accent3">
              <a:lumMod val="75000"/>
              <a:alpha val="80000"/>
            </a:schemeClr>
          </a:solidFill>
          <a:ln w="635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 smtClean="0"/>
          </a:p>
          <a:p>
            <a:pPr algn="ctr"/>
            <a:r>
              <a:rPr lang="pl-PL" sz="2400" dirty="0" smtClean="0">
                <a:latin typeface="+mj-lt"/>
                <a:ea typeface="Tahoma" pitchFamily="34" charset="0"/>
                <a:cs typeface="Tahoma" pitchFamily="34" charset="0"/>
              </a:rPr>
              <a:t>Las jest bogactwem naturalnym, </a:t>
            </a:r>
          </a:p>
          <a:p>
            <a:pPr algn="ctr"/>
            <a:r>
              <a:rPr lang="pl-PL" sz="2400" dirty="0" smtClean="0">
                <a:latin typeface="+mj-lt"/>
                <a:ea typeface="Tahoma" pitchFamily="34" charset="0"/>
                <a:cs typeface="Tahoma" pitchFamily="34" charset="0"/>
              </a:rPr>
              <a:t>ale i powierzonym dobrem, o które należy dbać…</a:t>
            </a:r>
          </a:p>
          <a:p>
            <a:pPr algn="ctr"/>
            <a:endParaRPr lang="pl-PL" dirty="0"/>
          </a:p>
        </p:txBody>
      </p:sp>
      <p:sp>
        <p:nvSpPr>
          <p:cNvPr id="9" name="Elipsa 8"/>
          <p:cNvSpPr/>
          <p:nvPr/>
        </p:nvSpPr>
        <p:spPr>
          <a:xfrm>
            <a:off x="8429652" y="5500702"/>
            <a:ext cx="714348" cy="7143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 descr="C:\Users\MIKONIKA\Desktop\Hania\LAS\LEŚNICY\bitmoji-20180506100747.pn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9586" y="4532227"/>
            <a:ext cx="2428527" cy="232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30_171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42974" y="0"/>
            <a:ext cx="9786974" cy="6858000"/>
          </a:xfrm>
          <a:prstGeom prst="rect">
            <a:avLst/>
          </a:prstGeom>
        </p:spPr>
      </p:pic>
      <p:sp>
        <p:nvSpPr>
          <p:cNvPr id="4" name="Elipsa 3"/>
          <p:cNvSpPr/>
          <p:nvPr/>
        </p:nvSpPr>
        <p:spPr>
          <a:xfrm>
            <a:off x="0" y="5357826"/>
            <a:ext cx="1357290" cy="8572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 descr="C:\Users\MIKONIKA\Desktop\Hania\LAS\LEŚNICY\bitmoji-20180506100334 - Kopia.pn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857288" y="4175120"/>
            <a:ext cx="2714644" cy="26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aśnienie prostokątne zaokrąglone 4"/>
          <p:cNvSpPr/>
          <p:nvPr/>
        </p:nvSpPr>
        <p:spPr>
          <a:xfrm>
            <a:off x="214282" y="3286124"/>
            <a:ext cx="3214710" cy="1214446"/>
          </a:xfrm>
          <a:prstGeom prst="wedgeRoundRectCallout">
            <a:avLst>
              <a:gd name="adj1" fmla="val -31831"/>
              <a:gd name="adj2" fmla="val 74792"/>
              <a:gd name="adj3" fmla="val 16667"/>
            </a:avLst>
          </a:prstGeom>
          <a:solidFill>
            <a:schemeClr val="accent3">
              <a:lumMod val="75000"/>
              <a:alpha val="85000"/>
            </a:schemeClr>
          </a:solidFill>
          <a:ln w="635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 smtClean="0"/>
          </a:p>
          <a:p>
            <a:pPr algn="ctr"/>
            <a:r>
              <a:rPr lang="pl-PL" sz="2400" dirty="0" smtClean="0">
                <a:latin typeface="+mj-lt"/>
                <a:ea typeface="Tahoma" pitchFamily="34" charset="0"/>
                <a:cs typeface="Tahoma" pitchFamily="34" charset="0"/>
              </a:rPr>
              <a:t>Las też jest </a:t>
            </a:r>
          </a:p>
          <a:p>
            <a:pPr algn="ctr"/>
            <a:r>
              <a:rPr lang="pl-PL" sz="2400" dirty="0" smtClean="0">
                <a:latin typeface="+mj-lt"/>
                <a:ea typeface="Tahoma" pitchFamily="34" charset="0"/>
                <a:cs typeface="Tahoma" pitchFamily="34" charset="0"/>
              </a:rPr>
              <a:t>naturalnym pięknem…</a:t>
            </a:r>
          </a:p>
          <a:p>
            <a:pPr algn="ctr"/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11_171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14338"/>
            <a:ext cx="9144000" cy="7072338"/>
          </a:xfrm>
          <a:prstGeom prst="rect">
            <a:avLst/>
          </a:prstGeom>
        </p:spPr>
      </p:pic>
      <p:sp>
        <p:nvSpPr>
          <p:cNvPr id="8" name="Elipsa 7"/>
          <p:cNvSpPr/>
          <p:nvPr/>
        </p:nvSpPr>
        <p:spPr>
          <a:xfrm>
            <a:off x="285720" y="4643446"/>
            <a:ext cx="1143008" cy="6429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 descr="C:\Users\MIKONIKA\Desktop\Hania\LAS\LEŚNICY\bitmoji-20180506100334 - Kopia.pn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36" y="3429000"/>
            <a:ext cx="2786082" cy="261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jaśnienie prostokątne zaokrąglone 9"/>
          <p:cNvSpPr/>
          <p:nvPr/>
        </p:nvSpPr>
        <p:spPr>
          <a:xfrm>
            <a:off x="0" y="285728"/>
            <a:ext cx="8572560" cy="2357430"/>
          </a:xfrm>
          <a:prstGeom prst="wedgeRoundRectCallout">
            <a:avLst>
              <a:gd name="adj1" fmla="val -40467"/>
              <a:gd name="adj2" fmla="val 98464"/>
              <a:gd name="adj3" fmla="val 16667"/>
            </a:avLst>
          </a:prstGeom>
          <a:solidFill>
            <a:schemeClr val="accent3">
              <a:lumMod val="75000"/>
              <a:alpha val="76000"/>
            </a:schemeClr>
          </a:solidFill>
          <a:ln w="66675" cap="rnd">
            <a:solidFill>
              <a:schemeClr val="accent1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b="1" dirty="0">
              <a:latin typeface="Comic Sans MS" pitchFamily="66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85720" y="428604"/>
            <a:ext cx="885828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6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Chciałabym, aby wszyscy mogli docenić piękno przyrody.</a:t>
            </a:r>
          </a:p>
          <a:p>
            <a:r>
              <a:rPr lang="pl-PL" sz="26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Dlatego cieszę się, że są  leśnicy, którzy  ją rozumieją </a:t>
            </a:r>
            <a:br>
              <a:rPr lang="pl-PL" sz="26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</a:br>
            <a:r>
              <a:rPr lang="pl-PL" sz="26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i mają wiedzę  jak o nią zadbać! </a:t>
            </a:r>
          </a:p>
          <a:p>
            <a:pPr algn="r"/>
            <a:endParaRPr lang="pl-PL" sz="2600" dirty="0" smtClean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  <a:p>
            <a:pPr algn="ctr"/>
            <a:r>
              <a:rPr lang="pl-PL" sz="26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pl-PL" sz="2600" b="1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                              </a:t>
            </a:r>
            <a:r>
              <a:rPr lang="pl-PL" sz="26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I którzy kochają przyrodę – jak ja!   </a:t>
            </a:r>
          </a:p>
          <a:p>
            <a:endParaRPr lang="pl-PL" dirty="0">
              <a:latin typeface="Comic Sans MS" pitchFamily="66" charset="0"/>
            </a:endParaRPr>
          </a:p>
        </p:txBody>
      </p:sp>
      <p:sp>
        <p:nvSpPr>
          <p:cNvPr id="16" name="Elipsa 15"/>
          <p:cNvSpPr/>
          <p:nvPr/>
        </p:nvSpPr>
        <p:spPr>
          <a:xfrm>
            <a:off x="2143108" y="2000240"/>
            <a:ext cx="428628" cy="2857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 w prawo 12"/>
          <p:cNvSpPr/>
          <p:nvPr/>
        </p:nvSpPr>
        <p:spPr>
          <a:xfrm>
            <a:off x="6715140" y="1428736"/>
            <a:ext cx="1071570" cy="285752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 w lewo 13"/>
          <p:cNvSpPr/>
          <p:nvPr/>
        </p:nvSpPr>
        <p:spPr>
          <a:xfrm rot="20508705">
            <a:off x="3109621" y="1874342"/>
            <a:ext cx="621218" cy="341756"/>
          </a:xfrm>
          <a:prstGeom prst="leftArrow">
            <a:avLst>
              <a:gd name="adj1" fmla="val 31947"/>
              <a:gd name="adj2" fmla="val 5399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Elipsa 16"/>
          <p:cNvSpPr/>
          <p:nvPr/>
        </p:nvSpPr>
        <p:spPr>
          <a:xfrm>
            <a:off x="8358214" y="571480"/>
            <a:ext cx="428628" cy="2762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bjaśnienie prostokątne zaokrąglone 14"/>
          <p:cNvSpPr/>
          <p:nvPr/>
        </p:nvSpPr>
        <p:spPr>
          <a:xfrm>
            <a:off x="1643042" y="6000768"/>
            <a:ext cx="6072230" cy="642942"/>
          </a:xfrm>
          <a:prstGeom prst="wedgeRoundRectCallout">
            <a:avLst>
              <a:gd name="adj1" fmla="val -48278"/>
              <a:gd name="adj2" fmla="val -117596"/>
              <a:gd name="adj3" fmla="val 16667"/>
            </a:avLst>
          </a:prstGeom>
          <a:solidFill>
            <a:schemeClr val="accent3">
              <a:lumMod val="75000"/>
              <a:alpha val="67000"/>
            </a:schemeClr>
          </a:solidFill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i="1" dirty="0" smtClean="0">
                <a:solidFill>
                  <a:schemeClr val="bg1"/>
                </a:solidFill>
              </a:rPr>
              <a:t>Oto „moja” Dolina Baryczy, zapraszam! </a:t>
            </a:r>
            <a:endParaRPr lang="pl-PL" sz="2800" i="1" dirty="0">
              <a:solidFill>
                <a:schemeClr val="bg1"/>
              </a:solidFill>
            </a:endParaRPr>
          </a:p>
        </p:txBody>
      </p:sp>
      <p:pic>
        <p:nvPicPr>
          <p:cNvPr id="11" name="Obraz 10" descr="C:\Users\MIKONIKA\Desktop\Hania\LAS\LEŚNICY\bitmoji-20180506015938.pn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8" y="0"/>
            <a:ext cx="207170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 descr="C:\Users\MIKONIKA\Desktop\Hania\LAS\LEŚNICY\bitmoji-1331404027.pn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18515">
            <a:off x="1848918" y="1696473"/>
            <a:ext cx="1575409" cy="126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 descr="IMG_17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1" name="pole tekstowe 30"/>
          <p:cNvSpPr txBox="1"/>
          <p:nvPr/>
        </p:nvSpPr>
        <p:spPr>
          <a:xfrm>
            <a:off x="4071934" y="6072206"/>
            <a:ext cx="435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>
                <a:solidFill>
                  <a:schemeClr val="bg1"/>
                </a:solidFill>
              </a:rPr>
              <a:t>moczary w Niezgodzie</a:t>
            </a:r>
            <a:endParaRPr lang="pl-PL" sz="2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30_17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684039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500166" y="5786454"/>
            <a:ext cx="2039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i="1" dirty="0" smtClean="0">
                <a:solidFill>
                  <a:schemeClr val="bg1"/>
                </a:solidFill>
              </a:rPr>
              <a:t>rzeka Barycz</a:t>
            </a:r>
            <a:endParaRPr lang="pl-PL" sz="2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MIKONIKA\Desktop\Hania\LAS\20180318_144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5857884" y="5786454"/>
            <a:ext cx="2786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 smtClean="0">
                <a:solidFill>
                  <a:schemeClr val="bg1"/>
                </a:solidFill>
              </a:rPr>
              <a:t>„Jaz </a:t>
            </a:r>
            <a:r>
              <a:rPr lang="pl-PL" sz="2800" b="1" i="1" dirty="0" smtClean="0">
                <a:solidFill>
                  <a:schemeClr val="bg1"/>
                </a:solidFill>
              </a:rPr>
              <a:t>Niezgoda”</a:t>
            </a:r>
            <a:endParaRPr lang="pl-PL" sz="3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</TotalTime>
  <Words>158</Words>
  <Application>Microsoft Office PowerPoint</Application>
  <PresentationFormat>Pokaz na ekranie (4:3)</PresentationFormat>
  <Paragraphs>35</Paragraphs>
  <Slides>15</Slides>
  <Notes>2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MIKONIKA</dc:creator>
  <cp:lastModifiedBy>MIKONIKA</cp:lastModifiedBy>
  <cp:revision>68</cp:revision>
  <dcterms:created xsi:type="dcterms:W3CDTF">2018-05-06T07:32:13Z</dcterms:created>
  <dcterms:modified xsi:type="dcterms:W3CDTF">2018-05-10T11:44:19Z</dcterms:modified>
</cp:coreProperties>
</file>