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65" r:id="rId3"/>
    <p:sldId id="259" r:id="rId4"/>
    <p:sldId id="29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1" r:id="rId13"/>
    <p:sldId id="301" r:id="rId14"/>
    <p:sldId id="269" r:id="rId15"/>
    <p:sldId id="277" r:id="rId16"/>
    <p:sldId id="278" r:id="rId17"/>
    <p:sldId id="279" r:id="rId18"/>
    <p:sldId id="270" r:id="rId19"/>
    <p:sldId id="273" r:id="rId20"/>
    <p:sldId id="274" r:id="rId21"/>
    <p:sldId id="275" r:id="rId22"/>
    <p:sldId id="302" r:id="rId23"/>
    <p:sldId id="280" r:id="rId24"/>
    <p:sldId id="284" r:id="rId25"/>
    <p:sldId id="285" r:id="rId26"/>
    <p:sldId id="286" r:id="rId27"/>
    <p:sldId id="303" r:id="rId28"/>
    <p:sldId id="287" r:id="rId29"/>
    <p:sldId id="288" r:id="rId30"/>
    <p:sldId id="289" r:id="rId31"/>
    <p:sldId id="290" r:id="rId32"/>
    <p:sldId id="291" r:id="rId33"/>
    <p:sldId id="300" r:id="rId34"/>
    <p:sldId id="292" r:id="rId35"/>
    <p:sldId id="304" r:id="rId36"/>
    <p:sldId id="293" r:id="rId37"/>
    <p:sldId id="294" r:id="rId38"/>
    <p:sldId id="305" r:id="rId39"/>
    <p:sldId id="295" r:id="rId40"/>
    <p:sldId id="306" r:id="rId41"/>
    <p:sldId id="298" r:id="rId42"/>
    <p:sldId id="308" r:id="rId43"/>
    <p:sldId id="307" r:id="rId4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179F7-E3CB-4F8F-B47D-09C203901FD3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7F691-BC2D-42CC-A3C7-07CB5159E7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45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E74A-5754-4D96-8508-82B01A6D32A6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0FF0-9039-44D1-989E-B83268DD16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9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69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036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F64B-A80C-4204-B1C1-57F6CDC7392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96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1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3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6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2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12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3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790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36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5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CE7D-5BBF-48C6-9F97-BE2D7709B96C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C4A9-7EBA-4EC1-BE5A-8987570F33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kacja.barycz.p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kacja.barycz.pl/stowarzyszenia/?p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9" y="1"/>
            <a:ext cx="9159929" cy="686788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23728" y="479715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Program Edukacja dla Doliny Baryczy - Granty - spotkanie z ośrodkami 19.02.2019, Milicz</a:t>
            </a:r>
            <a:endParaRPr lang="pl-PL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Jak zwykle większość  działań związanych z Programem edukacji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w tym i granty odbywa się w serwisie </a:t>
            </a:r>
            <a:r>
              <a:rPr lang="pl-PL" sz="1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Począwszy od znalezienia listy </a:t>
            </a:r>
            <a:r>
              <a:rPr lang="pl-PL" sz="1800" dirty="0" err="1" smtClean="0">
                <a:solidFill>
                  <a:schemeClr val="tx2"/>
                </a:solidFill>
              </a:rPr>
              <a:t>grantobiorców</a:t>
            </a:r>
            <a:r>
              <a:rPr lang="pl-PL" sz="1800" dirty="0" smtClean="0">
                <a:solidFill>
                  <a:schemeClr val="tx2"/>
                </a:solidFill>
              </a:rPr>
              <a:t> i szkół – (możliwość sprawdzenia danych do FA) a skończywszy na  rozliczeniach</a:t>
            </a:r>
          </a:p>
          <a:p>
            <a:pPr marL="0" indent="0">
              <a:buNone/>
            </a:pPr>
            <a:endParaRPr lang="pl-PL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pPr marL="0" indent="0" algn="ctr">
              <a:buNone/>
            </a:pPr>
            <a:r>
              <a:rPr lang="pl-PL" sz="2400" b="1" dirty="0" err="1" smtClean="0">
                <a:solidFill>
                  <a:schemeClr val="tx2"/>
                </a:solidFill>
              </a:rPr>
              <a:t>Partnerstwo_konferencyjna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2400" b="1" dirty="0" smtClean="0">
                <a:solidFill>
                  <a:schemeClr val="tx2"/>
                </a:solidFill>
              </a:rPr>
              <a:t>Hasło: partnerstwOK17</a:t>
            </a:r>
          </a:p>
        </p:txBody>
      </p:sp>
    </p:spTree>
    <p:extLst>
      <p:ext uri="{BB962C8B-B14F-4D97-AF65-F5344CB8AC3E}">
        <p14:creationId xmlns:p14="http://schemas.microsoft.com/office/powerpoint/2010/main" val="14124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268760"/>
            <a:ext cx="6347048" cy="4680521"/>
          </a:xfrm>
        </p:spPr>
        <p:txBody>
          <a:bodyPr>
            <a:normAutofit/>
          </a:bodyPr>
          <a:lstStyle/>
          <a:p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0" y="1824237"/>
            <a:ext cx="8916663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lewo 1"/>
          <p:cNvSpPr/>
          <p:nvPr/>
        </p:nvSpPr>
        <p:spPr>
          <a:xfrm>
            <a:off x="8135888" y="4078916"/>
            <a:ext cx="1008112" cy="245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87724" y="404664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r>
              <a:rPr lang="pl-PL" sz="1800" dirty="0" smtClean="0"/>
              <a:t>Począwszy od znalezienia listy </a:t>
            </a:r>
            <a:r>
              <a:rPr lang="pl-PL" sz="1800" dirty="0" err="1" smtClean="0"/>
              <a:t>grantobiorców</a:t>
            </a:r>
            <a:r>
              <a:rPr lang="pl-PL" sz="1800" dirty="0" smtClean="0"/>
              <a:t> i szkół</a:t>
            </a:r>
          </a:p>
          <a:p>
            <a:endParaRPr lang="pl-PL" sz="1800" dirty="0" smtClean="0">
              <a:solidFill>
                <a:srgbClr val="193E74"/>
              </a:solidFill>
            </a:endParaRPr>
          </a:p>
        </p:txBody>
      </p:sp>
      <p:sp>
        <p:nvSpPr>
          <p:cNvPr id="2" name="Strzałka w lewo 1"/>
          <p:cNvSpPr/>
          <p:nvPr/>
        </p:nvSpPr>
        <p:spPr>
          <a:xfrm>
            <a:off x="7956376" y="4293096"/>
            <a:ext cx="1008112" cy="245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1024613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dół 2"/>
          <p:cNvSpPr/>
          <p:nvPr/>
        </p:nvSpPr>
        <p:spPr>
          <a:xfrm>
            <a:off x="1835696" y="206084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0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204864"/>
            <a:ext cx="6347048" cy="439248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193E74"/>
                </a:solidFill>
              </a:rPr>
              <a:t>Monitoring szkół – co sprawozdaje nauczyciel? </a:t>
            </a:r>
          </a:p>
          <a:p>
            <a:pPr marL="0" indent="0">
              <a:buNone/>
            </a:pPr>
            <a:r>
              <a:rPr lang="pl-PL" sz="3600" dirty="0" smtClean="0">
                <a:solidFill>
                  <a:srgbClr val="193E74"/>
                </a:solidFill>
              </a:rPr>
              <a:t>Dane powiązane z ośrodkami. </a:t>
            </a:r>
            <a:br>
              <a:rPr lang="pl-PL" sz="3600" dirty="0" smtClean="0">
                <a:solidFill>
                  <a:srgbClr val="193E74"/>
                </a:solidFill>
              </a:rPr>
            </a:br>
            <a:endParaRPr lang="pl-PL" sz="36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4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2700" dirty="0" smtClean="0">
                <a:solidFill>
                  <a:srgbClr val="193E74"/>
                </a:solidFill>
              </a:rPr>
              <a:t>Monitoring szkół – co sprawozdaje nauczyciel? Dane powiązane z ośrodkami. </a:t>
            </a:r>
            <a:r>
              <a:rPr lang="pl-PL" sz="3200" dirty="0" smtClean="0">
                <a:solidFill>
                  <a:srgbClr val="193E74"/>
                </a:solidFill>
              </a:rPr>
              <a:t/>
            </a:r>
            <a:br>
              <a:rPr lang="pl-PL" sz="3200" dirty="0" smtClean="0">
                <a:solidFill>
                  <a:srgbClr val="193E74"/>
                </a:solidFill>
              </a:rPr>
            </a:b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195736" y="1340768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193E74"/>
                </a:solidFill>
              </a:rPr>
              <a:t>Lista ośrodków zasysana z ofert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8090985" cy="454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 smtClean="0">
                <a:solidFill>
                  <a:srgbClr val="193E74"/>
                </a:solidFill>
              </a:rPr>
              <a:t>Monitoring szkół – co sprawozdaje nauczyciel?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866051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424467" y="326984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424467" y="501317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1144547" y="5013176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 smtClean="0">
                <a:solidFill>
                  <a:srgbClr val="193E74"/>
                </a:solidFill>
              </a:rPr>
              <a:t>Monitoring szkół – co sprawozdaje nauczyciel?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4082"/>
            <a:ext cx="9568111" cy="537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467544" y="270892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346177" y="41878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0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 smtClean="0">
                <a:solidFill>
                  <a:srgbClr val="193E74"/>
                </a:solidFill>
              </a:rPr>
              <a:t>Monitoring szkół – co sprawozdaje nauczyciel?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3" y="770641"/>
            <a:ext cx="108378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689041" y="41490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89041" y="468651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7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879310" cy="55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Edukacja dla Doliny Baryczy</a:t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/>
              <a:t>Grant </a:t>
            </a:r>
            <a:r>
              <a:rPr lang="pl-PL" sz="2800" i="1" dirty="0" smtClean="0"/>
              <a:t>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316"/>
            <a:ext cx="1199050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467544" y="141277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452358" y="199722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467544" y="263691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467544" y="3221882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323528" y="530120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23785" y="3806330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PROGRAM SPOTKANIA:</a:t>
            </a: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fontAlgn="b">
              <a:buAutoNum type="arabicPeriod"/>
            </a:pPr>
            <a:r>
              <a:rPr lang="pl-PL" sz="1800" dirty="0" smtClean="0">
                <a:solidFill>
                  <a:schemeClr val="tx2"/>
                </a:solidFill>
              </a:rPr>
              <a:t>Informacje, wyjaśnienie procedur sposobu rozliczenia grantów</a:t>
            </a:r>
          </a:p>
          <a:p>
            <a:pPr fontAlgn="b">
              <a:buAutoNum type="arabicPeriod"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fontAlgn="b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2. Zmiany w serwisie </a:t>
            </a:r>
            <a:r>
              <a:rPr lang="pl-PL" sz="1800" dirty="0" smtClean="0">
                <a:solidFill>
                  <a:schemeClr val="tx2"/>
                </a:solidFill>
                <a:hlinkClick r:id="rId4"/>
              </a:rPr>
              <a:t>edukacja.barycz.pl</a:t>
            </a:r>
            <a:r>
              <a:rPr lang="pl-PL" sz="1800" dirty="0" smtClean="0">
                <a:solidFill>
                  <a:schemeClr val="tx2"/>
                </a:solidFill>
              </a:rPr>
              <a:t> związane z rozliczaniem grantów</a:t>
            </a:r>
          </a:p>
          <a:p>
            <a:pPr marL="0" indent="0" fontAlgn="b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fontAlgn="b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3. Raport pogłębionej opinii dla ośrodka - nowa forma zbierania informacji na temat zajęć</a:t>
            </a:r>
          </a:p>
          <a:p>
            <a:pPr marL="0" indent="0" fontAlgn="b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0" indent="0" fontAlgn="b">
              <a:buNone/>
            </a:pPr>
            <a:r>
              <a:rPr lang="pl-PL" sz="1800" dirty="0" smtClean="0">
                <a:solidFill>
                  <a:schemeClr val="tx2"/>
                </a:solidFill>
              </a:rPr>
              <a:t>4. Podsumowanie aktywności ośrodków (monitoring, indywidualne opinie dotyczące zajęć)</a:t>
            </a: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/>
              <a:t>Grant </a:t>
            </a:r>
            <a:r>
              <a:rPr lang="pl-PL" sz="2800" i="1" dirty="0" smtClean="0"/>
              <a:t>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011806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0" y="4437112"/>
            <a:ext cx="8275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Edukacja dla Doliny Baryczy</a:t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smtClean="0"/>
              <a:t>Grant </a:t>
            </a:r>
            <a:r>
              <a:rPr lang="pl-PL" sz="2800" i="1" dirty="0" smtClean="0"/>
              <a:t>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48684"/>
            <a:ext cx="9890394" cy="55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204864"/>
            <a:ext cx="6347048" cy="439248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193E74"/>
                </a:solidFill>
              </a:rPr>
              <a:t>Co widzi i uzupełnia </a:t>
            </a:r>
            <a:r>
              <a:rPr lang="pl-PL" sz="3600" dirty="0" err="1" smtClean="0">
                <a:solidFill>
                  <a:srgbClr val="193E74"/>
                </a:solidFill>
              </a:rPr>
              <a:t>grantobiorca</a:t>
            </a:r>
            <a:r>
              <a:rPr lang="pl-PL" sz="3600" dirty="0" smtClean="0">
                <a:solidFill>
                  <a:srgbClr val="193E74"/>
                </a:solidFill>
              </a:rPr>
              <a:t>? </a:t>
            </a:r>
          </a:p>
          <a:p>
            <a:pPr marL="0" indent="0">
              <a:buNone/>
            </a:pPr>
            <a:r>
              <a:rPr lang="pl-PL" sz="3600" dirty="0" smtClean="0">
                <a:solidFill>
                  <a:srgbClr val="193E74"/>
                </a:solidFill>
              </a:rPr>
              <a:t>Dane powiązane z ośrodkami</a:t>
            </a:r>
            <a:r>
              <a:rPr lang="pl-PL" sz="4000" dirty="0" smtClean="0">
                <a:solidFill>
                  <a:srgbClr val="193E74"/>
                </a:solidFill>
              </a:rPr>
              <a:t/>
            </a:r>
            <a:br>
              <a:rPr lang="pl-PL" sz="4000" dirty="0" smtClean="0">
                <a:solidFill>
                  <a:srgbClr val="193E74"/>
                </a:solidFill>
              </a:rPr>
            </a:br>
            <a:r>
              <a:rPr lang="pl-PL" sz="3600" dirty="0" smtClean="0">
                <a:solidFill>
                  <a:srgbClr val="193E74"/>
                </a:solidFill>
              </a:rPr>
              <a:t> </a:t>
            </a:r>
            <a:br>
              <a:rPr lang="pl-PL" sz="3600" dirty="0" smtClean="0">
                <a:solidFill>
                  <a:srgbClr val="193E74"/>
                </a:solidFill>
              </a:rPr>
            </a:br>
            <a:endParaRPr lang="pl-PL" sz="36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>
                <a:solidFill>
                  <a:srgbClr val="193E74"/>
                </a:solidFill>
              </a:rPr>
              <a:t>C</a:t>
            </a:r>
            <a:r>
              <a:rPr lang="pl-PL" sz="2200" dirty="0" smtClean="0">
                <a:solidFill>
                  <a:srgbClr val="193E74"/>
                </a:solidFill>
              </a:rPr>
              <a:t>o widzi i uzupełnia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263267"/>
            <a:ext cx="10058822" cy="565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-36512" y="305382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1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>
                <a:solidFill>
                  <a:srgbClr val="193E74"/>
                </a:solidFill>
              </a:rPr>
              <a:t>C</a:t>
            </a:r>
            <a:r>
              <a:rPr lang="pl-PL" sz="2200" dirty="0" smtClean="0">
                <a:solidFill>
                  <a:srgbClr val="193E74"/>
                </a:solidFill>
              </a:rPr>
              <a:t>o widzi i uzupełnia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 płaci fakturę - </a:t>
            </a:r>
            <a:r>
              <a:rPr lang="pl-PL" sz="2200" dirty="0">
                <a:solidFill>
                  <a:srgbClr val="FF0000"/>
                </a:solidFill>
              </a:rPr>
              <a:t>n</a:t>
            </a:r>
            <a:r>
              <a:rPr lang="pl-PL" sz="2200" dirty="0" smtClean="0">
                <a:solidFill>
                  <a:srgbClr val="FF0000"/>
                </a:solidFill>
              </a:rPr>
              <a:t>ie zapłaci </a:t>
            </a:r>
            <a:r>
              <a:rPr lang="pl-PL" sz="2200" dirty="0" smtClean="0">
                <a:solidFill>
                  <a:srgbClr val="193E74"/>
                </a:solidFill>
              </a:rPr>
              <a:t>dopóki nie będzie miał „</a:t>
            </a:r>
            <a:r>
              <a:rPr lang="pl-PL" sz="2200" dirty="0" smtClean="0">
                <a:solidFill>
                  <a:srgbClr val="FF0000"/>
                </a:solidFill>
              </a:rPr>
              <a:t>dopasowanego” monitoringu</a:t>
            </a:r>
            <a:r>
              <a:rPr lang="pl-PL" sz="2200" dirty="0" smtClean="0">
                <a:solidFill>
                  <a:srgbClr val="193E74"/>
                </a:solidFill>
              </a:rPr>
              <a:t>.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6" y="1844824"/>
            <a:ext cx="8482553" cy="47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117255" y="227687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70968" y="511729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>
                <a:solidFill>
                  <a:srgbClr val="193E74"/>
                </a:solidFill>
              </a:rPr>
              <a:t>C</a:t>
            </a:r>
            <a:r>
              <a:rPr lang="pl-PL" sz="2200" dirty="0" smtClean="0">
                <a:solidFill>
                  <a:srgbClr val="193E74"/>
                </a:solidFill>
              </a:rPr>
              <a:t>o widzi i uzupełnia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? </a:t>
            </a:r>
            <a:r>
              <a:rPr lang="pl-PL" sz="2200" dirty="0">
                <a:solidFill>
                  <a:srgbClr val="193E74"/>
                </a:solidFill>
              </a:rPr>
              <a:t>D</a:t>
            </a:r>
            <a:r>
              <a:rPr lang="pl-PL" sz="2200" dirty="0" smtClean="0">
                <a:solidFill>
                  <a:srgbClr val="193E74"/>
                </a:solidFill>
              </a:rPr>
              <a:t>ane powiązane z ośrodkami. Nauczyciel uzupełnia FA.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 widzi na bieżąco wszystkie dane, które wpisał nauczyciel. 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7" y="1844824"/>
            <a:ext cx="8474646" cy="47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 w prawo 7"/>
          <p:cNvSpPr/>
          <p:nvPr/>
        </p:nvSpPr>
        <p:spPr>
          <a:xfrm>
            <a:off x="251520" y="580526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 w prawo 1"/>
          <p:cNvSpPr/>
          <p:nvPr/>
        </p:nvSpPr>
        <p:spPr>
          <a:xfrm>
            <a:off x="237374" y="530120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200" dirty="0">
                <a:solidFill>
                  <a:srgbClr val="193E74"/>
                </a:solidFill>
              </a:rPr>
              <a:t>C</a:t>
            </a:r>
            <a:r>
              <a:rPr lang="pl-PL" sz="2200" dirty="0" smtClean="0">
                <a:solidFill>
                  <a:srgbClr val="193E74"/>
                </a:solidFill>
              </a:rPr>
              <a:t>o widzi i uzupełnia </a:t>
            </a:r>
            <a:r>
              <a:rPr lang="pl-PL" sz="2200" dirty="0" err="1" smtClean="0">
                <a:solidFill>
                  <a:srgbClr val="193E74"/>
                </a:solidFill>
              </a:rPr>
              <a:t>grantobiorca</a:t>
            </a:r>
            <a:r>
              <a:rPr lang="pl-PL" sz="2200" dirty="0" smtClean="0">
                <a:solidFill>
                  <a:srgbClr val="193E74"/>
                </a:solidFill>
              </a:rPr>
              <a:t>? 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99592"/>
            <a:ext cx="10242168" cy="57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załka w dół 2"/>
          <p:cNvSpPr/>
          <p:nvPr/>
        </p:nvSpPr>
        <p:spPr>
          <a:xfrm>
            <a:off x="6804248" y="13407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7316688" y="13407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204864"/>
            <a:ext cx="6347048" cy="439248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193E74"/>
                </a:solidFill>
              </a:rPr>
              <a:t>Monitoring ośrodków - granty</a:t>
            </a:r>
          </a:p>
          <a:p>
            <a:pPr marL="0" indent="0">
              <a:buNone/>
            </a:pPr>
            <a:r>
              <a:rPr lang="pl-PL" sz="4000" dirty="0" smtClean="0">
                <a:solidFill>
                  <a:srgbClr val="193E74"/>
                </a:solidFill>
              </a:rPr>
              <a:t/>
            </a:r>
            <a:br>
              <a:rPr lang="pl-PL" sz="4000" dirty="0" smtClean="0">
                <a:solidFill>
                  <a:srgbClr val="193E74"/>
                </a:solidFill>
              </a:rPr>
            </a:br>
            <a:r>
              <a:rPr lang="pl-PL" sz="3600" dirty="0" smtClean="0">
                <a:solidFill>
                  <a:srgbClr val="193E74"/>
                </a:solidFill>
              </a:rPr>
              <a:t> </a:t>
            </a:r>
            <a:br>
              <a:rPr lang="pl-PL" sz="3600" dirty="0" smtClean="0">
                <a:solidFill>
                  <a:srgbClr val="193E74"/>
                </a:solidFill>
              </a:rPr>
            </a:br>
            <a:endParaRPr lang="pl-PL" sz="36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Monitoring ośrodków – granty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" y="836712"/>
            <a:ext cx="10490870" cy="589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Monitoring ośrodków – granty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rgbClr val="193E74"/>
                </a:solidFill>
              </a:rPr>
              <a:t>W Programie uczestniczy obecnie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rgbClr val="193E74"/>
                </a:solidFill>
              </a:rPr>
              <a:t> 56 szkół i 27 ośrodków pozaszkolnych</a:t>
            </a:r>
          </a:p>
          <a:p>
            <a:pPr marL="0" indent="0">
              <a:buNone/>
            </a:pPr>
            <a:r>
              <a:rPr lang="pl-PL" sz="2800" b="1" dirty="0" smtClean="0">
                <a:solidFill>
                  <a:srgbClr val="FF0000"/>
                </a:solidFill>
              </a:rPr>
              <a:t>To jest ponad 13 </a:t>
            </a:r>
            <a:r>
              <a:rPr lang="pl-PL" sz="2800" b="1" dirty="0">
                <a:solidFill>
                  <a:srgbClr val="FF0000"/>
                </a:solidFill>
              </a:rPr>
              <a:t>7</a:t>
            </a:r>
            <a:r>
              <a:rPr lang="pl-PL" sz="2800" b="1" dirty="0" smtClean="0">
                <a:solidFill>
                  <a:srgbClr val="FF0000"/>
                </a:solidFill>
              </a:rPr>
              <a:t>00 uczniów</a:t>
            </a:r>
          </a:p>
        </p:txBody>
      </p:sp>
    </p:spTree>
    <p:extLst>
      <p:ext uri="{BB962C8B-B14F-4D97-AF65-F5344CB8AC3E}">
        <p14:creationId xmlns:p14="http://schemas.microsoft.com/office/powerpoint/2010/main" val="27662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Monitoring ośrodków – granty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2" y="1215426"/>
            <a:ext cx="8291772" cy="46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>
            <a:off x="395536" y="410295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Monitoring ośrodków – granty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3187"/>
            <a:ext cx="9986814" cy="56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>
          <a:xfrm>
            <a:off x="1547664" y="4000607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1672090" y="5489612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407246" y="1124744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72" y="1136146"/>
            <a:ext cx="10157747" cy="57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Monitoring ośrodków – granty </a:t>
            </a:r>
            <a:br>
              <a:rPr lang="pl-PL" sz="2800" dirty="0" smtClean="0">
                <a:solidFill>
                  <a:schemeClr val="tx2"/>
                </a:solidFill>
              </a:rPr>
            </a:br>
            <a:endParaRPr lang="pl-PL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979712" y="1412776"/>
            <a:ext cx="6779096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Zapytaj, czy wyjazd jest z grantu (w tytule są nazwy szkół, które rozlicza </a:t>
            </a:r>
            <a:r>
              <a:rPr lang="pl-PL" sz="1800" b="1" dirty="0" err="1" smtClean="0">
                <a:solidFill>
                  <a:schemeClr val="tx2"/>
                </a:solidFill>
              </a:rPr>
              <a:t>Grantobiorca</a:t>
            </a:r>
            <a:r>
              <a:rPr lang="pl-PL" sz="1800" b="1" dirty="0" smtClean="0">
                <a:solidFill>
                  <a:schemeClr val="tx2"/>
                </a:solidFill>
              </a:rPr>
              <a:t> – zwróć uwagę, czy jest nazwa szkoła, która uczestniczyła w zajęciach i korzysta z grantu, znak sprawy to indywidualny nr umowy)!!!- zaznacz w monitoringu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6" y="2996952"/>
            <a:ext cx="9761323" cy="259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Monitoring ośrodków – granty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9527" cy="469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204864"/>
            <a:ext cx="6347048" cy="439248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RAPORT – pogłębiona opinia nauczycieli o zajęciach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4000" dirty="0" smtClean="0">
                <a:solidFill>
                  <a:srgbClr val="193E74"/>
                </a:solidFill>
              </a:rPr>
              <a:t/>
            </a:r>
            <a:br>
              <a:rPr lang="pl-PL" sz="4000" dirty="0" smtClean="0">
                <a:solidFill>
                  <a:srgbClr val="193E74"/>
                </a:solidFill>
              </a:rPr>
            </a:br>
            <a:r>
              <a:rPr lang="pl-PL" sz="3600" dirty="0" smtClean="0">
                <a:solidFill>
                  <a:srgbClr val="193E74"/>
                </a:solidFill>
              </a:rPr>
              <a:t> </a:t>
            </a:r>
            <a:br>
              <a:rPr lang="pl-PL" sz="3600" dirty="0" smtClean="0">
                <a:solidFill>
                  <a:srgbClr val="193E74"/>
                </a:solidFill>
              </a:rPr>
            </a:br>
            <a:endParaRPr lang="pl-PL" sz="36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RAPORT – pogłębiona opinia nauczycieli           o zajęciach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988840"/>
            <a:ext cx="6347048" cy="4392489"/>
          </a:xfrm>
        </p:spPr>
        <p:txBody>
          <a:bodyPr>
            <a:normAutofit/>
          </a:bodyPr>
          <a:lstStyle/>
          <a:p>
            <a:r>
              <a:rPr lang="pl-PL" sz="1800" i="1" dirty="0" smtClean="0">
                <a:solidFill>
                  <a:schemeClr val="tx2"/>
                </a:solidFill>
              </a:rPr>
              <a:t>Raport </a:t>
            </a:r>
            <a:r>
              <a:rPr lang="pl-PL" sz="1800" i="1" dirty="0">
                <a:solidFill>
                  <a:schemeClr val="tx2"/>
                </a:solidFill>
              </a:rPr>
              <a:t>ma być rodzajem </a:t>
            </a:r>
            <a:r>
              <a:rPr lang="pl-PL" sz="1800" i="1" u="sng" dirty="0">
                <a:solidFill>
                  <a:schemeClr val="tx2"/>
                </a:solidFill>
              </a:rPr>
              <a:t>formularza aktywnego</a:t>
            </a:r>
            <a:r>
              <a:rPr lang="pl-PL" sz="1800" i="1" dirty="0">
                <a:solidFill>
                  <a:schemeClr val="tx2"/>
                </a:solidFill>
              </a:rPr>
              <a:t>, który wypełnialiby chętni nauczyciele po odbyciu zajęć w ośrodkach w ramach </a:t>
            </a:r>
            <a:r>
              <a:rPr lang="pl-PL" sz="1800" i="1" dirty="0" smtClean="0">
                <a:solidFill>
                  <a:schemeClr val="tx2"/>
                </a:solidFill>
              </a:rPr>
              <a:t>grantu</a:t>
            </a:r>
          </a:p>
          <a:p>
            <a:endParaRPr lang="pl-PL" sz="1800" dirty="0">
              <a:solidFill>
                <a:schemeClr val="tx2"/>
              </a:solidFill>
            </a:endParaRPr>
          </a:p>
          <a:p>
            <a:r>
              <a:rPr lang="pl-PL" sz="1800" i="1" dirty="0" smtClean="0">
                <a:solidFill>
                  <a:schemeClr val="tx2"/>
                </a:solidFill>
              </a:rPr>
              <a:t>Raport </a:t>
            </a:r>
            <a:r>
              <a:rPr lang="pl-PL" sz="1800" i="1" dirty="0">
                <a:solidFill>
                  <a:schemeClr val="tx2"/>
                </a:solidFill>
              </a:rPr>
              <a:t>byłby </a:t>
            </a:r>
            <a:r>
              <a:rPr lang="pl-PL" sz="1800" i="1" u="sng" dirty="0">
                <a:solidFill>
                  <a:schemeClr val="tx2"/>
                </a:solidFill>
              </a:rPr>
              <a:t>umieszczony do wypełnienia na końcu monitoringu</a:t>
            </a:r>
            <a:r>
              <a:rPr lang="pl-PL" sz="1800" i="1" dirty="0">
                <a:solidFill>
                  <a:schemeClr val="tx2"/>
                </a:solidFill>
              </a:rPr>
              <a:t>. Nauczyciel wypełnia monitoring, opiniuje w ostatnim kroku 6 zajęcia w zakresie podstawowym – obowiązkowym, natomiast dla chętnych wyświetla się komunikat o wypełnieniu Raportu opinii </a:t>
            </a:r>
            <a:r>
              <a:rPr lang="pl-PL" sz="1800" i="1" dirty="0" smtClean="0">
                <a:solidFill>
                  <a:schemeClr val="tx2"/>
                </a:solidFill>
              </a:rPr>
              <a:t>pogłębionej</a:t>
            </a:r>
            <a:endParaRPr lang="pl-PL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90872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RAPORT – pogłębiona opinia nauczycieli                  o zajęciach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700808"/>
            <a:ext cx="6347048" cy="4608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tx2"/>
                </a:solidFill>
              </a:rPr>
              <a:t>Cele Raportu:</a:t>
            </a:r>
          </a:p>
          <a:p>
            <a:pPr>
              <a:buFont typeface="+mj-lt"/>
              <a:buAutoNum type="arabicPeriod"/>
            </a:pPr>
            <a:r>
              <a:rPr lang="pl-PL" sz="1800" b="1" dirty="0" smtClean="0">
                <a:solidFill>
                  <a:schemeClr val="tx2"/>
                </a:solidFill>
              </a:rPr>
              <a:t>Promocja </a:t>
            </a:r>
            <a:r>
              <a:rPr lang="pl-PL" sz="1800" b="1" dirty="0">
                <a:solidFill>
                  <a:schemeClr val="tx2"/>
                </a:solidFill>
              </a:rPr>
              <a:t>dobrych praktyk</a:t>
            </a:r>
            <a:r>
              <a:rPr lang="pl-PL" sz="1800" dirty="0">
                <a:solidFill>
                  <a:schemeClr val="tx2"/>
                </a:solidFill>
              </a:rPr>
              <a:t> wykorzystana przez nauczycieli różnych przedmiotów i poziomów nauczania z udziału w pozaszkolnych zajęciach edukacyjnych.   </a:t>
            </a:r>
            <a:r>
              <a:rPr lang="pl-PL" sz="1800" dirty="0" smtClean="0">
                <a:solidFill>
                  <a:schemeClr val="tx2"/>
                </a:solidFill>
              </a:rPr>
              <a:t>Odpowiedzi  </a:t>
            </a:r>
            <a:r>
              <a:rPr lang="pl-PL" sz="1800" dirty="0">
                <a:solidFill>
                  <a:schemeClr val="tx2"/>
                </a:solidFill>
              </a:rPr>
              <a:t>na pytania ze wskazaniem osoby, nauczanego przedmiotu oraz poziomu nauczania. </a:t>
            </a:r>
            <a:r>
              <a:rPr lang="pl-PL" sz="1800" b="1" dirty="0">
                <a:solidFill>
                  <a:schemeClr val="tx2"/>
                </a:solidFill>
              </a:rPr>
              <a:t>Ta część Raportu zostanie upubliczniona na stronie edukacja.barycz.pl pod ofertą zajęć. </a:t>
            </a:r>
            <a:endParaRPr lang="pl-PL" sz="1800" dirty="0">
              <a:solidFill>
                <a:schemeClr val="tx2"/>
              </a:solidFill>
            </a:endParaRPr>
          </a:p>
          <a:p>
            <a:pPr>
              <a:buFont typeface="+mj-lt"/>
              <a:buAutoNum type="arabicPeriod"/>
            </a:pPr>
            <a:r>
              <a:rPr lang="pl-PL" sz="1800" b="1" dirty="0" smtClean="0">
                <a:solidFill>
                  <a:schemeClr val="tx2"/>
                </a:solidFill>
              </a:rPr>
              <a:t>Autorska </a:t>
            </a:r>
            <a:r>
              <a:rPr lang="pl-PL" sz="1800" b="1" dirty="0">
                <a:solidFill>
                  <a:schemeClr val="tx2"/>
                </a:solidFill>
              </a:rPr>
              <a:t>opinia jakości dydaktyki i organizacji oferty edukacyjnej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smtClean="0">
                <a:solidFill>
                  <a:schemeClr val="tx2"/>
                </a:solidFill>
              </a:rPr>
              <a:t>– odpowiedzi </a:t>
            </a:r>
            <a:r>
              <a:rPr lang="pl-PL" sz="1800" b="1" dirty="0">
                <a:solidFill>
                  <a:schemeClr val="tx2"/>
                </a:solidFill>
              </a:rPr>
              <a:t>zostaną udostępnione ośrodkowi </a:t>
            </a:r>
            <a:r>
              <a:rPr lang="pl-PL" sz="1800" dirty="0">
                <a:solidFill>
                  <a:schemeClr val="tx2"/>
                </a:solidFill>
              </a:rPr>
              <a:t>w celu udoskonalenia swojej oferty. Odpowiedzi  </a:t>
            </a:r>
            <a:r>
              <a:rPr lang="pl-PL" sz="1800" b="1" dirty="0">
                <a:solidFill>
                  <a:schemeClr val="tx2"/>
                </a:solidFill>
              </a:rPr>
              <a:t>nie będą </a:t>
            </a:r>
            <a:r>
              <a:rPr lang="pl-PL" sz="1800" dirty="0">
                <a:solidFill>
                  <a:schemeClr val="tx2"/>
                </a:solidFill>
              </a:rPr>
              <a:t>widoczne na stronie www.edukacja.barycz.pl</a:t>
            </a:r>
          </a:p>
          <a:p>
            <a:pPr>
              <a:buFont typeface="+mj-lt"/>
              <a:buAutoNum type="arabicPeriod"/>
            </a:pPr>
            <a:r>
              <a:rPr lang="pl-PL" sz="1800" b="1" i="1" dirty="0" smtClean="0">
                <a:solidFill>
                  <a:schemeClr val="tx2"/>
                </a:solidFill>
              </a:rPr>
              <a:t>Ewaluacja </a:t>
            </a:r>
            <a:r>
              <a:rPr lang="pl-PL" sz="1800" b="1" i="1" dirty="0">
                <a:solidFill>
                  <a:schemeClr val="tx2"/>
                </a:solidFill>
              </a:rPr>
              <a:t>Programu Edukacja dla Doliny Baryczy</a:t>
            </a:r>
            <a:r>
              <a:rPr lang="pl-PL" sz="1800" i="1" dirty="0">
                <a:solidFill>
                  <a:schemeClr val="tx2"/>
                </a:solidFill>
              </a:rPr>
              <a:t> – grupa pytań pozwoli zaplanować systemowe wsparcie uczestnictwa w zajęciach ośrodków edukacji pozaszkolnej. Odpowiedzi na pytania widoczne będą jedynie przez koordynatora programu. Odpowiedzi nie będą widoczne na stronie www.edukacja.barycz.pl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204864"/>
            <a:ext cx="6347048" cy="4392489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Podsumowanie aktywności</a:t>
            </a:r>
            <a:r>
              <a:rPr lang="pl-PL" sz="4000" dirty="0" smtClean="0">
                <a:solidFill>
                  <a:srgbClr val="193E74"/>
                </a:solidFill>
              </a:rPr>
              <a:t/>
            </a:r>
            <a:br>
              <a:rPr lang="pl-PL" sz="4000" dirty="0" smtClean="0">
                <a:solidFill>
                  <a:srgbClr val="193E74"/>
                </a:solidFill>
              </a:rPr>
            </a:br>
            <a:r>
              <a:rPr lang="pl-PL" sz="3600" dirty="0" smtClean="0">
                <a:solidFill>
                  <a:srgbClr val="193E74"/>
                </a:solidFill>
              </a:rPr>
              <a:t> </a:t>
            </a:r>
            <a:br>
              <a:rPr lang="pl-PL" sz="3600" dirty="0" smtClean="0">
                <a:solidFill>
                  <a:srgbClr val="193E74"/>
                </a:solidFill>
              </a:rPr>
            </a:br>
            <a:endParaRPr lang="pl-PL" sz="36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Podsumowanie aktywności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907704" y="1484784"/>
            <a:ext cx="6347048" cy="4752529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 smtClean="0">
                <a:solidFill>
                  <a:schemeClr val="tx2"/>
                </a:solidFill>
              </a:rPr>
              <a:t>Aktualizacja danych ośrodka – proszę uzupełnić na spotkaniu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Monitoringi – przypominamy o obowiązku monitoringu – co najmniej 1x w miesiącu. </a:t>
            </a:r>
          </a:p>
          <a:p>
            <a:pPr lvl="1"/>
            <a:r>
              <a:rPr lang="pl-PL" sz="1400" dirty="0" smtClean="0">
                <a:solidFill>
                  <a:schemeClr val="tx2"/>
                </a:solidFill>
              </a:rPr>
              <a:t>Monitorujecie odbyte zajęcia, które są umieszczone na stronie edukacja.barycz.pl (szkoły z programu i spoza)</a:t>
            </a:r>
          </a:p>
          <a:p>
            <a:pPr lvl="1"/>
            <a:r>
              <a:rPr lang="pl-PL" sz="1400" dirty="0" smtClean="0">
                <a:solidFill>
                  <a:schemeClr val="tx2"/>
                </a:solidFill>
              </a:rPr>
              <a:t>Monitorujecie wykorzystanie pomocy edukacyjnych, sprzętów otrzymanych z projektu</a:t>
            </a:r>
          </a:p>
          <a:p>
            <a:pPr lvl="1"/>
            <a:r>
              <a:rPr lang="pl-PL" sz="1400" dirty="0" smtClean="0">
                <a:solidFill>
                  <a:schemeClr val="tx2"/>
                </a:solidFill>
              </a:rPr>
              <a:t>Monitorujecie zajęcia sieciujące, wydarzenia w których jesteście albo organizatorem głównym (współorganizatorem) albo uczestnikiem</a:t>
            </a: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Okres sprawozdawczy trwa </a:t>
            </a:r>
            <a:r>
              <a:rPr lang="pl-PL" sz="1800" b="1" dirty="0" smtClean="0">
                <a:solidFill>
                  <a:schemeClr val="tx2"/>
                </a:solidFill>
              </a:rPr>
              <a:t>od 16 czerwca do 15 czerwca </a:t>
            </a:r>
            <a:r>
              <a:rPr lang="pl-PL" sz="1800" dirty="0" smtClean="0">
                <a:solidFill>
                  <a:schemeClr val="tx2"/>
                </a:solidFill>
              </a:rPr>
              <a:t>roku następnego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Brak monitoringów = wygaszenie oferty, (ustalmy do kiedy uzupełniamy…?)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Nieobecność na spotkaniu + brak kontaktu w tej sprawie w ciągu tygodnia, spowoduje wygaszenie oferty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Ad monitoringów i zasad - zapisy w umowie  - podmioty z projektu, Regulamin – podmioty, które przystąpiły  później do Programu (</a:t>
            </a:r>
            <a:r>
              <a:rPr lang="pl-PL" sz="1800" dirty="0" err="1" smtClean="0">
                <a:solidFill>
                  <a:schemeClr val="tx2"/>
                </a:solidFill>
              </a:rPr>
              <a:t>Odklikiwane</a:t>
            </a:r>
            <a:r>
              <a:rPr lang="pl-PL" sz="1800" dirty="0" smtClean="0">
                <a:solidFill>
                  <a:schemeClr val="tx2"/>
                </a:solidFill>
              </a:rPr>
              <a:t> przy „Przystąp do Programu”)</a:t>
            </a:r>
          </a:p>
          <a:p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FF0000"/>
              </a:solidFill>
            </a:endParaRPr>
          </a:p>
          <a:p>
            <a:endParaRPr lang="pl-PL" sz="1800" dirty="0"/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9"/>
            <a:ext cx="9144000" cy="6929869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Edukacja dla Doliny Barycz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763688" y="1124744"/>
            <a:ext cx="6923112" cy="4824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2000" b="1" dirty="0" smtClean="0">
                <a:solidFill>
                  <a:schemeClr val="tx2"/>
                </a:solidFill>
              </a:rPr>
              <a:t>Nowe ośrodki w Programie</a:t>
            </a:r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endParaRPr lang="pl-PL" sz="1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71693"/>
              </p:ext>
            </p:extLst>
          </p:nvPr>
        </p:nvGraphicFramePr>
        <p:xfrm>
          <a:off x="2843808" y="2276872"/>
          <a:ext cx="4896544" cy="3078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Byliny i susz roślinny. Agnieszka Lesiak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45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Gospodarstwo Rybackie Stawczyk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Turystyka Wiejska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Gospodarstwo Rybackie "Ruda Żmigrodzka" J.K. </a:t>
                      </a:r>
                      <a:r>
                        <a:rPr lang="pl-PL" sz="20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Raftowicz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Sznajder Gospodarstwo Rolne Kiszone Warzywa z Doliny Baryczy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8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Grant Edukacja dla Doliny Baryczy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Podsumowanie aktywności</a:t>
            </a: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547664" y="1988840"/>
            <a:ext cx="6347048" cy="4392489"/>
          </a:xfrm>
        </p:spPr>
        <p:txBody>
          <a:bodyPr>
            <a:normAutofit/>
          </a:bodyPr>
          <a:lstStyle/>
          <a:p>
            <a:endParaRPr lang="pl-PL" sz="1800" dirty="0"/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10274846" cy="57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dół 1"/>
          <p:cNvSpPr/>
          <p:nvPr/>
        </p:nvSpPr>
        <p:spPr>
          <a:xfrm>
            <a:off x="4211960" y="4077072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dirty="0" smtClean="0">
                <a:solidFill>
                  <a:srgbClr val="193E74"/>
                </a:solidFill>
              </a:rPr>
              <a:t/>
            </a:r>
            <a:br>
              <a:rPr lang="pl-PL" sz="2800" dirty="0" smtClean="0">
                <a:solidFill>
                  <a:srgbClr val="193E74"/>
                </a:solidFill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07504" y="332656"/>
            <a:ext cx="7787208" cy="6048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OBOWIĄZKI UCZESTNIKÓW PROGRAMU</a:t>
            </a: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tx2"/>
                </a:solidFill>
              </a:rPr>
              <a:t>                                  §6</a:t>
            </a:r>
            <a:endParaRPr lang="pl-PL" sz="1800" dirty="0" smtClean="0">
              <a:solidFill>
                <a:schemeClr val="tx2"/>
              </a:solidFill>
            </a:endParaRPr>
          </a:p>
          <a:p>
            <a:r>
              <a:rPr lang="pl-PL" sz="1800" b="1" dirty="0" smtClean="0">
                <a:solidFill>
                  <a:schemeClr val="tx2"/>
                </a:solidFill>
              </a:rPr>
              <a:t>1.  Podmioty, o których mowa w par. 2 pkt 1 a, b deklarujące przystąpienie do Programu zobowiązane są do: </a:t>
            </a:r>
            <a:endParaRPr lang="pl-PL" sz="1800" dirty="0" smtClean="0">
              <a:solidFill>
                <a:schemeClr val="tx2"/>
              </a:solidFill>
            </a:endParaRPr>
          </a:p>
          <a:p>
            <a:pPr lvl="0"/>
            <a:r>
              <a:rPr lang="pl-PL" sz="1800" dirty="0" smtClean="0">
                <a:solidFill>
                  <a:schemeClr val="tx2"/>
                </a:solidFill>
              </a:rPr>
              <a:t>wyznaczenia osoby odpowiedzialnej (koordynatora Programu) za kontakty ze Stowarzyszeniem lub Społeczną Radą w celu realizacji założeń Programu,</a:t>
            </a:r>
          </a:p>
          <a:p>
            <a:pPr lvl="0"/>
            <a:r>
              <a:rPr lang="pl-PL" sz="1800" dirty="0" smtClean="0">
                <a:solidFill>
                  <a:schemeClr val="tx2"/>
                </a:solidFill>
              </a:rPr>
              <a:t>aktywowania konta podmiotu na portalu oraz poinformowania pracowników o możliwości założenia indywidualnego konta i przypisania go do podmiotu, </a:t>
            </a:r>
          </a:p>
          <a:p>
            <a:pPr lvl="0"/>
            <a:r>
              <a:rPr lang="pl-PL" sz="1800" dirty="0" smtClean="0">
                <a:solidFill>
                  <a:schemeClr val="tx2"/>
                </a:solidFill>
              </a:rPr>
              <a:t>zamieszczanie interdyscyplinarnych zasobów w portalu (m.in.: różne zakresy treści, przedmioty nauczania, grupy wiekowe, metody) materiałów edukacyjnych, bazy wiedzy, ścieżek edukacyjnych, wg sposobu i zasad określonych w Regulaminie serwisu i załączniku nr 2 do Regulaminu Serwisu pn. Zasady zamieszczania zasobów w serwisie,  </a:t>
            </a:r>
          </a:p>
          <a:p>
            <a:pPr lvl="0"/>
            <a:r>
              <a:rPr lang="pl-PL" sz="1800" dirty="0" smtClean="0">
                <a:solidFill>
                  <a:srgbClr val="FF0000"/>
                </a:solidFill>
              </a:rPr>
              <a:t>prowadzenia bieżącego monitoringu zajęć</a:t>
            </a:r>
            <a:r>
              <a:rPr lang="pl-PL" sz="1800" dirty="0" smtClean="0">
                <a:solidFill>
                  <a:schemeClr val="tx2"/>
                </a:solidFill>
              </a:rPr>
              <a:t>, oferty, działań (w tym z wykorzystaniem pomocy edukacyjnych i sprzętu zrealizowanych w ramach projektu edukacji regionalnej i przyrodniczej lub materiałów udostępnionych w serwisie) wg formularza i na zasadach określonych w Regulaminie Serwisu, Załącznik 4 pn. Zasady wprowadzania monitoringu do serwisu, </a:t>
            </a:r>
          </a:p>
          <a:p>
            <a:pPr lvl="0"/>
            <a:r>
              <a:rPr lang="pl-PL" sz="1800" dirty="0" smtClean="0">
                <a:solidFill>
                  <a:schemeClr val="tx2"/>
                </a:solidFill>
              </a:rPr>
              <a:t>promowania i informacji na temat realizacji Programu m.in. poprzez oznakowanie, informowanie, co najmniej: umieszczanie informacji o Programie w swoich serwisach, dystrybuowanie materiałów dotyczących Programu, </a:t>
            </a:r>
          </a:p>
          <a:p>
            <a:pPr lvl="0"/>
            <a:r>
              <a:rPr lang="pl-PL" sz="1800" dirty="0" smtClean="0">
                <a:solidFill>
                  <a:schemeClr val="tx2"/>
                </a:solidFill>
              </a:rPr>
              <a:t>uczestniczenia w procesie ewaluacji, co jest równoznaczne z wyrażeniem zgody na ocenę aktywności podmiotów w serwisie i monitoringu Programu. Zasady oceny aktywności znajdują się w Załączniku  nr 2  Regulaminu Społecznej Rady 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412776"/>
            <a:ext cx="6347048" cy="5184577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193E74"/>
                </a:solidFill>
              </a:rPr>
              <a:t>Istnieje możliwość </a:t>
            </a:r>
            <a:r>
              <a:rPr lang="pl-PL" sz="1800" b="1" dirty="0" smtClean="0">
                <a:solidFill>
                  <a:srgbClr val="193E74"/>
                </a:solidFill>
              </a:rPr>
              <a:t>bezpłatnej </a:t>
            </a:r>
            <a:r>
              <a:rPr lang="pl-PL" sz="1800" dirty="0" smtClean="0">
                <a:solidFill>
                  <a:srgbClr val="193E74"/>
                </a:solidFill>
              </a:rPr>
              <a:t>reklamy – zachęcenia do skorzystania z Państwa ofert na naszym </a:t>
            </a:r>
            <a:r>
              <a:rPr lang="pl-PL" sz="1800" dirty="0">
                <a:solidFill>
                  <a:srgbClr val="193E74"/>
                </a:solidFill>
              </a:rPr>
              <a:t>Facebooku edukacyjnym (www.facebook.com/EdukacjaDB</a:t>
            </a:r>
            <a:r>
              <a:rPr lang="pl-PL" sz="1800" dirty="0" smtClean="0">
                <a:solidFill>
                  <a:srgbClr val="193E74"/>
                </a:solidFill>
              </a:rPr>
              <a:t>/) </a:t>
            </a:r>
            <a:endParaRPr lang="pl-PL" sz="1800" dirty="0" smtClean="0">
              <a:solidFill>
                <a:srgbClr val="193E74"/>
              </a:solidFill>
            </a:endParaRPr>
          </a:p>
          <a:p>
            <a:r>
              <a:rPr lang="pl-PL" sz="1800" dirty="0">
                <a:solidFill>
                  <a:srgbClr val="193E74"/>
                </a:solidFill>
              </a:rPr>
              <a:t>o</a:t>
            </a:r>
            <a:r>
              <a:rPr lang="pl-PL" sz="1800" smtClean="0">
                <a:solidFill>
                  <a:srgbClr val="193E74"/>
                </a:solidFill>
              </a:rPr>
              <a:t>raz </a:t>
            </a:r>
            <a:r>
              <a:rPr lang="pl-PL" sz="1800" b="1" dirty="0" smtClean="0">
                <a:solidFill>
                  <a:srgbClr val="193E74"/>
                </a:solidFill>
              </a:rPr>
              <a:t>płatnej </a:t>
            </a:r>
            <a:r>
              <a:rPr lang="pl-PL" sz="1800" dirty="0" smtClean="0">
                <a:solidFill>
                  <a:srgbClr val="193E74"/>
                </a:solidFill>
              </a:rPr>
              <a:t>reklamy na telebimach (w Miliczu, </a:t>
            </a:r>
            <a:r>
              <a:rPr lang="pl-PL" sz="1800" smtClean="0">
                <a:solidFill>
                  <a:srgbClr val="193E74"/>
                </a:solidFill>
              </a:rPr>
              <a:t>Przygodzicach) i </a:t>
            </a:r>
            <a:r>
              <a:rPr lang="pl-PL" sz="1800" dirty="0" smtClean="0">
                <a:solidFill>
                  <a:srgbClr val="193E74"/>
                </a:solidFill>
              </a:rPr>
              <a:t>w gazetce wydawanej na </a:t>
            </a:r>
            <a:r>
              <a:rPr lang="pl-PL" sz="1800" smtClean="0">
                <a:solidFill>
                  <a:srgbClr val="193E74"/>
                </a:solidFill>
              </a:rPr>
              <a:t>Forum Edukacyjnym.</a:t>
            </a: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049168" cy="6858000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35696" y="1988840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          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</a:t>
            </a:r>
            <a:r>
              <a:rPr lang="pl-PL" b="1" dirty="0" smtClean="0">
                <a:solidFill>
                  <a:schemeClr val="tx2"/>
                </a:solidFill>
              </a:rPr>
              <a:t>Dziękuję za uwagę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Środki na udział uczniów w zajęciach ośrodków edukacji z Doliny Baryczy (udział+ transport)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Dwie edycje (I pol. 2018; I pol. 2019)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I pol. 2018: 129 560 zł, 80% dofinansowania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I pol. 2019: 190 440 zł,  planowane 50% dofinansowania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Wyjazdy w 2019 i 2020 roku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W 2019 r. planowany udział 7 554 uczniów w 257 wyjazdach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23 placówki z 6-u gmin (obecnie trwa nabór uzupełniający)</a:t>
            </a: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srgbClr val="193E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Jeżdżą szkoły, ale beneficjentami grantów są stowarzyszenia (szkoły nie mają osobowości prawnej)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14 stowarzyszeń, baza danych: </a:t>
            </a:r>
            <a:r>
              <a:rPr lang="pl-PL" sz="1800" dirty="0" smtClean="0">
                <a:solidFill>
                  <a:schemeClr val="tx2"/>
                </a:solidFill>
                <a:hlinkClick r:id="rId4"/>
              </a:rPr>
              <a:t>http://edukacja.barycz.pl/stowarzyszenia/?p=1</a:t>
            </a:r>
            <a:endParaRPr lang="pl-PL" sz="1800" dirty="0" smtClean="0">
              <a:solidFill>
                <a:schemeClr val="tx2"/>
              </a:solidFill>
            </a:endParaRPr>
          </a:p>
          <a:p>
            <a:r>
              <a:rPr lang="pl-PL" sz="1800" b="1" dirty="0" smtClean="0">
                <a:solidFill>
                  <a:schemeClr val="tx2"/>
                </a:solidFill>
              </a:rPr>
              <a:t>Faktury/rachunki za wyjazdy wystawiamy na stowarzyszenie, nie na szkołę/gminę!!!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r>
              <a:rPr lang="pl-PL" sz="1800" dirty="0" err="1" smtClean="0">
                <a:solidFill>
                  <a:schemeClr val="tx2"/>
                </a:solidFill>
              </a:rPr>
              <a:t>Grantobiorcy</a:t>
            </a:r>
            <a:r>
              <a:rPr lang="pl-PL" sz="1800" dirty="0" smtClean="0">
                <a:solidFill>
                  <a:schemeClr val="tx2"/>
                </a:solidFill>
              </a:rPr>
              <a:t> korzystają tylko z bazy ośrodków pozaszkolnych</a:t>
            </a:r>
          </a:p>
          <a:p>
            <a:r>
              <a:rPr lang="pl-PL" sz="1800" b="1" dirty="0" smtClean="0">
                <a:solidFill>
                  <a:schemeClr val="tx2"/>
                </a:solidFill>
              </a:rPr>
              <a:t>Warto ścieżkę opisać jako ofertę ośrodka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Konieczna aktualizacja opisu oferty: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2"/>
                </a:solidFill>
              </a:rPr>
              <a:t>Opisanie zasobów (przyrodniczy, kulturalny, historyczny)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2"/>
                </a:solidFill>
              </a:rPr>
              <a:t>Podanie ceny za osobą lub grupę (wskazanie minimalnej liczby osób do przeprowadzenia zajęć)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2"/>
                </a:solidFill>
              </a:rPr>
              <a:t>Dostępność dla niepełnosprawnych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2"/>
                </a:solidFill>
              </a:rPr>
              <a:t>Zastanowić się nad sposobem wystawienia rachunków ( np. Stacja Ornitologiczna, Gospodarstwo Stawczyk, Etna…)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691680" y="1556792"/>
            <a:ext cx="6995120" cy="482453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2"/>
                </a:solidFill>
              </a:rPr>
              <a:t>Zapytaj, czy wyjazd jest z grantu !!!</a:t>
            </a:r>
            <a:endParaRPr lang="pl-PL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dirty="0" smtClean="0">
              <a:solidFill>
                <a:schemeClr val="tx2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Faktura/rachunek za wyjazd na stowarzyszenie, nie szkołę- ważne dane kontrahenta 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Data sprzedaży= data zajęć (zgodność z monitoringiem w serwisie)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Możliwie długie terminy płatności (14 dni)- rachunek trafia ze szkoły do </a:t>
            </a:r>
            <a:r>
              <a:rPr lang="pl-PL" sz="1800" dirty="0" err="1" smtClean="0">
                <a:solidFill>
                  <a:schemeClr val="tx2"/>
                </a:solidFill>
              </a:rPr>
              <a:t>grantobiorcy</a:t>
            </a:r>
            <a:endParaRPr lang="pl-PL" sz="1800" dirty="0" smtClean="0">
              <a:solidFill>
                <a:schemeClr val="tx2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Wskaż formę zapłaty na fakturze (również gotówką mogą płacić)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151564" y="548680"/>
            <a:ext cx="6192688" cy="566936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Edukacja dla Doliny Baryczy</a:t>
            </a:r>
            <a:endParaRPr lang="pl-PL" sz="2800" dirty="0">
              <a:solidFill>
                <a:srgbClr val="193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1556792"/>
            <a:ext cx="6347048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solidFill>
                <a:srgbClr val="193E74"/>
              </a:solidFill>
            </a:endParaRPr>
          </a:p>
          <a:p>
            <a:r>
              <a:rPr lang="pl-PL" sz="1800" dirty="0" smtClean="0">
                <a:solidFill>
                  <a:schemeClr val="tx2"/>
                </a:solidFill>
              </a:rPr>
              <a:t>Wyżywienie nie powinno być wyszczególniane na fakturze, lepiej wystawić osobny dokument księgowy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Wpisz koniecznie nr kolejny towaru/usługi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Ważna nazwa towaru/usługi: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FF0000"/>
                </a:solidFill>
              </a:rPr>
              <a:t>Udział w zajęciach pn. …………… w dn. ………. uczniów placówki ………………………………………………….</a:t>
            </a:r>
          </a:p>
          <a:p>
            <a:r>
              <a:rPr lang="pl-PL" sz="1800" dirty="0" smtClean="0">
                <a:solidFill>
                  <a:schemeClr val="tx2"/>
                </a:solidFill>
              </a:rPr>
              <a:t>Jednostka powinna być zgodna z ofertą ośrodka na edukacja.barycz.pl (osoba/grupa)</a:t>
            </a:r>
          </a:p>
          <a:p>
            <a:r>
              <a:rPr lang="pl-PL" sz="1800" b="1" dirty="0" smtClean="0">
                <a:solidFill>
                  <a:schemeClr val="tx2"/>
                </a:solidFill>
              </a:rPr>
              <a:t>Bardzo ważne ustalenie liczby uczestników zajęć z nauczycielem- spójna wartość musi zostać ustalona przez zapłatą za zajęcia</a:t>
            </a:r>
          </a:p>
          <a:p>
            <a:pPr marL="0" indent="0">
              <a:buNone/>
            </a:pPr>
            <a:endParaRPr lang="pl-PL" sz="1800" dirty="0" smtClean="0">
              <a:solidFill>
                <a:srgbClr val="19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1264</Words>
  <Application>Microsoft Office PowerPoint</Application>
  <PresentationFormat>Pokaz na ekranie (4:3)</PresentationFormat>
  <Paragraphs>203</Paragraphs>
  <Slides>43</Slides>
  <Notes>43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Prezentacja programu PowerPoint</vt:lpstr>
      <vt:lpstr>Program Edukacja dla Doliny Baryczy</vt:lpstr>
      <vt:lpstr>Program Edukacja dla Doliny Baryczy</vt:lpstr>
      <vt:lpstr>Program Edukacja dla Doliny Barycz</vt:lpstr>
      <vt:lpstr>Grant Edukacja dla Doliny Baryczy</vt:lpstr>
      <vt:lpstr>Grant Edukacja dla Doliny Baryczy </vt:lpstr>
      <vt:lpstr>Grant Edukacja dla Doliny Baryczy</vt:lpstr>
      <vt:lpstr>Grant Edukacja dla Doliny Baryczy</vt:lpstr>
      <vt:lpstr>Grant Edukacja dla Doliny Baryczy</vt:lpstr>
      <vt:lpstr>Grant Edukacja dla Doliny Baryczy</vt:lpstr>
      <vt:lpstr>Grant Edukacja dla Doliny Baryczy</vt:lpstr>
      <vt:lpstr>Grant Edukacja dla Doliny Baryczy </vt:lpstr>
      <vt:lpstr>Grant Edukacja dla Doliny Baryczy </vt:lpstr>
      <vt:lpstr> Grant Edukacja dla Doliny Baryczy Monitoring szkół – co sprawozdaje nauczyciel? Dane powiązane z ośrodkami.   </vt:lpstr>
      <vt:lpstr> Grant Edukacja dla Doliny Baryczy Monitoring szkół – co sprawozdaje nauczyciel? Dane powiązane z ośrodkami.  </vt:lpstr>
      <vt:lpstr> Grant Edukacja dla Doliny Baryczy Monitoring szkół – co sprawozdaje nauczyciel? Dane powiązane z ośrodkami.  </vt:lpstr>
      <vt:lpstr> Grant Edukacja dla Doliny Baryczy Monitoring szkół – co sprawozdaje nauczyciel? Dane powiązane z ośrodkami.  </vt:lpstr>
      <vt:lpstr>Prezentacja programu PowerPoint</vt:lpstr>
      <vt:lpstr>Program Edukacja dla Doliny Baryczy Grant Edukacja dla Doliny Baryczy</vt:lpstr>
      <vt:lpstr>Grant Edukacja dla Doliny Baryczy Grant Edukacja dla Doliny Baryczy</vt:lpstr>
      <vt:lpstr>Program Edukacja dla Doliny Baryczy Grant Edukacja dla Doliny Baryczy</vt:lpstr>
      <vt:lpstr>Grant Edukacja dla Doliny Baryczy </vt:lpstr>
      <vt:lpstr> Grant Edukacja dla Doliny Baryczy Co widzi i uzupełnia grantobiorca? Dane powiązane z ośrodkami.  </vt:lpstr>
      <vt:lpstr> Grant Edukacja dla Doliny Baryczy Co widzi i uzupełnia grantobiorca? Dane powiązane z ośrodkami.  Grantobiorca płaci fakturę - nie zapłaci dopóki nie będzie miał „dopasowanego” monitoringu. </vt:lpstr>
      <vt:lpstr> Grant Edukacja dla Doliny Baryczy Co widzi i uzupełnia grantobiorca? Dane powiązane z ośrodkami. Nauczyciel uzupełnia FA. Grantobiorca widzi na bieżąco wszystkie dane, które wpisał nauczyciel.   </vt:lpstr>
      <vt:lpstr> Grant Edukacja dla Doliny Baryczy Co widzi i uzupełnia grantobiorca? </vt:lpstr>
      <vt:lpstr>Grant Edukacja dla Doliny Baryczy </vt:lpstr>
      <vt:lpstr> Grant Edukacja dla Doliny Baryczy Monitoring ośrodków – granty  </vt:lpstr>
      <vt:lpstr> Grant Edukacja dla Doliny Baryczy Monitoring ośrodków – granty  </vt:lpstr>
      <vt:lpstr> Grant Edukacja dla Doliny Baryczy Monitoring ośrodków – granty  </vt:lpstr>
      <vt:lpstr> Grant Edukacja dla Doliny Baryczy Monitoring ośrodków – granty  </vt:lpstr>
      <vt:lpstr> Grant Edukacja dla Doliny Baryczy  </vt:lpstr>
      <vt:lpstr> Grant Edukacja dla Doliny Baryczy Monitoring ośrodków – granty  </vt:lpstr>
      <vt:lpstr> Grant Edukacja dla Doliny Baryczy Monitoring ośrodków – granty  </vt:lpstr>
      <vt:lpstr>Grant Edukacja dla Doliny Baryczy </vt:lpstr>
      <vt:lpstr> Grant Edukacja dla Doliny Baryczy RAPORT – pogłębiona opinia nauczycieli           o zajęciach   </vt:lpstr>
      <vt:lpstr> Grant Edukacja dla Doliny Baryczy RAPORT – pogłębiona opinia nauczycieli                  o zajęciach  </vt:lpstr>
      <vt:lpstr>Grant Edukacja dla Doliny Baryczy </vt:lpstr>
      <vt:lpstr> Grant Edukacja dla Doliny Baryczy Podsumowanie aktywności </vt:lpstr>
      <vt:lpstr> Grant Edukacja dla Doliny Baryczy Podsumowanie aktywności </vt:lpstr>
      <vt:lpstr>  </vt:lpstr>
      <vt:lpstr>Grant Edukacja dla Doliny Baryczy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131</cp:revision>
  <cp:lastPrinted>2019-02-19T11:02:27Z</cp:lastPrinted>
  <dcterms:created xsi:type="dcterms:W3CDTF">2019-02-18T12:23:06Z</dcterms:created>
  <dcterms:modified xsi:type="dcterms:W3CDTF">2019-02-20T14:55:41Z</dcterms:modified>
</cp:coreProperties>
</file>