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65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7B9228-97BC-4F5A-B77A-8E57C0E284FC}" v="1079" dt="2021-09-27T17:09:30.084"/>
    <p1510:client id="{0FCC12CC-822A-4C76-8AEE-215986696A59}" v="23" dt="2021-09-29T16:51:34.316"/>
    <p1510:client id="{173CB33F-1227-44E1-B4F8-CD1402A468D8}" v="1" dt="2021-09-27T16:23:11.741"/>
    <p1510:client id="{2BAD9507-3CAB-4AA6-AC73-BB29D1B8B3F4}" v="597" dt="2021-09-27T16:09:34.248"/>
    <p1510:client id="{436BA3FA-C7AB-4D44-8798-C37049CF5437}" v="3" dt="2021-10-07T18:23:08.239"/>
    <p1510:client id="{4E50C7EA-71EE-4020-9285-C331FE79E340}" v="39" dt="2021-10-07T16:28:10.072"/>
    <p1510:client id="{75389AF4-BD09-49D5-B80D-AEBE3A138F5D}" v="456" dt="2021-09-27T15:26:21.945"/>
    <p1510:client id="{89CD6D6A-1534-4F2D-BA39-8196BE658930}" v="1" dt="2021-10-02T16:49:13.674"/>
    <p1510:client id="{A2B07DDB-F834-4401-B6C3-2560532A4883}" v="7" dt="2021-10-08T20:53:48.234"/>
    <p1510:client id="{AD1B0E23-3FD3-48E8-A7A7-0B35B9DCE111}" v="17" dt="2021-10-02T17:02:10.582"/>
    <p1510:client id="{BC4E0129-BFF0-424D-9EB6-701042A8A58D}" v="2" dt="2021-09-27T15:53:08.963"/>
    <p1510:client id="{BFF7639B-17E2-4CDB-BD3D-F5434C1C3811}" v="1023" dt="2021-09-29T16:47:15.075"/>
    <p1510:client id="{D3CCADCE-B3A2-4869-8D22-553EFE08009F}" v="161" dt="2021-10-07T18:13:03.065"/>
    <p1510:client id="{DA9CB578-E91B-406E-A5C2-2A81C722CD29}" v="18" dt="2021-10-08T21:34:34.393"/>
    <p1510:client id="{F02716B0-1992-40B9-8675-290B14CC712D}" v="112" dt="2021-09-30T16:41:06.054"/>
    <p1510:client id="{F45153E7-798C-458B-AEDF-479CACC58D08}" v="274" dt="2021-10-13T16:32:06.4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lena duda" userId="910c7e8294417115" providerId="Windows Live" clId="Web-{A2B07DDB-F834-4401-B6C3-2560532A4883}"/>
    <pc:docChg chg="modSld">
      <pc:chgData name="marlena duda" userId="910c7e8294417115" providerId="Windows Live" clId="Web-{A2B07DDB-F834-4401-B6C3-2560532A4883}" dt="2021-10-08T20:53:45.390" v="5" actId="14100"/>
      <pc:docMkLst>
        <pc:docMk/>
      </pc:docMkLst>
      <pc:sldChg chg="addSp delSp modSp">
        <pc:chgData name="marlena duda" userId="910c7e8294417115" providerId="Windows Live" clId="Web-{A2B07DDB-F834-4401-B6C3-2560532A4883}" dt="2021-10-08T20:53:45.390" v="5" actId="14100"/>
        <pc:sldMkLst>
          <pc:docMk/>
          <pc:sldMk cId="650317164" sldId="256"/>
        </pc:sldMkLst>
        <pc:spChg chg="add del">
          <ac:chgData name="marlena duda" userId="910c7e8294417115" providerId="Windows Live" clId="Web-{A2B07DDB-F834-4401-B6C3-2560532A4883}" dt="2021-10-08T20:53:34.811" v="4"/>
          <ac:spMkLst>
            <pc:docMk/>
            <pc:sldMk cId="650317164" sldId="256"/>
            <ac:spMk id="3" creationId="{430C27B8-FD59-40EF-B622-729819117016}"/>
          </ac:spMkLst>
        </pc:spChg>
        <pc:picChg chg="del">
          <ac:chgData name="marlena duda" userId="910c7e8294417115" providerId="Windows Live" clId="Web-{A2B07DDB-F834-4401-B6C3-2560532A4883}" dt="2021-10-08T20:52:54.123" v="0"/>
          <ac:picMkLst>
            <pc:docMk/>
            <pc:sldMk cId="650317164" sldId="256"/>
            <ac:picMk id="4" creationId="{E06BA781-E4C2-4DB9-B854-BF4A3BAACF29}"/>
          </ac:picMkLst>
        </pc:picChg>
        <pc:picChg chg="add mod">
          <ac:chgData name="marlena duda" userId="910c7e8294417115" providerId="Windows Live" clId="Web-{A2B07DDB-F834-4401-B6C3-2560532A4883}" dt="2021-10-08T20:53:45.390" v="5" actId="14100"/>
          <ac:picMkLst>
            <pc:docMk/>
            <pc:sldMk cId="650317164" sldId="256"/>
            <ac:picMk id="5" creationId="{6735412C-2BB5-41AF-94D0-D7C2A2C7014D}"/>
          </ac:picMkLst>
        </pc:picChg>
      </pc:sldChg>
    </pc:docChg>
  </pc:docChgLst>
  <pc:docChgLst>
    <pc:chgData name="KASIA Ł" userId="3e7d60e4c863393d" providerId="Windows Live" clId="Web-{F45153E7-798C-458B-AEDF-479CACC58D08}"/>
    <pc:docChg chg="modSld">
      <pc:chgData name="KASIA Ł" userId="3e7d60e4c863393d" providerId="Windows Live" clId="Web-{F45153E7-798C-458B-AEDF-479CACC58D08}" dt="2021-10-13T16:32:05.487" v="143" actId="20577"/>
      <pc:docMkLst>
        <pc:docMk/>
      </pc:docMkLst>
      <pc:sldChg chg="modSp">
        <pc:chgData name="KASIA Ł" userId="3e7d60e4c863393d" providerId="Windows Live" clId="Web-{F45153E7-798C-458B-AEDF-479CACC58D08}" dt="2021-10-13T16:26:12.307" v="90" actId="20577"/>
        <pc:sldMkLst>
          <pc:docMk/>
          <pc:sldMk cId="649913014" sldId="260"/>
        </pc:sldMkLst>
        <pc:spChg chg="mod">
          <ac:chgData name="KASIA Ł" userId="3e7d60e4c863393d" providerId="Windows Live" clId="Web-{F45153E7-798C-458B-AEDF-479CACC58D08}" dt="2021-10-13T16:26:12.307" v="90" actId="20577"/>
          <ac:spMkLst>
            <pc:docMk/>
            <pc:sldMk cId="649913014" sldId="260"/>
            <ac:spMk id="6" creationId="{2625CABD-A2C9-49BF-91A8-671EBDD4C7B0}"/>
          </ac:spMkLst>
        </pc:spChg>
      </pc:sldChg>
      <pc:sldChg chg="addSp modSp">
        <pc:chgData name="KASIA Ł" userId="3e7d60e4c863393d" providerId="Windows Live" clId="Web-{F45153E7-798C-458B-AEDF-479CACC58D08}" dt="2021-10-13T16:32:05.487" v="143" actId="20577"/>
        <pc:sldMkLst>
          <pc:docMk/>
          <pc:sldMk cId="1637221693" sldId="264"/>
        </pc:sldMkLst>
        <pc:spChg chg="add mod">
          <ac:chgData name="KASIA Ł" userId="3e7d60e4c863393d" providerId="Windows Live" clId="Web-{F45153E7-798C-458B-AEDF-479CACC58D08}" dt="2021-10-13T16:32:05.487" v="143" actId="20577"/>
          <ac:spMkLst>
            <pc:docMk/>
            <pc:sldMk cId="1637221693" sldId="264"/>
            <ac:spMk id="4" creationId="{14E37E0E-FD85-4722-B59F-83E990EA0A96}"/>
          </ac:spMkLst>
        </pc:spChg>
        <pc:spChg chg="add mod">
          <ac:chgData name="KASIA Ł" userId="3e7d60e4c863393d" providerId="Windows Live" clId="Web-{F45153E7-798C-458B-AEDF-479CACC58D08}" dt="2021-10-13T16:31:24.315" v="131" actId="20577"/>
          <ac:spMkLst>
            <pc:docMk/>
            <pc:sldMk cId="1637221693" sldId="264"/>
            <ac:spMk id="6" creationId="{53ED981E-1C6B-4A3E-A930-A1F7883DE038}"/>
          </ac:spMkLst>
        </pc:spChg>
        <pc:picChg chg="add mod">
          <ac:chgData name="KASIA Ł" userId="3e7d60e4c863393d" providerId="Windows Live" clId="Web-{F45153E7-798C-458B-AEDF-479CACC58D08}" dt="2021-10-13T16:27:34.309" v="123" actId="14100"/>
          <ac:picMkLst>
            <pc:docMk/>
            <pc:sldMk cId="1637221693" sldId="264"/>
            <ac:picMk id="5" creationId="{8EDF9965-F4E7-4BC9-A46A-E91816981973}"/>
          </ac:picMkLst>
        </pc:picChg>
      </pc:sldChg>
      <pc:sldChg chg="addSp delSp modSp">
        <pc:chgData name="KASIA Ł" userId="3e7d60e4c863393d" providerId="Windows Live" clId="Web-{F45153E7-798C-458B-AEDF-479CACC58D08}" dt="2021-10-13T16:25:30.712" v="88"/>
        <pc:sldMkLst>
          <pc:docMk/>
          <pc:sldMk cId="965973538" sldId="265"/>
        </pc:sldMkLst>
        <pc:spChg chg="add del mod">
          <ac:chgData name="KASIA Ł" userId="3e7d60e4c863393d" providerId="Windows Live" clId="Web-{F45153E7-798C-458B-AEDF-479CACC58D08}" dt="2021-10-13T16:21:50.926" v="1"/>
          <ac:spMkLst>
            <pc:docMk/>
            <pc:sldMk cId="965973538" sldId="265"/>
            <ac:spMk id="4" creationId="{82051744-D2BB-4F6D-8C7B-AEBA612C1430}"/>
          </ac:spMkLst>
        </pc:spChg>
        <pc:spChg chg="add del mod">
          <ac:chgData name="KASIA Ł" userId="3e7d60e4c863393d" providerId="Windows Live" clId="Web-{F45153E7-798C-458B-AEDF-479CACC58D08}" dt="2021-10-13T16:22:24.661" v="5"/>
          <ac:spMkLst>
            <pc:docMk/>
            <pc:sldMk cId="965973538" sldId="265"/>
            <ac:spMk id="8" creationId="{A920BBA8-E105-4F6F-B9F9-2F62AD2C3659}"/>
          </ac:spMkLst>
        </pc:spChg>
        <pc:spChg chg="add mod">
          <ac:chgData name="KASIA Ł" userId="3e7d60e4c863393d" providerId="Windows Live" clId="Web-{F45153E7-798C-458B-AEDF-479CACC58D08}" dt="2021-10-13T16:23:24.881" v="49" actId="14100"/>
          <ac:spMkLst>
            <pc:docMk/>
            <pc:sldMk cId="965973538" sldId="265"/>
            <ac:spMk id="10" creationId="{66FB05B6-8C82-4685-9A07-5C21C2FE008F}"/>
          </ac:spMkLst>
        </pc:spChg>
        <pc:spChg chg="add del">
          <ac:chgData name="KASIA Ł" userId="3e7d60e4c863393d" providerId="Windows Live" clId="Web-{F45153E7-798C-458B-AEDF-479CACC58D08}" dt="2021-10-13T16:22:39.333" v="9"/>
          <ac:spMkLst>
            <pc:docMk/>
            <pc:sldMk cId="965973538" sldId="265"/>
            <ac:spMk id="11" creationId="{496B7CFA-A273-4DF9-8E2C-8A473391BE20}"/>
          </ac:spMkLst>
        </pc:spChg>
        <pc:spChg chg="add del">
          <ac:chgData name="KASIA Ł" userId="3e7d60e4c863393d" providerId="Windows Live" clId="Web-{F45153E7-798C-458B-AEDF-479CACC58D08}" dt="2021-10-13T16:25:30.712" v="88"/>
          <ac:spMkLst>
            <pc:docMk/>
            <pc:sldMk cId="965973538" sldId="265"/>
            <ac:spMk id="12" creationId="{8C6CD09B-C2E4-4A5A-8C2E-0CE5AAA1467D}"/>
          </ac:spMkLst>
        </pc:spChg>
        <pc:spChg chg="add mod">
          <ac:chgData name="KASIA Ł" userId="3e7d60e4c863393d" providerId="Windows Live" clId="Web-{F45153E7-798C-458B-AEDF-479CACC58D08}" dt="2021-10-13T16:25:26.462" v="87" actId="20577"/>
          <ac:spMkLst>
            <pc:docMk/>
            <pc:sldMk cId="965973538" sldId="265"/>
            <ac:spMk id="13" creationId="{343D5F87-58A1-41A6-AB9F-B7AA2846394B}"/>
          </ac:spMkLst>
        </pc:spChg>
        <pc:picChg chg="add del mod ord">
          <ac:chgData name="KASIA Ł" userId="3e7d60e4c863393d" providerId="Windows Live" clId="Web-{F45153E7-798C-458B-AEDF-479CACC58D08}" dt="2021-10-13T16:22:17.004" v="4"/>
          <ac:picMkLst>
            <pc:docMk/>
            <pc:sldMk cId="965973538" sldId="265"/>
            <ac:picMk id="5" creationId="{5EC64F36-CAC0-4BA9-AF0D-CACF04C801B2}"/>
          </ac:picMkLst>
        </pc:picChg>
        <pc:picChg chg="add mod ord">
          <ac:chgData name="KASIA Ł" userId="3e7d60e4c863393d" providerId="Windows Live" clId="Web-{F45153E7-798C-458B-AEDF-479CACC58D08}" dt="2021-10-13T16:22:25.270" v="6" actId="1076"/>
          <ac:picMkLst>
            <pc:docMk/>
            <pc:sldMk cId="965973538" sldId="265"/>
            <ac:picMk id="9" creationId="{84A616A9-43E0-4FD4-AE28-AE14D1F3A882}"/>
          </ac:picMkLst>
        </pc:picChg>
        <pc:picChg chg="del">
          <ac:chgData name="KASIA Ł" userId="3e7d60e4c863393d" providerId="Windows Live" clId="Web-{F45153E7-798C-458B-AEDF-479CACC58D08}" dt="2021-10-13T16:21:28.581" v="0"/>
          <ac:picMkLst>
            <pc:docMk/>
            <pc:sldMk cId="965973538" sldId="265"/>
            <ac:picMk id="18" creationId="{70FE9DF8-5529-46EB-A159-94BB12FE16C2}"/>
          </ac:picMkLst>
        </pc:picChg>
      </pc:sldChg>
    </pc:docChg>
  </pc:docChgLst>
  <pc:docChgLst>
    <pc:chgData name="marlena duda" userId="910c7e8294417115" providerId="Windows Live" clId="Web-{DA9CB578-E91B-406E-A5C2-2A81C722CD29}"/>
    <pc:docChg chg="modSld">
      <pc:chgData name="marlena duda" userId="910c7e8294417115" providerId="Windows Live" clId="Web-{DA9CB578-E91B-406E-A5C2-2A81C722CD29}" dt="2021-10-08T21:34:34.393" v="17" actId="1076"/>
      <pc:docMkLst>
        <pc:docMk/>
      </pc:docMkLst>
      <pc:sldChg chg="modSp">
        <pc:chgData name="marlena duda" userId="910c7e8294417115" providerId="Windows Live" clId="Web-{DA9CB578-E91B-406E-A5C2-2A81C722CD29}" dt="2021-10-08T21:34:34.393" v="17" actId="1076"/>
        <pc:sldMkLst>
          <pc:docMk/>
          <pc:sldMk cId="2827558397" sldId="263"/>
        </pc:sldMkLst>
        <pc:spChg chg="mod">
          <ac:chgData name="marlena duda" userId="910c7e8294417115" providerId="Windows Live" clId="Web-{DA9CB578-E91B-406E-A5C2-2A81C722CD29}" dt="2021-10-08T21:34:33.252" v="16" actId="20577"/>
          <ac:spMkLst>
            <pc:docMk/>
            <pc:sldMk cId="2827558397" sldId="263"/>
            <ac:spMk id="3" creationId="{5D03A69D-0770-4069-B92D-EFA36EBD6B97}"/>
          </ac:spMkLst>
        </pc:spChg>
        <pc:spChg chg="mod">
          <ac:chgData name="marlena duda" userId="910c7e8294417115" providerId="Windows Live" clId="Web-{DA9CB578-E91B-406E-A5C2-2A81C722CD29}" dt="2021-10-08T21:34:34.393" v="17" actId="1076"/>
          <ac:spMkLst>
            <pc:docMk/>
            <pc:sldMk cId="2827558397" sldId="263"/>
            <ac:spMk id="4" creationId="{EF426324-B850-4087-AE78-3F7B429DED1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10/13/2021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03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47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1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9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4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24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6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2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6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8015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60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radnikzdrowie.pl" TargetMode="External"/><Relationship Id="rId7" Type="http://schemas.openxmlformats.org/officeDocument/2006/relationships/hyperlink" Target="http://www.youtube.com" TargetMode="External"/><Relationship Id="rId2" Type="http://schemas.openxmlformats.org/officeDocument/2006/relationships/hyperlink" Target="http://www.plantago-sklep.p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oz.pl" TargetMode="External"/><Relationship Id="rId5" Type="http://schemas.openxmlformats.org/officeDocument/2006/relationships/hyperlink" Target="http://www.ktomalek.pl" TargetMode="External"/><Relationship Id="rId4" Type="http://schemas.openxmlformats.org/officeDocument/2006/relationships/hyperlink" Target="http://www.ceform24.p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79024" cy="2757813"/>
          </a:xfrm>
        </p:spPr>
        <p:txBody>
          <a:bodyPr/>
          <a:lstStyle/>
          <a:p>
            <a:pPr algn="l"/>
            <a:r>
              <a:rPr lang="pl-PL" sz="5400"/>
              <a:t>  ZIOŁA LECZNICZE </a:t>
            </a:r>
            <a:br>
              <a:rPr lang="pl-PL" sz="5400"/>
            </a:br>
            <a:r>
              <a:rPr lang="pl-PL" sz="5400"/>
              <a:t>  DOLINY BARYCZY</a:t>
            </a:r>
            <a:endParaRPr lang="pl-PL"/>
          </a:p>
        </p:txBody>
      </p:sp>
      <p:pic>
        <p:nvPicPr>
          <p:cNvPr id="5" name="Obraz 5" descr="Obraz zawierający drzewo, zewnętrzne, roślina, kwiat&#10;&#10;Opis wygenerowany automatycznie">
            <a:extLst>
              <a:ext uri="{FF2B5EF4-FFF2-40B4-BE49-F238E27FC236}">
                <a16:creationId xmlns:a16="http://schemas.microsoft.com/office/drawing/2014/main" id="{6735412C-2BB5-41AF-94D0-D7C2A2C70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1631514"/>
            <a:ext cx="2743200" cy="357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63A583-34B1-457F-B873-28398D60C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79327"/>
          </a:xfrm>
        </p:spPr>
        <p:txBody>
          <a:bodyPr/>
          <a:lstStyle/>
          <a:p>
            <a:r>
              <a:rPr lang="pl-PL"/>
              <a:t>Źródła wiedzy: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03A69D-0770-4069-B92D-EFA36EBD6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83915"/>
            <a:ext cx="10058400" cy="41511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b="1" dirty="0"/>
              <a:t>1. Strony internetowe:</a:t>
            </a:r>
          </a:p>
          <a:p>
            <a:pPr>
              <a:buClr>
                <a:srgbClr val="EEEBE3"/>
              </a:buClr>
            </a:pPr>
            <a:r>
              <a:rPr lang="pl-PL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www.plantago-sklep.pl</a:t>
            </a:r>
            <a:endParaRPr lang="pl-PL" dirty="0"/>
          </a:p>
          <a:p>
            <a:pPr>
              <a:buClr>
                <a:srgbClr val="EEEBE3"/>
              </a:buClr>
            </a:pPr>
            <a:r>
              <a:rPr lang="pl-P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www.poradnikzdrowie.pl</a:t>
            </a:r>
            <a:endParaRPr lang="pl-PL" dirty="0"/>
          </a:p>
          <a:p>
            <a:pPr>
              <a:buClr>
                <a:srgbClr val="EEEBE3"/>
              </a:buClr>
            </a:pPr>
            <a:r>
              <a:rPr lang="pl-PL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www.cefarm24.pl</a:t>
            </a:r>
            <a:endParaRPr lang="pl-PL" dirty="0"/>
          </a:p>
          <a:p>
            <a:pPr>
              <a:buClr>
                <a:srgbClr val="EEEBE3"/>
              </a:buClr>
            </a:pPr>
            <a:r>
              <a:rPr lang="pl-PL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www.ktomalek.pl</a:t>
            </a:r>
            <a:endParaRPr lang="pl-PL" dirty="0"/>
          </a:p>
          <a:p>
            <a:pPr>
              <a:buClr>
                <a:srgbClr val="EEEBE3"/>
              </a:buClr>
            </a:pPr>
            <a:r>
              <a:rPr lang="pl-PL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www.doz.pl</a:t>
            </a:r>
            <a:endParaRPr lang="pl-PL" dirty="0"/>
          </a:p>
          <a:p>
            <a:pPr>
              <a:buClr>
                <a:srgbClr val="EEEBE3"/>
              </a:buClr>
            </a:pPr>
            <a:r>
              <a:rPr lang="pl-PL" dirty="0"/>
              <a:t>www.aptekagemini.pl</a:t>
            </a:r>
          </a:p>
          <a:p>
            <a:pPr>
              <a:buClr>
                <a:srgbClr val="EEEBE3"/>
              </a:buClr>
            </a:pPr>
            <a:r>
              <a:rPr lang="pl-PL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</a:t>
            </a:r>
            <a:r>
              <a:rPr lang="pl-PL" dirty="0"/>
              <a:t>, tytuł: Lot Doliną Baryczy</a:t>
            </a:r>
          </a:p>
          <a:p>
            <a:pPr>
              <a:buClr>
                <a:srgbClr val="EEEBE3"/>
              </a:buClr>
            </a:pPr>
            <a:r>
              <a:rPr lang="pl-PL" dirty="0"/>
              <a:t>www.barycz.pl</a:t>
            </a:r>
          </a:p>
          <a:p>
            <a:pPr marL="0" indent="0">
              <a:buClr>
                <a:srgbClr val="EEEBE3"/>
              </a:buClr>
              <a:buNone/>
            </a:pPr>
            <a:r>
              <a:rPr lang="pl-PL" b="1" dirty="0"/>
              <a:t>2. Zdjęcia własnego autorstwa.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F426324-B850-4087-AE78-3F7B429DED14}"/>
              </a:ext>
            </a:extLst>
          </p:cNvPr>
          <p:cNvSpPr txBox="1"/>
          <p:nvPr/>
        </p:nvSpPr>
        <p:spPr>
          <a:xfrm>
            <a:off x="6589213" y="4168297"/>
            <a:ext cx="5175335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b="1"/>
              <a:t>Dziękujemy za uwagę!</a:t>
            </a:r>
          </a:p>
          <a:p>
            <a:endParaRPr lang="pl-PL" b="1"/>
          </a:p>
          <a:p>
            <a:r>
              <a:rPr lang="pl-PL" b="1"/>
              <a:t>Marta Łysek i Laura Pszeniczna </a:t>
            </a:r>
          </a:p>
          <a:p>
            <a:r>
              <a:rPr lang="pl-PL"/>
              <a:t>kl.VIII Szkoła Podstawowa im. Mikołaja Kopernika  w Pakosławsku</a:t>
            </a:r>
          </a:p>
        </p:txBody>
      </p:sp>
    </p:spTree>
    <p:extLst>
      <p:ext uri="{BB962C8B-B14F-4D97-AF65-F5344CB8AC3E}">
        <p14:creationId xmlns:p14="http://schemas.microsoft.com/office/powerpoint/2010/main" val="282755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50033F-209F-4C5B-A072-B7726638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Spis treści: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F9E327-B65B-404E-9D2F-C5E2ACF26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86627"/>
            <a:ext cx="10058400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Slajd nr 1: Wstęp.</a:t>
            </a:r>
          </a:p>
          <a:p>
            <a:pPr>
              <a:buClr>
                <a:srgbClr val="EEEBE3"/>
              </a:buClr>
            </a:pPr>
            <a:r>
              <a:rPr lang="pl-PL"/>
              <a:t>Slajd nr 2: Nawłoć.</a:t>
            </a:r>
          </a:p>
          <a:p>
            <a:pPr>
              <a:buClr>
                <a:srgbClr val="EEEBE3"/>
              </a:buClr>
            </a:pPr>
            <a:r>
              <a:rPr lang="pl-PL"/>
              <a:t>Slajd nr 2: Dzika róża.</a:t>
            </a:r>
          </a:p>
          <a:p>
            <a:pPr>
              <a:buClr>
                <a:srgbClr val="EEEBE3"/>
              </a:buClr>
            </a:pPr>
            <a:r>
              <a:rPr lang="pl-PL"/>
              <a:t>Slajd nr 3: Pokrzywa</a:t>
            </a:r>
          </a:p>
          <a:p>
            <a:pPr>
              <a:buClr>
                <a:srgbClr val="EEEBE3"/>
              </a:buClr>
            </a:pPr>
            <a:r>
              <a:rPr lang="pl-PL"/>
              <a:t>Slajd nr 4: Ziele krwawnika</a:t>
            </a:r>
          </a:p>
          <a:p>
            <a:pPr>
              <a:buClr>
                <a:srgbClr val="EEEBE3"/>
              </a:buClr>
            </a:pPr>
            <a:r>
              <a:rPr lang="pl-PL"/>
              <a:t>Slajd nr 5: Liście babki lancetowatej</a:t>
            </a:r>
          </a:p>
          <a:p>
            <a:pPr>
              <a:buClr>
                <a:srgbClr val="EEEBE3"/>
              </a:buClr>
            </a:pPr>
            <a:r>
              <a:rPr lang="pl-PL"/>
              <a:t>Slajd nr 6: Liście brzozy.</a:t>
            </a:r>
          </a:p>
          <a:p>
            <a:pPr>
              <a:buClr>
                <a:srgbClr val="EEEBE3"/>
              </a:buClr>
            </a:pPr>
            <a:r>
              <a:rPr lang="pl-PL"/>
              <a:t>Slajd nr 7: Źródła informacji.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4E37E0E-FD85-4722-B59F-83E990EA0A96}"/>
              </a:ext>
            </a:extLst>
          </p:cNvPr>
          <p:cNvSpPr txBox="1"/>
          <p:nvPr/>
        </p:nvSpPr>
        <p:spPr>
          <a:xfrm>
            <a:off x="6267939" y="5330093"/>
            <a:ext cx="43258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     Autor zdjęcia: Laura Pszeniczna</a:t>
            </a:r>
          </a:p>
        </p:txBody>
      </p:sp>
      <p:pic>
        <p:nvPicPr>
          <p:cNvPr id="5" name="Obraz 5" descr="Obraz zawierający drzewo, zewnętrzne, kolorowy, roślina&#10;&#10;Opis wygenerowany automatycznie">
            <a:extLst>
              <a:ext uri="{FF2B5EF4-FFF2-40B4-BE49-F238E27FC236}">
                <a16:creationId xmlns:a16="http://schemas.microsoft.com/office/drawing/2014/main" id="{8EDF9965-F4E7-4BC9-A46A-E91816981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169" y="1600200"/>
            <a:ext cx="2821354" cy="36576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3ED981E-1C6B-4A3E-A930-A1F7883DE038}"/>
              </a:ext>
            </a:extLst>
          </p:cNvPr>
          <p:cNvSpPr txBox="1"/>
          <p:nvPr/>
        </p:nvSpPr>
        <p:spPr>
          <a:xfrm>
            <a:off x="6815016" y="1060938"/>
            <a:ext cx="29874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  Łąka w Dolinie Baryczy</a:t>
            </a:r>
          </a:p>
        </p:txBody>
      </p:sp>
    </p:spTree>
    <p:extLst>
      <p:ext uri="{BB962C8B-B14F-4D97-AF65-F5344CB8AC3E}">
        <p14:creationId xmlns:p14="http://schemas.microsoft.com/office/powerpoint/2010/main" val="163722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3D167F-2630-46E3-88BA-6F13D3D5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642594"/>
            <a:ext cx="10058400" cy="1371600"/>
          </a:xfrm>
        </p:spPr>
        <p:txBody>
          <a:bodyPr/>
          <a:lstStyle/>
          <a:p>
            <a:r>
              <a:rPr lang="pl-PL" b="1" i="1"/>
              <a:t>Dolina Baryczy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52FBA1D1-BABD-4562-8307-4E42E393B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9226" y="530993"/>
            <a:ext cx="5687547" cy="59817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just"/>
            <a:r>
              <a:rPr lang="pl-PL" sz="2000" dirty="0">
                <a:ea typeface="+mn-lt"/>
                <a:cs typeface="+mn-lt"/>
              </a:rPr>
              <a:t>Nad rzeką </a:t>
            </a:r>
            <a:r>
              <a:rPr lang="pl-PL" sz="2000" b="1" dirty="0">
                <a:ea typeface="+mn-lt"/>
                <a:cs typeface="+mn-lt"/>
              </a:rPr>
              <a:t>Barycz </a:t>
            </a:r>
            <a:r>
              <a:rPr lang="pl-PL" sz="2000" dirty="0">
                <a:ea typeface="+mn-lt"/>
                <a:cs typeface="+mn-lt"/>
              </a:rPr>
              <a:t>wśród pól, łąk i lasów od wieków budowano wielkie stawy rybne. Ta unikalna mozaika środowisk stała się ostoją dla wielu gatunków roślin i zwierząt. Bogaty świat przyrody sąsiaduje tu z równie ciekawymi, co mało znanymi zabytkami kultury. </a:t>
            </a:r>
            <a:endParaRPr lang="pl-PL" dirty="0"/>
          </a:p>
          <a:p>
            <a:pPr algn="just">
              <a:buClr>
                <a:srgbClr val="EEEBE3"/>
              </a:buClr>
            </a:pPr>
            <a:r>
              <a:rPr lang="pl-PL" sz="2000" b="1" dirty="0">
                <a:ea typeface="+mn-lt"/>
                <a:cs typeface="+mn-lt"/>
              </a:rPr>
              <a:t>Dolina Baryczy</a:t>
            </a:r>
            <a:r>
              <a:rPr lang="pl-PL" sz="2000" dirty="0">
                <a:ea typeface="+mn-lt"/>
                <a:cs typeface="+mn-lt"/>
              </a:rPr>
              <a:t> to największy w Polsce ornitologiczny rezerwat „Stawy Milickie” – prawdziwy ptasi raj. To wiekowe aleje dębowe, niedostępne olsy, kwieciste łąki i pełne życia wody, zachęcające do uprawiania turystyki przyjaznej przyrodzie. </a:t>
            </a:r>
          </a:p>
          <a:p>
            <a:pPr algn="just">
              <a:buClr>
                <a:srgbClr val="EEEBE3"/>
              </a:buClr>
            </a:pPr>
            <a:r>
              <a:rPr lang="pl-PL" sz="2000" dirty="0">
                <a:ea typeface="+mn-lt"/>
                <a:cs typeface="+mn-lt"/>
              </a:rPr>
              <a:t>Podczas licznych spacerów obserwowałyśmy przyrodę i utrwaliłyśmy na swoich zdjęciach zioła o właściwościach leczniczych, które w Dolinie Baryczy występują dosłownie w każdym miejscu. Ciekawostki na temat ziół przekazywane były nam z pokolenia na pokolenie. Prawdziwą skarbnicą wiedzy przyrodniczej są nasze babcie.</a:t>
            </a:r>
            <a:endParaRPr lang="pl-PL" sz="2000" dirty="0"/>
          </a:p>
        </p:txBody>
      </p:sp>
      <p:pic>
        <p:nvPicPr>
          <p:cNvPr id="9" name="Obraz 9" descr="Obraz zawierający drzewo, zewnętrzne, woda, rzeka&#10;&#10;Opis wygenerowany automatycznie">
            <a:extLst>
              <a:ext uri="{FF2B5EF4-FFF2-40B4-BE49-F238E27FC236}">
                <a16:creationId xmlns:a16="http://schemas.microsoft.com/office/drawing/2014/main" id="{84A616A9-43E0-4FD4-AE28-AE14D1F3A8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03919" y="2120898"/>
            <a:ext cx="4267200" cy="3200400"/>
          </a:xfr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6FB05B6-8C82-4685-9A07-5C21C2FE008F}"/>
              </a:ext>
            </a:extLst>
          </p:cNvPr>
          <p:cNvSpPr txBox="1"/>
          <p:nvPr/>
        </p:nvSpPr>
        <p:spPr>
          <a:xfrm>
            <a:off x="1568939" y="5320323"/>
            <a:ext cx="31730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Autor zdjęcia: Marta Łysek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43D5F87-58A1-41A6-AB9F-B7AA2846394B}"/>
              </a:ext>
            </a:extLst>
          </p:cNvPr>
          <p:cNvSpPr txBox="1"/>
          <p:nvPr/>
        </p:nvSpPr>
        <p:spPr>
          <a:xfrm>
            <a:off x="1926737" y="171181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         Rzeka Barycz</a:t>
            </a:r>
          </a:p>
        </p:txBody>
      </p:sp>
    </p:spTree>
    <p:extLst>
      <p:ext uri="{BB962C8B-B14F-4D97-AF65-F5344CB8AC3E}">
        <p14:creationId xmlns:p14="http://schemas.microsoft.com/office/powerpoint/2010/main" val="96597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F89BDD-C0EC-4F4D-BAF9-62C66B503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91203"/>
          </a:xfrm>
        </p:spPr>
        <p:txBody>
          <a:bodyPr>
            <a:normAutofit fontScale="90000"/>
          </a:bodyPr>
          <a:lstStyle/>
          <a:p>
            <a:r>
              <a:rPr lang="pl-PL"/>
              <a:t>Nawłoć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B745CB-C539-42E3-B733-48C9B7F81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157" y="1226299"/>
            <a:ext cx="6112699" cy="502794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Clr>
                <a:srgbClr val="E3DED1">
                  <a:lumMod val="60000"/>
                  <a:lumOff val="40000"/>
                </a:srgbClr>
              </a:buClr>
            </a:pPr>
            <a:r>
              <a:rPr lang="pl-PL" b="1" dirty="0"/>
              <a:t>Właściwości i działanie nawłoci.</a:t>
            </a:r>
          </a:p>
          <a:p>
            <a:pPr>
              <a:buClr>
                <a:srgbClr val="EEEBE3"/>
              </a:buClr>
            </a:pPr>
            <a:r>
              <a:rPr lang="pl-PL" dirty="0"/>
              <a:t>Ziele nawłoci jest bardzo cenionym, a także znanym surowcem w dziedzinie medycyny.</a:t>
            </a:r>
          </a:p>
          <a:p>
            <a:pPr>
              <a:buClr>
                <a:srgbClr val="EEEBE3"/>
              </a:buClr>
            </a:pPr>
            <a:r>
              <a:rPr lang="pl-PL" dirty="0"/>
              <a:t>Nawłoć jest to roślina z rodziny astrowatych.</a:t>
            </a:r>
          </a:p>
          <a:p>
            <a:pPr>
              <a:buClr>
                <a:srgbClr val="EEEBE3"/>
              </a:buClr>
            </a:pPr>
            <a:r>
              <a:rPr lang="pl-PL" dirty="0"/>
              <a:t>W medycynie nawłoć (część jej kwiatu) jest stosowana jako środek przeciwzapalny.</a:t>
            </a:r>
          </a:p>
          <a:p>
            <a:pPr>
              <a:buClr>
                <a:srgbClr val="EEEBE3"/>
              </a:buClr>
            </a:pPr>
            <a:r>
              <a:rPr lang="pl-PL" dirty="0"/>
              <a:t>To ziele jest wykorzystywane również jako środek do dezynfekcji oraz opatrywania ran.</a:t>
            </a:r>
          </a:p>
          <a:p>
            <a:pPr>
              <a:buClr>
                <a:srgbClr val="EEEBE3"/>
              </a:buClr>
            </a:pPr>
            <a:r>
              <a:rPr lang="pl-PL" dirty="0"/>
              <a:t>Swoje zastosowanie ma również w leczeniu przeziębienia bądź grypy.</a:t>
            </a:r>
          </a:p>
          <a:p>
            <a:pPr>
              <a:buClr>
                <a:srgbClr val="EEEBE3"/>
              </a:buClr>
            </a:pPr>
            <a:r>
              <a:rPr lang="pl-PL" dirty="0"/>
              <a:t>Działa pozytywnie na kondycję skóry, usuwa podrażnienia, a także działa detoksykująco.</a:t>
            </a:r>
          </a:p>
          <a:p>
            <a:pPr>
              <a:buClr>
                <a:srgbClr val="EEEBE3"/>
              </a:buClr>
            </a:pPr>
            <a:r>
              <a:rPr lang="pl-PL" b="1" dirty="0">
                <a:ea typeface="+mn-lt"/>
                <a:cs typeface="+mn-lt"/>
              </a:rPr>
              <a:t>Przepis na  syrop z nawłoci: </a:t>
            </a:r>
            <a:r>
              <a:rPr lang="pl-PL" dirty="0">
                <a:ea typeface="+mn-lt"/>
                <a:cs typeface="+mn-lt"/>
              </a:rPr>
              <a:t>niezbędne będą oprócz pęku (ok. 20–30) kwiatów także 1,5 cytryny i 1,5 litra wody (tyle, aby przykryć w naczyniu kwiaty). Dla smaku można dodać miód lub brązowy cukier. Zagotuj wodę w osobnym naczyniu i zalej nią kwiaty.</a:t>
            </a:r>
            <a:endParaRPr lang="pl-PL" dirty="0"/>
          </a:p>
          <a:p>
            <a:pPr>
              <a:buClr>
                <a:srgbClr val="EEEBE3"/>
              </a:buClr>
            </a:pPr>
            <a:endParaRPr lang="pl-PL" dirty="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1CC5DF0F-AD26-4018-A34B-2E9453A18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912" y="1548008"/>
            <a:ext cx="2951967" cy="36576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372FF47-911E-4A7D-8A9F-45716DFE9195}"/>
              </a:ext>
            </a:extLst>
          </p:cNvPr>
          <p:cNvSpPr txBox="1"/>
          <p:nvPr/>
        </p:nvSpPr>
        <p:spPr>
          <a:xfrm>
            <a:off x="7292236" y="5413332"/>
            <a:ext cx="37557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Autor zdjęcia: Laura Pszeniczna</a:t>
            </a:r>
          </a:p>
        </p:txBody>
      </p:sp>
    </p:spTree>
    <p:extLst>
      <p:ext uri="{BB962C8B-B14F-4D97-AF65-F5344CB8AC3E}">
        <p14:creationId xmlns:p14="http://schemas.microsoft.com/office/powerpoint/2010/main" val="271094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986E66-3157-48E3-90FF-1FEEC5C7F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Dzika róża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1A522C-467C-4F8C-819F-BDD60FA89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25" y="1788795"/>
            <a:ext cx="6076167" cy="44092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l-PL" b="1"/>
              <a:t>Właściwości i zastosowanie dzikiej róży</a:t>
            </a:r>
            <a:r>
              <a:rPr lang="pl-PL"/>
              <a:t> </a:t>
            </a:r>
          </a:p>
          <a:p>
            <a:pPr>
              <a:buClr>
                <a:srgbClr val="EEEBE3"/>
              </a:buClr>
            </a:pPr>
            <a:r>
              <a:rPr lang="pl-PL"/>
              <a:t>Roślina ta ma dużą zawartość witamin takich jak:</a:t>
            </a:r>
          </a:p>
          <a:p>
            <a:pPr marL="0" indent="0">
              <a:buClr>
                <a:srgbClr val="EEEBE3"/>
              </a:buClr>
              <a:buNone/>
            </a:pPr>
            <a:r>
              <a:rPr lang="pl-PL"/>
              <a:t>                                   A, B1, B2, C, E </a:t>
            </a:r>
          </a:p>
          <a:p>
            <a:pPr marL="285750" indent="-285750">
              <a:buClr>
                <a:srgbClr val="EEEBE3"/>
              </a:buClr>
            </a:pPr>
            <a:r>
              <a:rPr lang="pl-PL"/>
              <a:t>Preparaty uzyskane z owoców dzikiej róży wzmacniają naczynia krwionośne, pomagają w leczeniu zapalenia stawów (reumatyzm), a także w leczeniu schorzeniu nerek.</a:t>
            </a:r>
          </a:p>
          <a:p>
            <a:pPr marL="285750" indent="-285750">
              <a:buClr>
                <a:srgbClr val="EEEBE3"/>
              </a:buClr>
            </a:pPr>
            <a:r>
              <a:rPr lang="pl-PL"/>
              <a:t>Dzika róża uspokaja, ułatwia zasypianie oraz pomaga radzić sobie ze stresem .</a:t>
            </a:r>
          </a:p>
          <a:p>
            <a:pPr marL="285750" indent="-285750">
              <a:buClr>
                <a:srgbClr val="EEEBE3"/>
              </a:buClr>
            </a:pPr>
            <a:r>
              <a:rPr lang="pl-PL"/>
              <a:t>Zastosowanie jej w kosmetologii ma za zadanie złagodzenie, wygładzenie oraz rozjaśnienie skóry.</a:t>
            </a:r>
          </a:p>
          <a:p>
            <a:pPr marL="285750" indent="-285750">
              <a:buClr>
                <a:srgbClr val="EEEBE3"/>
              </a:buClr>
            </a:pPr>
            <a:r>
              <a:rPr lang="pl-PL"/>
              <a:t>W liściach tego krzewu znajdują się naturalne związki bioaktywne, które mają działanie antynowotworowe. 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FE421E4C-5C81-45EF-8519-906D3D92D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682" y="1784437"/>
            <a:ext cx="2743200" cy="36576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03C936F-4C72-4ACF-8637-5871BA4B1ACB}"/>
              </a:ext>
            </a:extLst>
          </p:cNvPr>
          <p:cNvSpPr txBox="1"/>
          <p:nvPr/>
        </p:nvSpPr>
        <p:spPr>
          <a:xfrm>
            <a:off x="7831768" y="5441385"/>
            <a:ext cx="33381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Autor zdjęcia: Marta Łysek</a:t>
            </a:r>
          </a:p>
        </p:txBody>
      </p:sp>
    </p:spTree>
    <p:extLst>
      <p:ext uri="{BB962C8B-B14F-4D97-AF65-F5344CB8AC3E}">
        <p14:creationId xmlns:p14="http://schemas.microsoft.com/office/powerpoint/2010/main" val="894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DA67A2-76A6-4890-81FC-1945666A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37573"/>
          </a:xfrm>
        </p:spPr>
        <p:txBody>
          <a:bodyPr/>
          <a:lstStyle/>
          <a:p>
            <a:r>
              <a:rPr lang="pl-PL"/>
              <a:t>Pokrzywa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517F53-9084-4A36-A41C-9E3BCEFFA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583551"/>
            <a:ext cx="5426065" cy="470701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/>
            <a:r>
              <a:rPr lang="pl-PL" b="1" dirty="0"/>
              <a:t>Właściwości i działanie pokrzywy</a:t>
            </a:r>
            <a:r>
              <a:rPr lang="pl-PL" dirty="0"/>
              <a:t> </a:t>
            </a:r>
          </a:p>
          <a:p>
            <a:pPr algn="just">
              <a:buClr>
                <a:srgbClr val="EEEBE3"/>
              </a:buClr>
            </a:pPr>
            <a:r>
              <a:rPr lang="pl-PL" dirty="0"/>
              <a:t>Pokrzywa łagodzi ból pojawiający się przy zapaleniu stawów.</a:t>
            </a:r>
          </a:p>
          <a:p>
            <a:pPr algn="just">
              <a:buClr>
                <a:srgbClr val="EEEBE3"/>
              </a:buClr>
            </a:pPr>
            <a:r>
              <a:rPr lang="pl-PL" dirty="0"/>
              <a:t>Liście pokrzywy stosuje się także jako przeciwbólowe okłady.</a:t>
            </a:r>
          </a:p>
          <a:p>
            <a:pPr algn="just">
              <a:buClr>
                <a:srgbClr val="EEEBE3"/>
              </a:buClr>
            </a:pPr>
            <a:r>
              <a:rPr lang="pl-PL" dirty="0"/>
              <a:t>Dostarcza witaminę C oraz pomaga w leczeniu anemii.</a:t>
            </a:r>
          </a:p>
          <a:p>
            <a:pPr algn="just">
              <a:buClr>
                <a:srgbClr val="EEEBE3"/>
              </a:buClr>
            </a:pPr>
            <a:r>
              <a:rPr lang="pl-PL" dirty="0"/>
              <a:t>Wspomaga odporność organizmu oraz stymuluje metabolizm.</a:t>
            </a:r>
          </a:p>
          <a:p>
            <a:pPr algn="just">
              <a:buClr>
                <a:srgbClr val="EEEBE3"/>
              </a:buClr>
            </a:pPr>
            <a:r>
              <a:rPr lang="pl-PL" dirty="0"/>
              <a:t>Jest odpowiedzialna za przyspieszenie usuwania nadmiaru wody z ciała.</a:t>
            </a:r>
          </a:p>
          <a:p>
            <a:pPr algn="just">
              <a:buClr>
                <a:srgbClr val="EEEBE3"/>
              </a:buClr>
            </a:pPr>
            <a:r>
              <a:rPr lang="pl-PL" dirty="0"/>
              <a:t>Herbatę oraz sok z pokrzywy, które są pozyskiwane ze świeżych pędów pokrzywy, które zaleca się pić codziennie, aby zwiększyć odporność organizmu.</a:t>
            </a:r>
          </a:p>
          <a:p>
            <a:pPr>
              <a:buClr>
                <a:srgbClr val="EEEBE3"/>
              </a:buClr>
            </a:pPr>
            <a:endParaRPr lang="pl-PL"/>
          </a:p>
        </p:txBody>
      </p:sp>
      <p:pic>
        <p:nvPicPr>
          <p:cNvPr id="5" name="Obraz 5" descr="Obraz zawierający roślina, zielony, liść, paproć&#10;&#10;Opis wygenerowany automatycznie">
            <a:extLst>
              <a:ext uri="{FF2B5EF4-FFF2-40B4-BE49-F238E27FC236}">
                <a16:creationId xmlns:a16="http://schemas.microsoft.com/office/drawing/2014/main" id="{142F93C5-7BA7-45FE-B863-A1C4ACDB3F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48964" y="1055370"/>
            <a:ext cx="3597593" cy="4796790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0A8FE01-CEBD-4337-9C01-1E24A22189B4}"/>
              </a:ext>
            </a:extLst>
          </p:cNvPr>
          <p:cNvSpPr txBox="1"/>
          <p:nvPr/>
        </p:nvSpPr>
        <p:spPr>
          <a:xfrm>
            <a:off x="7069768" y="5858919"/>
            <a:ext cx="31294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Autor zdjęcia: Marta Łysek</a:t>
            </a:r>
          </a:p>
        </p:txBody>
      </p:sp>
    </p:spTree>
    <p:extLst>
      <p:ext uri="{BB962C8B-B14F-4D97-AF65-F5344CB8AC3E}">
        <p14:creationId xmlns:p14="http://schemas.microsoft.com/office/powerpoint/2010/main" val="99816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D6DCF4-EC56-4481-B1FB-20C33346B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11279"/>
            <a:ext cx="10058400" cy="985381"/>
          </a:xfrm>
        </p:spPr>
        <p:txBody>
          <a:bodyPr>
            <a:normAutofit/>
          </a:bodyPr>
          <a:lstStyle/>
          <a:p>
            <a:r>
              <a:rPr lang="pl-PL"/>
              <a:t>Ziele krwawnika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EF6E26-C14C-4F3F-AC77-D69405ECEE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716901"/>
            <a:ext cx="5600386" cy="440665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/>
            <a:r>
              <a:rPr lang="pl-PL" b="1"/>
              <a:t>Właściwości i zastosowanie krwawnika</a:t>
            </a:r>
            <a:r>
              <a:rPr lang="pl-PL"/>
              <a:t>.</a:t>
            </a:r>
          </a:p>
          <a:p>
            <a:pPr algn="just">
              <a:buClr>
                <a:srgbClr val="EEEBE3"/>
              </a:buClr>
            </a:pPr>
            <a:r>
              <a:rPr lang="pl-PL"/>
              <a:t>Krwawnik jest leczniczym surowcem – wykorzystuje się jego kwiaty i liście.</a:t>
            </a:r>
          </a:p>
          <a:p>
            <a:pPr algn="just">
              <a:buClr>
                <a:srgbClr val="EEEBE3"/>
              </a:buClr>
            </a:pPr>
            <a:r>
              <a:rPr lang="pl-PL"/>
              <a:t>Ma właściwości zmniejszenia krwawienia oraz pobudza apetyt.</a:t>
            </a:r>
          </a:p>
          <a:p>
            <a:pPr algn="just">
              <a:buClr>
                <a:srgbClr val="EEEBE3"/>
              </a:buClr>
            </a:pPr>
            <a:r>
              <a:rPr lang="pl-PL"/>
              <a:t>Napary z tego zioła stymulują pracę przewodu pokarmowego, działają rozkurczająco na mięśnie gładkie jelit, dróg moczowych oraz żółciowych, a także wzmacniają wydzielanie żółci i soków trawiennych.</a:t>
            </a:r>
          </a:p>
          <a:p>
            <a:pPr algn="just">
              <a:buClr>
                <a:srgbClr val="EEEBE3"/>
              </a:buClr>
            </a:pPr>
            <a:r>
              <a:rPr lang="pl-PL"/>
              <a:t>Krwawnik ma rolę leczenia przeciwbólowego, przeciwzapalnego i rozkurczowego.</a:t>
            </a:r>
          </a:p>
          <a:p>
            <a:pPr algn="just">
              <a:buClr>
                <a:srgbClr val="EEEBE3"/>
              </a:buClr>
            </a:pPr>
            <a:r>
              <a:rPr lang="pl-PL"/>
              <a:t>Dzięki krwawnikowi możemy pozbyć się zmarszczek oraz zaskórników.</a:t>
            </a:r>
          </a:p>
        </p:txBody>
      </p:sp>
      <p:pic>
        <p:nvPicPr>
          <p:cNvPr id="5" name="Obraz 5" descr="Obraz zawierający zewnętrzne, roślina, kwiat, zielony&#10;&#10;Opis wygenerowany automatycznie">
            <a:extLst>
              <a:ext uri="{FF2B5EF4-FFF2-40B4-BE49-F238E27FC236}">
                <a16:creationId xmlns:a16="http://schemas.microsoft.com/office/drawing/2014/main" id="{3696B828-C521-4384-8386-E0CB90310A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41870" y="1361997"/>
            <a:ext cx="3584218" cy="4490163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625CABD-A2C9-49BF-91A8-671EBDD4C7B0}"/>
              </a:ext>
            </a:extLst>
          </p:cNvPr>
          <p:cNvSpPr txBox="1"/>
          <p:nvPr/>
        </p:nvSpPr>
        <p:spPr>
          <a:xfrm>
            <a:off x="7469689" y="5862182"/>
            <a:ext cx="31502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Autor zdjęcia: Marta Łysek</a:t>
            </a:r>
          </a:p>
        </p:txBody>
      </p:sp>
    </p:spTree>
    <p:extLst>
      <p:ext uri="{BB962C8B-B14F-4D97-AF65-F5344CB8AC3E}">
        <p14:creationId xmlns:p14="http://schemas.microsoft.com/office/powerpoint/2010/main" val="64991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772A7E-8133-4FBE-BE84-FE3EDF002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Liście babki lancetowatej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1C152F-D8EB-4343-BE6F-67FB1F4F9C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716901"/>
            <a:ext cx="5443811" cy="46780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b="1"/>
              <a:t>Właściwości i zastosowanie babki lancetowatej.</a:t>
            </a:r>
            <a:endParaRPr lang="pl-PL"/>
          </a:p>
          <a:p>
            <a:pPr algn="just">
              <a:buClr>
                <a:srgbClr val="EEEBE3"/>
              </a:buClr>
            </a:pPr>
            <a:r>
              <a:rPr lang="pl-PL"/>
              <a:t>Stosowana jest przy przeziębieniach, ponieważ działa ona przeciwgorączkowo, przeciwzapalnie i przeciwkaszlowo.</a:t>
            </a:r>
          </a:p>
          <a:p>
            <a:pPr algn="just">
              <a:buClr>
                <a:srgbClr val="EEEBE3"/>
              </a:buClr>
            </a:pPr>
            <a:r>
              <a:rPr lang="pl-PL"/>
              <a:t>Koi podczas oparzenia bądź odmrożenia, przyspiesza gojenie ran.</a:t>
            </a:r>
          </a:p>
          <a:p>
            <a:pPr algn="just">
              <a:buClr>
                <a:srgbClr val="EEEBE3"/>
              </a:buClr>
            </a:pPr>
            <a:r>
              <a:rPr lang="pl-PL">
                <a:ea typeface="+mn-lt"/>
                <a:cs typeface="+mn-lt"/>
              </a:rPr>
              <a:t>Syrop z babki lancetowatej z miodem redukuje suchy kaszel i pomaga pozbyć się chrypy.</a:t>
            </a:r>
          </a:p>
          <a:p>
            <a:pPr algn="just">
              <a:buClr>
                <a:srgbClr val="EEEBE3"/>
              </a:buClr>
            </a:pPr>
            <a:r>
              <a:rPr lang="pl-PL"/>
              <a:t>Liście babki lancetowatej powinny zostać zbierane w porze od maja do września oraz zostać wysuszone w przewiewie i temperaturze pokojowej, aby nie straciły swoich właściwości.</a:t>
            </a:r>
          </a:p>
          <a:p>
            <a:pPr>
              <a:buClr>
                <a:srgbClr val="EEEBE3"/>
              </a:buClr>
            </a:pPr>
            <a:endParaRPr lang="pl-PL"/>
          </a:p>
        </p:txBody>
      </p:sp>
      <p:pic>
        <p:nvPicPr>
          <p:cNvPr id="10" name="Obraz 10" descr="Obraz zawierający trawa, zewnętrzne, roślina&#10;&#10;Opis wygenerowany automatycznie">
            <a:extLst>
              <a:ext uri="{FF2B5EF4-FFF2-40B4-BE49-F238E27FC236}">
                <a16:creationId xmlns:a16="http://schemas.microsoft.com/office/drawing/2014/main" id="{F4347E14-7C83-4353-ABF2-BD83201B18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7268801" y="2259696"/>
            <a:ext cx="4092553" cy="3082463"/>
          </a:xfr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214876B-70A4-470E-A47F-933B8712897E}"/>
              </a:ext>
            </a:extLst>
          </p:cNvPr>
          <p:cNvSpPr txBox="1"/>
          <p:nvPr/>
        </p:nvSpPr>
        <p:spPr>
          <a:xfrm>
            <a:off x="7354867" y="5903934"/>
            <a:ext cx="37765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Autor zdjęcia: Laura Pszeniczna</a:t>
            </a:r>
          </a:p>
        </p:txBody>
      </p:sp>
    </p:spTree>
    <p:extLst>
      <p:ext uri="{BB962C8B-B14F-4D97-AF65-F5344CB8AC3E}">
        <p14:creationId xmlns:p14="http://schemas.microsoft.com/office/powerpoint/2010/main" val="85054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AA64D5-FA20-437F-A582-8DB661B3E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45299"/>
          </a:xfrm>
        </p:spPr>
        <p:txBody>
          <a:bodyPr>
            <a:normAutofit fontScale="90000"/>
          </a:bodyPr>
          <a:lstStyle/>
          <a:p>
            <a:r>
              <a:rPr lang="pl-PL"/>
              <a:t>Kora brzozy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CB8EB6-44CE-4E22-A490-5141C6EB6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3731" y="1476820"/>
            <a:ext cx="5579509" cy="49598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b="1" dirty="0"/>
              <a:t>Właściwości i zastosowanie kory brzozy.</a:t>
            </a:r>
            <a:r>
              <a:rPr lang="pl-PL" dirty="0"/>
              <a:t> </a:t>
            </a:r>
          </a:p>
          <a:p>
            <a:pPr>
              <a:buClr>
                <a:srgbClr val="EEEBE3"/>
              </a:buClr>
            </a:pPr>
            <a:r>
              <a:rPr lang="pl-PL" dirty="0"/>
              <a:t>Brzoza należy do grupy silnych antyoksydantów, które chronią organizm przed wolnymi rodnikami.</a:t>
            </a:r>
          </a:p>
          <a:p>
            <a:pPr>
              <a:buClr>
                <a:srgbClr val="EEEBE3"/>
              </a:buClr>
            </a:pPr>
            <a:r>
              <a:rPr lang="pl-PL" dirty="0"/>
              <a:t>Jej właściwości pomagają przeciwzapalnie, przeciwgrzybiczo, przeciwbakteryjnie.  </a:t>
            </a:r>
          </a:p>
          <a:p>
            <a:pPr>
              <a:buClr>
                <a:srgbClr val="EEEBE3"/>
              </a:buClr>
            </a:pPr>
            <a:r>
              <a:rPr lang="pl-PL" dirty="0"/>
              <a:t>Z naparu z kory brzozy robi się herbaty, które działają napotnie i moczopędnie.</a:t>
            </a:r>
          </a:p>
          <a:p>
            <a:pPr>
              <a:buClr>
                <a:srgbClr val="EEEBE3"/>
              </a:buClr>
            </a:pPr>
            <a:r>
              <a:rPr lang="pl-PL" b="1" dirty="0">
                <a:ea typeface="+mn-lt"/>
                <a:cs typeface="+mn-lt"/>
              </a:rPr>
              <a:t>Przepis na odwar z kory lub gałązek świeżych lub suchych:</a:t>
            </a:r>
            <a:r>
              <a:rPr lang="pl-PL" dirty="0">
                <a:ea typeface="+mn-lt"/>
                <a:cs typeface="+mn-lt"/>
              </a:rPr>
              <a:t> 1 czubata łyżka rozdrobnionego surowca na szklankę wody; zalać zimną wodą, potem podgrzewać powoli, gdy zacznie się gotować – gotować 20 minut. Następnie przykryć, odstawić na 20 minut, dopełnić brakującą ilość wody. Podzielić na 4 równe części i wypić w ciągu dnia.</a:t>
            </a:r>
            <a:endParaRPr lang="pl-PL" dirty="0"/>
          </a:p>
        </p:txBody>
      </p:sp>
      <p:pic>
        <p:nvPicPr>
          <p:cNvPr id="5" name="Obraz 5" descr="Obraz zawierający drzewo, zewnętrzne, roślina, las&#10;&#10;Opis wygenerowany automatycznie">
            <a:extLst>
              <a:ext uri="{FF2B5EF4-FFF2-40B4-BE49-F238E27FC236}">
                <a16:creationId xmlns:a16="http://schemas.microsoft.com/office/drawing/2014/main" id="{9E1B8A66-3DC6-44C2-8D75-F9F07C8916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7004355" y="1867360"/>
            <a:ext cx="4228252" cy="3447805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B3F1040-88A1-4486-BC3B-77A5F7570A3F}"/>
              </a:ext>
            </a:extLst>
          </p:cNvPr>
          <p:cNvSpPr txBox="1"/>
          <p:nvPr/>
        </p:nvSpPr>
        <p:spPr>
          <a:xfrm>
            <a:off x="7177415" y="5768236"/>
            <a:ext cx="38079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Autor zdjęcia: Laura Pszeniczna</a:t>
            </a:r>
          </a:p>
        </p:txBody>
      </p:sp>
    </p:spTree>
    <p:extLst>
      <p:ext uri="{BB962C8B-B14F-4D97-AF65-F5344CB8AC3E}">
        <p14:creationId xmlns:p14="http://schemas.microsoft.com/office/powerpoint/2010/main" val="328605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10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Savon</vt:lpstr>
      <vt:lpstr>  ZIOŁA LECZNICZE    DOLINY BARYCZY</vt:lpstr>
      <vt:lpstr>Spis treści:</vt:lpstr>
      <vt:lpstr>Dolina Baryczy</vt:lpstr>
      <vt:lpstr>Nawłoć</vt:lpstr>
      <vt:lpstr>Dzika róża</vt:lpstr>
      <vt:lpstr>Pokrzywa</vt:lpstr>
      <vt:lpstr>Ziele krwawnika</vt:lpstr>
      <vt:lpstr>Liście babki lancetowatej</vt:lpstr>
      <vt:lpstr>Kora brzozy</vt:lpstr>
      <vt:lpstr>Źródła wiedzy: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113</cp:revision>
  <dcterms:created xsi:type="dcterms:W3CDTF">2021-09-27T14:47:47Z</dcterms:created>
  <dcterms:modified xsi:type="dcterms:W3CDTF">2021-10-13T16:32:15Z</dcterms:modified>
</cp:coreProperties>
</file>