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113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fallOve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fallOver"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B035F95-0637-4D1B-BD0B-37A102301B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9269" y="457199"/>
            <a:ext cx="9470570" cy="1723637"/>
          </a:xfrm>
        </p:spPr>
        <p:txBody>
          <a:bodyPr/>
          <a:lstStyle/>
          <a:p>
            <a:pPr algn="ctr"/>
            <a:r>
              <a:rPr lang="pl-PL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NATURALNE LEKI </a:t>
            </a:r>
            <a:br>
              <a:rPr lang="pl-PL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pl-PL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Z „BARYCZANEJ APTEKI”</a:t>
            </a:r>
            <a:endParaRPr lang="pl-PL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6EA44FBB-3D37-40DB-9CF9-235012286C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93067" y="5230510"/>
            <a:ext cx="7766936" cy="1096899"/>
          </a:xfrm>
        </p:spPr>
        <p:txBody>
          <a:bodyPr>
            <a:normAutofit lnSpcReduction="10000"/>
          </a:bodyPr>
          <a:lstStyle/>
          <a:p>
            <a:pPr algn="ctr"/>
            <a:r>
              <a:rPr lang="pl-PL" dirty="0">
                <a:solidFill>
                  <a:srgbClr val="002060"/>
                </a:solidFill>
              </a:rPr>
              <a:t>Lena Woźnica </a:t>
            </a:r>
          </a:p>
          <a:p>
            <a:pPr algn="ctr"/>
            <a:r>
              <a:rPr lang="pl-PL" dirty="0">
                <a:solidFill>
                  <a:srgbClr val="002060"/>
                </a:solidFill>
              </a:rPr>
              <a:t>Klasa VIII </a:t>
            </a:r>
            <a:r>
              <a:rPr lang="pl-PL" dirty="0" smtClean="0">
                <a:solidFill>
                  <a:srgbClr val="002060"/>
                </a:solidFill>
              </a:rPr>
              <a:t>b</a:t>
            </a:r>
            <a:endParaRPr lang="pl-PL" dirty="0">
              <a:solidFill>
                <a:srgbClr val="002060"/>
              </a:solidFill>
            </a:endParaRPr>
          </a:p>
          <a:p>
            <a:pPr algn="ctr"/>
            <a:r>
              <a:rPr lang="pl-PL" dirty="0">
                <a:solidFill>
                  <a:srgbClr val="002060"/>
                </a:solidFill>
              </a:rPr>
              <a:t>Szkoła Podstawowa im. ks. Jana Twardowskiego w Powidzku   </a:t>
            </a:r>
          </a:p>
        </p:txBody>
      </p:sp>
      <p:pic>
        <p:nvPicPr>
          <p:cNvPr id="6" name="Symbol zastępczy zawartości 5">
            <a:extLst>
              <a:ext uri="{FF2B5EF4-FFF2-40B4-BE49-F238E27FC236}">
                <a16:creationId xmlns:a16="http://schemas.microsoft.com/office/drawing/2014/main" xmlns="" id="{7CC39D9C-56A1-4794-89E8-BEDA73D8239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13956" y="2468880"/>
            <a:ext cx="2248482" cy="3306100"/>
          </a:xfrm>
          <a:prstGeom prst="rect">
            <a:avLst/>
          </a:prstGeom>
        </p:spPr>
      </p:pic>
      <p:pic>
        <p:nvPicPr>
          <p:cNvPr id="7" name="Symbol zastępczy zawartości 5">
            <a:extLst>
              <a:ext uri="{FF2B5EF4-FFF2-40B4-BE49-F238E27FC236}">
                <a16:creationId xmlns:a16="http://schemas.microsoft.com/office/drawing/2014/main" xmlns="" id="{1F51F9D4-0CF3-4440-9A0C-01F75E5B53C5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7537" b="17537"/>
          <a:stretch/>
        </p:blipFill>
        <p:spPr>
          <a:xfrm>
            <a:off x="6207717" y="2403567"/>
            <a:ext cx="2785628" cy="2495006"/>
          </a:xfrm>
          <a:prstGeom prst="rect">
            <a:avLst/>
          </a:prstGeom>
        </p:spPr>
      </p:pic>
      <p:pic>
        <p:nvPicPr>
          <p:cNvPr id="8" name="Symbol zastępczy zawartości 5">
            <a:extLst>
              <a:ext uri="{FF2B5EF4-FFF2-40B4-BE49-F238E27FC236}">
                <a16:creationId xmlns:a16="http://schemas.microsoft.com/office/drawing/2014/main" xmlns="" id="{B128AC33-4149-44D3-AF2F-743BCBE271B2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614262" y="2246899"/>
            <a:ext cx="1802675" cy="2703923"/>
          </a:xfrm>
          <a:prstGeom prst="rect">
            <a:avLst/>
          </a:prstGeom>
        </p:spPr>
      </p:pic>
      <p:pic>
        <p:nvPicPr>
          <p:cNvPr id="9" name="Symbol zastępczy zawartości 5">
            <a:extLst>
              <a:ext uri="{FF2B5EF4-FFF2-40B4-BE49-F238E27FC236}">
                <a16:creationId xmlns:a16="http://schemas.microsoft.com/office/drawing/2014/main" xmlns="" id="{CCD3817B-15F8-4537-B286-21AFBEFF1296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3422601" y="2612572"/>
            <a:ext cx="2068294" cy="275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017529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 advClick="0" advTm="5000">
        <p15:prstTrans prst="fallOver"/>
      </p:transition>
    </mc:Choice>
    <mc:Fallback>
      <p:transition spd="slow" advClick="0" advTm="5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1F2B4773-3207-44CC-B7AC-892B704982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2B8267CA-A7A5-4E11-9D92-4EAC3DD3E8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E83D61B5-C6B4-4A4B-85AD-FEE7A54912C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xmlns="" id="{A0B67FE4-688F-4497-8BFD-157613A697D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xmlns="" id="{3BF5BE1A-9BAC-4581-A82B-FD8FE31595B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xmlns="" id="{971E5644-6772-414A-8199-E30BFB02A5D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xmlns="" id="{E8246D50-BB0C-408E-93FD-7B8D63A7F78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xmlns="" id="{AFBC5D22-68C1-44FB-8181-CB84ECAA83F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xmlns="" id="{FB6D0FCE-FBDB-4655-A1A7-640B1E86B5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xmlns="" id="{BC8157DF-FD90-4AD6-B803-3AC0ACD8E6A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xmlns="" id="{3548B067-9D63-4D21-92EF-CBC9E6338C8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xmlns="" id="{A65AC7D1-EAA9-48F5-B509-60A7F50BF7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xmlns="" id="{D6320AF9-619A-4175-865B-5663E1AEF4C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xmlns="" id="{063B6EC6-D752-4EE7-908B-F8F19E8C7FE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xmlns="" id="{EFECD4E8-AD3E-4228-82A2-9461958EA9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23">
            <a:extLst>
              <a:ext uri="{FF2B5EF4-FFF2-40B4-BE49-F238E27FC236}">
                <a16:creationId xmlns:a16="http://schemas.microsoft.com/office/drawing/2014/main" xmlns="" id="{7E018740-5C2B-4A41-AC1A-7E68D1EC19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Rectangle 25">
            <a:extLst>
              <a:ext uri="{FF2B5EF4-FFF2-40B4-BE49-F238E27FC236}">
                <a16:creationId xmlns:a16="http://schemas.microsoft.com/office/drawing/2014/main" xmlns="" id="{166F75A4-C475-4941-8EE2-B80A06A2C1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xmlns="" id="{A032553A-72E8-4B0D-8405-FF9771C9AF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7" name="Rectangle 27">
            <a:extLst>
              <a:ext uri="{FF2B5EF4-FFF2-40B4-BE49-F238E27FC236}">
                <a16:creationId xmlns:a16="http://schemas.microsoft.com/office/drawing/2014/main" xmlns="" id="{765800AC-C3B9-498E-87BC-29FAE4C76B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xmlns="" id="{1F9D6ACB-2FF4-49F9-978A-E0D5327FC6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xmlns="" id="{A5EC319D-0FEA-4B95-A3EA-01E35672C9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620C587-B9C2-4903-B961-879654CF5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0013" y="0"/>
            <a:ext cx="6662056" cy="22277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pl-PL" sz="36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KIEDY BOLI CIĘ BRZUCH, WTEDY MIĘTY </a:t>
            </a:r>
            <a:br>
              <a:rPr lang="pl-PL" sz="36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36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POCZUJ CHŁÓD !!!</a:t>
            </a:r>
            <a:endParaRPr lang="en-US" sz="36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EFF935C9-3B28-4D55-A9DF-E754CE361B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15691" y="2299062"/>
            <a:ext cx="6979022" cy="425849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pl-PL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Herbata miętowa:</a:t>
            </a:r>
          </a:p>
          <a:p>
            <a:pPr algn="ctr"/>
            <a:r>
              <a:rPr lang="pl-PL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czubatą łyżkę świeżych lub suszonych liści mięty zalać 1 </a:t>
            </a:r>
            <a:r>
              <a:rPr lang="pl-PL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szklanką </a:t>
            </a:r>
            <a:r>
              <a:rPr lang="pl-PL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wrzącej wody i zaparzyć pod przykryciem przez 5 minut a następnie odcedzić. Najlepiej pić ją niesłodzona. </a:t>
            </a:r>
            <a:endParaRPr lang="pl-PL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l-PL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Doskonale </a:t>
            </a:r>
            <a:r>
              <a:rPr lang="pl-PL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smakuje z dodatkiem cytryny oraz rumianku, który wzmocni działanie herbaty. </a:t>
            </a:r>
          </a:p>
          <a:p>
            <a:pPr algn="ctr"/>
            <a:r>
              <a:rPr lang="pl-PL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Herbata miętowa dobra jest zarówno w letnie jak i zimowe dni. Orzeźwia i smakuje to jeszcze posiada cenne właściwości lecznicze. </a:t>
            </a:r>
          </a:p>
          <a:p>
            <a:pPr algn="ctr"/>
            <a:endParaRPr lang="pl-PL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l-P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Fot. </a:t>
            </a:r>
            <a:r>
              <a:rPr lang="pl-P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Lena Woźnica</a:t>
            </a:r>
          </a:p>
          <a:p>
            <a:pPr algn="ctr"/>
            <a:r>
              <a:rPr lang="pl-PL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Źródło </a:t>
            </a:r>
            <a:r>
              <a:rPr lang="pl-PL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tekstu -  </a:t>
            </a:r>
            <a:r>
              <a:rPr lang="pl-P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poradnikzdrowie.pl</a:t>
            </a:r>
          </a:p>
          <a:p>
            <a:endParaRPr lang="pl-PL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26" name="Symbol zastępczy zawartości 5">
            <a:extLst>
              <a:ext uri="{FF2B5EF4-FFF2-40B4-BE49-F238E27FC236}">
                <a16:creationId xmlns:a16="http://schemas.microsoft.com/office/drawing/2014/main" xmlns="" id="{B128AC33-4149-44D3-AF2F-743BCBE271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94618" y="255142"/>
            <a:ext cx="3255197" cy="5356981"/>
          </a:xfrm>
          <a:prstGeom prst="rect">
            <a:avLst/>
          </a:prstGeom>
        </p:spPr>
      </p:pic>
      <p:pic>
        <p:nvPicPr>
          <p:cNvPr id="6" name="Symbol zastępczy zawartości 5">
            <a:extLst>
              <a:ext uri="{FF2B5EF4-FFF2-40B4-BE49-F238E27FC236}">
                <a16:creationId xmlns:a16="http://schemas.microsoft.com/office/drawing/2014/main" xmlns="" id="{B128AC33-4149-44D3-AF2F-743BCBE271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/>
        </p:blipFill>
        <p:spPr>
          <a:xfrm>
            <a:off x="3017519" y="3788316"/>
            <a:ext cx="1802675" cy="2703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305840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 advClick="0" advTm="20000">
        <p15:prstTrans prst="fallOver"/>
      </p:transition>
    </mc:Choice>
    <mc:Fallback>
      <p:transition spd="slow" advClick="0" advTm="2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B82703A-B3C6-42DC-96CA-D3B24AEE5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840" y="195944"/>
            <a:ext cx="9483560" cy="1908182"/>
          </a:xfrm>
        </p:spPr>
        <p:txBody>
          <a:bodyPr>
            <a:noAutofit/>
          </a:bodyPr>
          <a:lstStyle/>
          <a:p>
            <a:pPr algn="ctr"/>
            <a:r>
              <a:rPr lang="pl-PL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 prezentacji wybrałam najbardziej znane i najczęściej występujące rośliny lecznicze na terenie Doliny Baryczy. Ich właściwości lecznicze przekazywane są z pokolenia na pokolenie przez nasze Babcie i Mamy. Dobro medycyny </a:t>
            </a:r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naturalnej i zielarskiej </a:t>
            </a:r>
            <a:r>
              <a:rPr lang="pl-PL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powinno znaleźć szerokie zastosowanie w </a:t>
            </a:r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naszych </a:t>
            </a:r>
            <a:r>
              <a:rPr lang="pl-PL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domowych apteczkach.</a:t>
            </a:r>
            <a:r>
              <a:rPr lang="pl-PL" sz="2400" dirty="0"/>
              <a:t/>
            </a:r>
            <a:br>
              <a:rPr lang="pl-PL" sz="2400" dirty="0"/>
            </a:br>
            <a:endParaRPr lang="pl-PL" sz="24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70A92FF9-8A5A-44EA-BDCF-504DE8EA3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056" y="2210637"/>
            <a:ext cx="8596668" cy="447754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Spis treści:</a:t>
            </a:r>
          </a:p>
          <a:p>
            <a:pPr algn="ctr">
              <a:buAutoNum type="arabicPeriod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Tytuł i wykonawca</a:t>
            </a:r>
          </a:p>
          <a:p>
            <a:pPr algn="ctr">
              <a:buAutoNum type="arabicPeriod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Uzasadnienie wyboru, spis treści </a:t>
            </a:r>
          </a:p>
          <a:p>
            <a:pPr algn="ctr">
              <a:buAutoNum type="arabicPeriod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Pokrzywa -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właściwości lecznicze i zastosowanie</a:t>
            </a:r>
          </a:p>
          <a:p>
            <a:pPr algn="ctr">
              <a:buAutoNum type="arabicPeriod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Przepis na sok pokrzywowy </a:t>
            </a:r>
          </a:p>
          <a:p>
            <a:pPr algn="ctr">
              <a:buAutoNum type="arabicPeriod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 Mniszek lekarski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 lecznicze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właściwości i zastosowanie</a:t>
            </a:r>
          </a:p>
          <a:p>
            <a:pPr algn="ctr">
              <a:buAutoNum type="arabicPeriod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 Przepis na syrop z mniszka lekarskiego</a:t>
            </a:r>
          </a:p>
          <a:p>
            <a:pPr algn="ctr">
              <a:buAutoNum type="arabicPeriod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 Jaskółcze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ziele -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właściwości lecznicze i zastosowanie </a:t>
            </a:r>
          </a:p>
          <a:p>
            <a:pPr algn="ctr">
              <a:buAutoNum type="arabicPeriod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 Przepis na sok z jaskółczego ziela </a:t>
            </a:r>
          </a:p>
          <a:p>
            <a:pPr algn="ctr">
              <a:buAutoNum type="arabicPeriod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>
                <a:latin typeface="Times New Roman" pitchFamily="18" charset="0"/>
                <a:cs typeface="Times New Roman" pitchFamily="18" charset="0"/>
              </a:rPr>
              <a:t>Mięta </a:t>
            </a:r>
            <a:r>
              <a:rPr lang="pl-PL" smtClean="0">
                <a:latin typeface="Times New Roman" pitchFamily="18" charset="0"/>
                <a:cs typeface="Times New Roman" pitchFamily="18" charset="0"/>
              </a:rPr>
              <a:t>- właściwości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lecznicze </a:t>
            </a:r>
          </a:p>
          <a:p>
            <a:pPr algn="ctr">
              <a:buAutoNum type="arabicPeriod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 Napar z mięty</a:t>
            </a:r>
          </a:p>
          <a:p>
            <a:pPr marL="0" indent="0">
              <a:buNone/>
            </a:pPr>
            <a:endParaRPr lang="pl-PL" dirty="0"/>
          </a:p>
          <a:p>
            <a:pPr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7749652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 advClick="0" advTm="20000">
        <p15:prstTrans prst="fallOver"/>
      </p:transition>
    </mc:Choice>
    <mc:Fallback>
      <p:transition spd="slow" advClick="0" advTm="2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10BE40E3-5550-4CDD-B4FD-387C33EBF1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71A6B738-E50C-4653-B343-B9D6A5EA277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498768D6-B28C-40A3-B381-39306F5816D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xmlns="" id="{B27C15B9-7795-4321-AB30-DF1DEF65C1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xmlns="" id="{578EC957-1F3F-4C00-B023-C8725C2171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xmlns="" id="{3D642632-BBD5-46D6-A91D-9B2BF68219B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xmlns="" id="{BF9D518D-AFF5-4DE2-AEE2-0EC15479A9A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xmlns="" id="{14EF979B-B00D-460C-BD56-7EEAFB7E0F9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xmlns="" id="{3E40F9A1-6B82-400F-9397-26D1D36F1F0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xmlns="" id="{2EF7DDF1-FF86-4CA4-B08B-8939557EBDB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xmlns="" id="{6D7C1F89-72B2-4FDC-B9E2-04F52D5C504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0E852F3-2FC2-4D87-8A80-3438B53E1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0864" y="352697"/>
            <a:ext cx="5481936" cy="1110343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algn="ctr"/>
            <a:r>
              <a:rPr lang="pl-PL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POKRZYWA ZWYCZAJNA</a:t>
            </a:r>
            <a:r>
              <a:rPr lang="pl-PL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URTICA DIOICA</a:t>
            </a:r>
            <a:r>
              <a:rPr lang="pl-PL" sz="3600" dirty="0"/>
              <a:t/>
            </a:r>
            <a:br>
              <a:rPr lang="pl-PL" sz="3600" dirty="0"/>
            </a:br>
            <a:endParaRPr lang="en-US" sz="3600" dirty="0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3F460F4D-4E7E-4CB4-8375-FCC5FE8F2F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9563" y="1606731"/>
            <a:ext cx="6429443" cy="4991018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>
              <a:buFont typeface="Wingdings 3" charset="2"/>
              <a:buChar char=""/>
            </a:pPr>
            <a:r>
              <a:rPr lang="pl-PL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Pokrzywa zwyczajna to najczęściej spotykana  roślina występująca na terenie całej Dolinie Baryczy. Najczęściej kojarzy nam się z „parzeniem”, ze względu na obecne na jej liściach parzące włoski. </a:t>
            </a:r>
          </a:p>
          <a:p>
            <a:pPr>
              <a:buFont typeface="Wingdings 3" charset="2"/>
              <a:buChar char=""/>
            </a:pPr>
            <a:r>
              <a:rPr lang="pl-PL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Ze względu na swój bogaty skład chemiczny znalazła zastosowanie jako bogaty surowiec leczniczy.</a:t>
            </a:r>
          </a:p>
          <a:p>
            <a:pPr>
              <a:buFont typeface="Wingdings 3" charset="2"/>
              <a:buChar char=""/>
            </a:pPr>
            <a:r>
              <a:rPr lang="pl-PL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Wykorzystywane są jej liście, korzeń lub całe ziele pozyskiwane z dwóch gatunków : pokrzywy zwyczajnej i pokrzywy żegawki. </a:t>
            </a:r>
            <a:r>
              <a:rPr lang="pl-PL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Surowcem </a:t>
            </a:r>
            <a:r>
              <a:rPr lang="pl-PL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jest też sok pozyskiwany ze świeżych pędów.</a:t>
            </a:r>
          </a:p>
          <a:p>
            <a:pPr>
              <a:buFont typeface="Wingdings 3" charset="2"/>
              <a:buChar char=""/>
            </a:pPr>
            <a:r>
              <a:rPr lang="pl-PL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Pokrzywa posiada dużo witamin i minerałów, pozytywnie wpływa na stan włosów hamując ich wypadanie, zapobiega łupieżowi i zmniejsza łojotok skóry głowy. Natomiast duża zawartość żelaza zapobiega anemii.</a:t>
            </a:r>
          </a:p>
          <a:p>
            <a:pPr algn="ctr">
              <a:buFont typeface="Wingdings 3" charset="2"/>
              <a:buChar char=""/>
            </a:pPr>
            <a:endParaRPr lang="pl-PL" sz="1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l-PL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Fot. </a:t>
            </a:r>
            <a:r>
              <a:rPr lang="pl-PL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Lena Woźnica  </a:t>
            </a:r>
          </a:p>
          <a:p>
            <a:pPr algn="ctr"/>
            <a:r>
              <a:rPr lang="pl-PL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Źródło </a:t>
            </a:r>
            <a:r>
              <a:rPr lang="pl-PL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teksu - </a:t>
            </a:r>
            <a:r>
              <a:rPr lang="pl-PL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www.medonet.pl</a:t>
            </a:r>
          </a:p>
          <a:p>
            <a:pPr algn="ctr"/>
            <a:endParaRPr lang="pl-PL" dirty="0"/>
          </a:p>
        </p:txBody>
      </p:sp>
      <p:pic>
        <p:nvPicPr>
          <p:cNvPr id="6" name="Symbol zastępczy zawartości 5" descr="Obraz zawierający trawa, zewnętrzne, roślina, zielony&#10;&#10;Opis wygenerowany automatycznie">
            <a:extLst>
              <a:ext uri="{FF2B5EF4-FFF2-40B4-BE49-F238E27FC236}">
                <a16:creationId xmlns:a16="http://schemas.microsoft.com/office/drawing/2014/main" xmlns="" id="{9BB8B1CB-0FE8-4B90-AC3A-24694B25D8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-1" b="4660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23" name="Isosceles Triangle 22">
            <a:extLst>
              <a:ext uri="{FF2B5EF4-FFF2-40B4-BE49-F238E27FC236}">
                <a16:creationId xmlns:a16="http://schemas.microsoft.com/office/drawing/2014/main" xmlns="" id="{3BCB5F6A-9EB0-40B0-9D13-3023E9A205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40097444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 advClick="0" advTm="20000">
        <p15:prstTrans prst="fallOver"/>
      </p:transition>
    </mc:Choice>
    <mc:Fallback>
      <p:transition spd="slow" advClick="0" advTm="2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10">
            <a:extLst>
              <a:ext uri="{FF2B5EF4-FFF2-40B4-BE49-F238E27FC236}">
                <a16:creationId xmlns:a16="http://schemas.microsoft.com/office/drawing/2014/main" xmlns="" id="{1F2B4773-3207-44CC-B7AC-892B704982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2B8267CA-A7A5-4E11-9D92-4EAC3DD3E8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E83D61B5-C6B4-4A4B-85AD-FEE7A54912C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xmlns="" id="{A0B67FE4-688F-4497-8BFD-157613A697D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xmlns="" id="{3BF5BE1A-9BAC-4581-A82B-FD8FE31595B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xmlns="" id="{971E5644-6772-414A-8199-E30BFB02A5D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xmlns="" id="{E8246D50-BB0C-408E-93FD-7B8D63A7F78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xmlns="" id="{AFBC5D22-68C1-44FB-8181-CB84ECAA83F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xmlns="" id="{FB6D0FCE-FBDB-4655-A1A7-640B1E86B5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xmlns="" id="{BC8157DF-FD90-4AD6-B803-3AC0ACD8E6A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xmlns="" id="{3548B067-9D63-4D21-92EF-CBC9E6338C8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8" name="Rectangle 22">
            <a:extLst>
              <a:ext uri="{FF2B5EF4-FFF2-40B4-BE49-F238E27FC236}">
                <a16:creationId xmlns:a16="http://schemas.microsoft.com/office/drawing/2014/main" xmlns="" id="{A65AC7D1-EAA9-48F5-B509-60A7F50BF7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xmlns="" id="{D6320AF9-619A-4175-865B-5663E1AEF4C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xmlns="" id="{063B6EC6-D752-4EE7-908B-F8F19E8C7FE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xmlns="" id="{EFECD4E8-AD3E-4228-82A2-9461958EA9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23">
            <a:extLst>
              <a:ext uri="{FF2B5EF4-FFF2-40B4-BE49-F238E27FC236}">
                <a16:creationId xmlns:a16="http://schemas.microsoft.com/office/drawing/2014/main" xmlns="" id="{7E018740-5C2B-4A41-AC1A-7E68D1EC19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Rectangle 25">
            <a:extLst>
              <a:ext uri="{FF2B5EF4-FFF2-40B4-BE49-F238E27FC236}">
                <a16:creationId xmlns:a16="http://schemas.microsoft.com/office/drawing/2014/main" xmlns="" id="{166F75A4-C475-4941-8EE2-B80A06A2C1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xmlns="" id="{A032553A-72E8-4B0D-8405-FF9771C9AF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7" name="Rectangle 27">
            <a:extLst>
              <a:ext uri="{FF2B5EF4-FFF2-40B4-BE49-F238E27FC236}">
                <a16:creationId xmlns:a16="http://schemas.microsoft.com/office/drawing/2014/main" xmlns="" id="{765800AC-C3B9-498E-87BC-29FAE4C76B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xmlns="" id="{1F9D6ACB-2FF4-49F9-978A-E0D5327FC6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xmlns="" id="{A5EC319D-0FEA-4B95-A3EA-01E35672C9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723E723-D9D8-44ED-95D5-D6CD6961D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184" y="0"/>
            <a:ext cx="7475886" cy="190886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pl-PL" sz="3600" b="1" dirty="0" smtClean="0">
                <a:solidFill>
                  <a:srgbClr val="001132"/>
                </a:solidFill>
                <a:latin typeface="Times New Roman" pitchFamily="18" charset="0"/>
                <a:cs typeface="Times New Roman" pitchFamily="18" charset="0"/>
              </a:rPr>
              <a:t>ABY ZDROWYM BYĆ, </a:t>
            </a:r>
            <a:br>
              <a:rPr lang="pl-PL" sz="3600" b="1" dirty="0" smtClean="0">
                <a:solidFill>
                  <a:srgbClr val="00113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3600" b="1" dirty="0" smtClean="0">
                <a:solidFill>
                  <a:srgbClr val="001132"/>
                </a:solidFill>
                <a:latin typeface="Times New Roman" pitchFamily="18" charset="0"/>
                <a:cs typeface="Times New Roman" pitchFamily="18" charset="0"/>
              </a:rPr>
              <a:t>SOK Z POKRZYWY</a:t>
            </a:r>
            <a:br>
              <a:rPr lang="pl-PL" sz="3600" b="1" dirty="0" smtClean="0">
                <a:solidFill>
                  <a:srgbClr val="00113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3600" b="1" dirty="0" smtClean="0">
                <a:solidFill>
                  <a:srgbClr val="001132"/>
                </a:solidFill>
                <a:latin typeface="Times New Roman" pitchFamily="18" charset="0"/>
                <a:cs typeface="Times New Roman" pitchFamily="18" charset="0"/>
              </a:rPr>
              <a:t> POWINNO SIĘ PIĆ !!! </a:t>
            </a:r>
            <a:endParaRPr lang="en-US" sz="3600" b="1" dirty="0">
              <a:solidFill>
                <a:srgbClr val="00113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Symbol zastępczy zawartości 5">
            <a:extLst>
              <a:ext uri="{FF2B5EF4-FFF2-40B4-BE49-F238E27FC236}">
                <a16:creationId xmlns:a16="http://schemas.microsoft.com/office/drawing/2014/main" xmlns="" id="{7CC39D9C-56A1-4794-89E8-BEDA73D823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483326" y="685517"/>
            <a:ext cx="3727870" cy="5481349"/>
          </a:xfrm>
          <a:prstGeom prst="rect">
            <a:avLst/>
          </a:prstGeom>
        </p:spPr>
      </p:pic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ADC5010C-92B3-410B-9436-CFDC251901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37611" y="1950439"/>
            <a:ext cx="7132320" cy="4515676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pl-PL" sz="2000" u="sng" dirty="0">
                <a:solidFill>
                  <a:srgbClr val="001132"/>
                </a:solidFill>
                <a:latin typeface="Times New Roman" pitchFamily="18" charset="0"/>
                <a:cs typeface="Times New Roman" pitchFamily="18" charset="0"/>
              </a:rPr>
              <a:t>Jak zrobić sok :</a:t>
            </a:r>
          </a:p>
          <a:p>
            <a:pPr algn="ctr"/>
            <a:r>
              <a:rPr lang="pl-PL" sz="2000" dirty="0">
                <a:solidFill>
                  <a:srgbClr val="001132"/>
                </a:solidFill>
                <a:latin typeface="Times New Roman" pitchFamily="18" charset="0"/>
                <a:cs typeface="Times New Roman" pitchFamily="18" charset="0"/>
              </a:rPr>
              <a:t>0,5 kg liści z młodej pokrzywy</a:t>
            </a:r>
          </a:p>
          <a:p>
            <a:pPr algn="ctr"/>
            <a:r>
              <a:rPr lang="pl-PL" sz="2000" dirty="0">
                <a:solidFill>
                  <a:srgbClr val="001132"/>
                </a:solidFill>
                <a:latin typeface="Times New Roman" pitchFamily="18" charset="0"/>
                <a:cs typeface="Times New Roman" pitchFamily="18" charset="0"/>
              </a:rPr>
              <a:t>0,5 litra przegotowanej ostudzonej wody</a:t>
            </a:r>
          </a:p>
          <a:p>
            <a:pPr algn="ctr"/>
            <a:endParaRPr lang="pl-PL" sz="100" dirty="0">
              <a:solidFill>
                <a:srgbClr val="00113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l-PL" sz="2000" dirty="0">
                <a:solidFill>
                  <a:srgbClr val="001132"/>
                </a:solidFill>
                <a:latin typeface="Times New Roman" pitchFamily="18" charset="0"/>
                <a:cs typeface="Times New Roman" pitchFamily="18" charset="0"/>
              </a:rPr>
              <a:t>Pokroić i zblendować pokrzywę, zalać wodą i zostawić na 5 godzin do maceracji.  Następnie odcisnąć przez gazę sok z pokrzywy. </a:t>
            </a:r>
          </a:p>
          <a:p>
            <a:pPr algn="ctr"/>
            <a:r>
              <a:rPr lang="pl-PL" sz="2000" dirty="0">
                <a:solidFill>
                  <a:srgbClr val="001132"/>
                </a:solidFill>
                <a:latin typeface="Times New Roman" pitchFamily="18" charset="0"/>
                <a:cs typeface="Times New Roman" pitchFamily="18" charset="0"/>
              </a:rPr>
              <a:t>Sok możemy przechowywać w lodówce przez około tydzień lub za pasteryzować w </a:t>
            </a:r>
            <a:r>
              <a:rPr lang="pl-PL" sz="2000" dirty="0" smtClean="0">
                <a:solidFill>
                  <a:srgbClr val="001132"/>
                </a:solidFill>
                <a:latin typeface="Times New Roman" pitchFamily="18" charset="0"/>
                <a:cs typeface="Times New Roman" pitchFamily="18" charset="0"/>
              </a:rPr>
              <a:t>temp. </a:t>
            </a:r>
            <a:r>
              <a:rPr lang="pl-PL" sz="2000" dirty="0">
                <a:solidFill>
                  <a:srgbClr val="001132"/>
                </a:solidFill>
                <a:latin typeface="Times New Roman" pitchFamily="18" charset="0"/>
                <a:cs typeface="Times New Roman" pitchFamily="18" charset="0"/>
              </a:rPr>
              <a:t>80 stopni  przez 15 minut.</a:t>
            </a:r>
          </a:p>
          <a:p>
            <a:pPr algn="ctr"/>
            <a:r>
              <a:rPr lang="pl-PL" sz="2000" dirty="0">
                <a:solidFill>
                  <a:srgbClr val="001132"/>
                </a:solidFill>
                <a:latin typeface="Times New Roman" pitchFamily="18" charset="0"/>
                <a:cs typeface="Times New Roman" pitchFamily="18" charset="0"/>
              </a:rPr>
              <a:t>Można go </a:t>
            </a:r>
            <a:r>
              <a:rPr lang="pl-PL" sz="2000" dirty="0" smtClean="0">
                <a:solidFill>
                  <a:srgbClr val="001132"/>
                </a:solidFill>
                <a:latin typeface="Times New Roman" pitchFamily="18" charset="0"/>
                <a:cs typeface="Times New Roman" pitchFamily="18" charset="0"/>
              </a:rPr>
              <a:t>pić </a:t>
            </a:r>
            <a:r>
              <a:rPr lang="pl-PL" sz="2000" dirty="0">
                <a:solidFill>
                  <a:srgbClr val="001132"/>
                </a:solidFill>
                <a:latin typeface="Times New Roman" pitchFamily="18" charset="0"/>
                <a:cs typeface="Times New Roman" pitchFamily="18" charset="0"/>
              </a:rPr>
              <a:t>z dodatkiem soku z cytryny i miodu.</a:t>
            </a:r>
          </a:p>
          <a:p>
            <a:pPr algn="ctr"/>
            <a:endParaRPr lang="pl-PL" sz="100" dirty="0">
              <a:solidFill>
                <a:srgbClr val="00113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l-PL" sz="100" dirty="0">
              <a:solidFill>
                <a:srgbClr val="00113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l-PL" dirty="0" smtClean="0">
                <a:solidFill>
                  <a:srgbClr val="001132"/>
                </a:solidFill>
                <a:latin typeface="Times New Roman" pitchFamily="18" charset="0"/>
                <a:cs typeface="Times New Roman" pitchFamily="18" charset="0"/>
              </a:rPr>
              <a:t>Fot. </a:t>
            </a:r>
            <a:r>
              <a:rPr lang="pl-PL" dirty="0">
                <a:solidFill>
                  <a:srgbClr val="001132"/>
                </a:solidFill>
                <a:latin typeface="Times New Roman" pitchFamily="18" charset="0"/>
                <a:cs typeface="Times New Roman" pitchFamily="18" charset="0"/>
              </a:rPr>
              <a:t>Lena Woźnica</a:t>
            </a:r>
          </a:p>
          <a:p>
            <a:pPr algn="ctr"/>
            <a:r>
              <a:rPr lang="pl-PL" dirty="0">
                <a:solidFill>
                  <a:srgbClr val="001132"/>
                </a:solidFill>
                <a:latin typeface="Times New Roman" pitchFamily="18" charset="0"/>
                <a:cs typeface="Times New Roman" pitchFamily="18" charset="0"/>
              </a:rPr>
              <a:t>Źródło </a:t>
            </a:r>
            <a:r>
              <a:rPr lang="pl-PL" dirty="0" smtClean="0">
                <a:solidFill>
                  <a:srgbClr val="001132"/>
                </a:solidFill>
                <a:latin typeface="Times New Roman" pitchFamily="18" charset="0"/>
                <a:cs typeface="Times New Roman" pitchFamily="18" charset="0"/>
              </a:rPr>
              <a:t>- przepis: </a:t>
            </a:r>
            <a:r>
              <a:rPr lang="pl-PL" dirty="0">
                <a:solidFill>
                  <a:srgbClr val="001132"/>
                </a:solidFill>
                <a:latin typeface="Times New Roman" pitchFamily="18" charset="0"/>
                <a:cs typeface="Times New Roman" pitchFamily="18" charset="0"/>
              </a:rPr>
              <a:t>Dorota Smakuje</a:t>
            </a:r>
          </a:p>
        </p:txBody>
      </p:sp>
    </p:spTree>
    <p:extLst>
      <p:ext uri="{BB962C8B-B14F-4D97-AF65-F5344CB8AC3E}">
        <p14:creationId xmlns:p14="http://schemas.microsoft.com/office/powerpoint/2010/main" xmlns="" val="29066318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 advTm="20000">
        <p15:prstTrans prst="fallOver"/>
      </p:transition>
    </mc:Choice>
    <mc:Fallback>
      <p:transition spd="slow" advTm="2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10BE40E3-5550-4CDD-B4FD-387C33EBF1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71A6B738-E50C-4653-B343-B9D6A5EA277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498768D6-B28C-40A3-B381-39306F5816D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xmlns="" id="{B27C15B9-7795-4321-AB30-DF1DEF65C1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xmlns="" id="{578EC957-1F3F-4C00-B023-C8725C2171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xmlns="" id="{3D642632-BBD5-46D6-A91D-9B2BF68219B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xmlns="" id="{BF9D518D-AFF5-4DE2-AEE2-0EC15479A9A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xmlns="" id="{14EF979B-B00D-460C-BD56-7EEAFB7E0F9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xmlns="" id="{3E40F9A1-6B82-400F-9397-26D1D36F1F0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xmlns="" id="{2EF7DDF1-FF86-4CA4-B08B-8939557EBDB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xmlns="" id="{6D7C1F89-72B2-4FDC-B9E2-04F52D5C504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46D4677-5072-4160-9BCE-3AAAE32C4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5557" y="374469"/>
            <a:ext cx="4469414" cy="1140824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algn="ctr"/>
            <a:r>
              <a:rPr lang="pl-PL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MNISZEK LEKARSKI</a:t>
            </a:r>
            <a:br>
              <a:rPr lang="pl-PL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MLECZ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8A1DAF43-C46C-47A1-9D7C-FF5C543A43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51269" y="1645920"/>
            <a:ext cx="6322422" cy="4895557"/>
          </a:xfrm>
        </p:spPr>
        <p:txBody>
          <a:bodyPr vert="horz" lIns="91440" tIns="45720" rIns="91440" bIns="45720" rtlCol="0">
            <a:normAutofit fontScale="47500" lnSpcReduction="20000"/>
          </a:bodyPr>
          <a:lstStyle/>
          <a:p>
            <a:pPr>
              <a:buFont typeface="Wingdings 3" charset="2"/>
              <a:buChar char=""/>
            </a:pPr>
            <a:r>
              <a:rPr lang="pl-PL" sz="4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Oczyszcza organizm, pomaga w chorobach układu pokarmowego i oddechowego.</a:t>
            </a:r>
          </a:p>
          <a:p>
            <a:pPr>
              <a:buFont typeface="Wingdings 3" charset="2"/>
              <a:buChar char=""/>
            </a:pPr>
            <a:r>
              <a:rPr lang="pl-PL" sz="4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Leczy skórę, herbata z mniszka lekarskiego ma działanie przeciwnowotworowe.</a:t>
            </a:r>
          </a:p>
          <a:p>
            <a:pPr>
              <a:buFont typeface="Wingdings 3" charset="2"/>
              <a:buChar char=""/>
            </a:pPr>
            <a:r>
              <a:rPr lang="pl-PL" sz="4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Syrop z mniszka pomaga na dolegliwości gardła i chrypkę. </a:t>
            </a:r>
          </a:p>
          <a:p>
            <a:pPr>
              <a:buFont typeface="Wingdings 3" charset="2"/>
              <a:buChar char=""/>
            </a:pPr>
            <a:r>
              <a:rPr lang="pl-PL" sz="4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Syrop ten pozyskujemy z kwiatów, korzeni lub łodygi rośliny.</a:t>
            </a:r>
          </a:p>
          <a:p>
            <a:pPr>
              <a:buFont typeface="Wingdings 3" charset="2"/>
              <a:buChar char=""/>
            </a:pPr>
            <a:r>
              <a:rPr lang="pl-PL" sz="4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Ciekawostka jest, że z mniszka pozyskiwany jest także miód, który ma działanie antyseptyczne, przeciwzapalne, przeciwbakteryjne oraz przeciwwirusowe.</a:t>
            </a:r>
          </a:p>
          <a:p>
            <a:pPr>
              <a:buFont typeface="Wingdings 3" charset="2"/>
              <a:buChar char=""/>
            </a:pPr>
            <a:r>
              <a:rPr lang="pl-PL" sz="4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Miód z mniszka to świetny lek na grypę i przeziębienie.</a:t>
            </a:r>
          </a:p>
          <a:p>
            <a:pPr algn="ctr">
              <a:buFont typeface="Wingdings 3" charset="2"/>
              <a:buChar char=""/>
            </a:pPr>
            <a:endParaRPr lang="pl-PL" dirty="0"/>
          </a:p>
          <a:p>
            <a:pPr algn="ctr"/>
            <a:r>
              <a:rPr lang="pl-PL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Fot. </a:t>
            </a:r>
            <a:r>
              <a:rPr lang="pl-PL" sz="3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Lena Woźnica</a:t>
            </a:r>
          </a:p>
          <a:p>
            <a:pPr algn="ctr"/>
            <a:r>
              <a:rPr lang="pl-PL" sz="3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Źródło teksu www.medonet.pl</a:t>
            </a:r>
          </a:p>
          <a:p>
            <a:pPr algn="ctr"/>
            <a:endParaRPr lang="pl-PL" dirty="0"/>
          </a:p>
        </p:txBody>
      </p:sp>
      <p:pic>
        <p:nvPicPr>
          <p:cNvPr id="6" name="Symbol zastępczy zawartości 5" descr="Obraz zawierający trawa, zewnętrzne, roślina, zielony&#10;&#10;Opis wygenerowany automatycznie">
            <a:extLst>
              <a:ext uri="{FF2B5EF4-FFF2-40B4-BE49-F238E27FC236}">
                <a16:creationId xmlns:a16="http://schemas.microsoft.com/office/drawing/2014/main" xmlns="" id="{AC774D3D-A333-407F-A5CF-8669416872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4661" r="-1" b="-1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23" name="Isosceles Triangle 22">
            <a:extLst>
              <a:ext uri="{FF2B5EF4-FFF2-40B4-BE49-F238E27FC236}">
                <a16:creationId xmlns:a16="http://schemas.microsoft.com/office/drawing/2014/main" xmlns="" id="{3BCB5F6A-9EB0-40B0-9D13-3023E9A205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19554284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 advClick="0" advTm="20000">
        <p15:prstTrans prst="fallOver"/>
      </p:transition>
    </mc:Choice>
    <mc:Fallback>
      <p:transition spd="slow" advClick="0" advTm="20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>
            <a:extLst>
              <a:ext uri="{FF2B5EF4-FFF2-40B4-BE49-F238E27FC236}">
                <a16:creationId xmlns:a16="http://schemas.microsoft.com/office/drawing/2014/main" xmlns="" id="{1F2B4773-3207-44CC-B7AC-892B704982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xmlns="" id="{2B8267CA-A7A5-4E11-9D92-4EAC3DD3E8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xmlns="" id="{E83D61B5-C6B4-4A4B-85AD-FEE7A54912C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ectangle 23">
              <a:extLst>
                <a:ext uri="{FF2B5EF4-FFF2-40B4-BE49-F238E27FC236}">
                  <a16:creationId xmlns:a16="http://schemas.microsoft.com/office/drawing/2014/main" xmlns="" id="{A0B67FE4-688F-4497-8BFD-157613A697D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Rectangle 25">
              <a:extLst>
                <a:ext uri="{FF2B5EF4-FFF2-40B4-BE49-F238E27FC236}">
                  <a16:creationId xmlns:a16="http://schemas.microsoft.com/office/drawing/2014/main" xmlns="" id="{3BF5BE1A-9BAC-4581-A82B-FD8FE31595B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xmlns="" id="{971E5644-6772-414A-8199-E30BFB02A5D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0" name="Rectangle 27">
              <a:extLst>
                <a:ext uri="{FF2B5EF4-FFF2-40B4-BE49-F238E27FC236}">
                  <a16:creationId xmlns:a16="http://schemas.microsoft.com/office/drawing/2014/main" xmlns="" id="{E8246D50-BB0C-408E-93FD-7B8D63A7F78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1" name="Rectangle 28">
              <a:extLst>
                <a:ext uri="{FF2B5EF4-FFF2-40B4-BE49-F238E27FC236}">
                  <a16:creationId xmlns:a16="http://schemas.microsoft.com/office/drawing/2014/main" xmlns="" id="{AFBC5D22-68C1-44FB-8181-CB84ECAA83F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2" name="Rectangle 29">
              <a:extLst>
                <a:ext uri="{FF2B5EF4-FFF2-40B4-BE49-F238E27FC236}">
                  <a16:creationId xmlns:a16="http://schemas.microsoft.com/office/drawing/2014/main" xmlns="" id="{FB6D0FCE-FBDB-4655-A1A7-640B1E86B5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3" name="Isosceles Triangle 52">
              <a:extLst>
                <a:ext uri="{FF2B5EF4-FFF2-40B4-BE49-F238E27FC236}">
                  <a16:creationId xmlns:a16="http://schemas.microsoft.com/office/drawing/2014/main" xmlns="" id="{BC8157DF-FD90-4AD6-B803-3AC0ACD8E6A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4" name="Isosceles Triangle 53">
              <a:extLst>
                <a:ext uri="{FF2B5EF4-FFF2-40B4-BE49-F238E27FC236}">
                  <a16:creationId xmlns:a16="http://schemas.microsoft.com/office/drawing/2014/main" xmlns="" id="{3548B067-9D63-4D21-92EF-CBC9E6338C8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56" name="Rectangle 55">
            <a:extLst>
              <a:ext uri="{FF2B5EF4-FFF2-40B4-BE49-F238E27FC236}">
                <a16:creationId xmlns:a16="http://schemas.microsoft.com/office/drawing/2014/main" xmlns="" id="{A65AC7D1-EAA9-48F5-B509-60A7F50BF7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58" name="Rectangle 57">
            <a:extLst>
              <a:ext uri="{FF2B5EF4-FFF2-40B4-BE49-F238E27FC236}">
                <a16:creationId xmlns:a16="http://schemas.microsoft.com/office/drawing/2014/main" xmlns="" id="{D6320AF9-619A-4175-865B-5663E1AEF4C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xmlns="" id="{063B6EC6-D752-4EE7-908B-F8F19E8C7FE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xmlns="" id="{EFECD4E8-AD3E-4228-82A2-9461958EA9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Rectangle 23">
            <a:extLst>
              <a:ext uri="{FF2B5EF4-FFF2-40B4-BE49-F238E27FC236}">
                <a16:creationId xmlns:a16="http://schemas.microsoft.com/office/drawing/2014/main" xmlns="" id="{7E018740-5C2B-4A41-AC1A-7E68D1EC19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6" name="Rectangle 25">
            <a:extLst>
              <a:ext uri="{FF2B5EF4-FFF2-40B4-BE49-F238E27FC236}">
                <a16:creationId xmlns:a16="http://schemas.microsoft.com/office/drawing/2014/main" xmlns="" id="{166F75A4-C475-4941-8EE2-B80A06A2C1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8" name="Isosceles Triangle 67">
            <a:extLst>
              <a:ext uri="{FF2B5EF4-FFF2-40B4-BE49-F238E27FC236}">
                <a16:creationId xmlns:a16="http://schemas.microsoft.com/office/drawing/2014/main" xmlns="" id="{A032553A-72E8-4B0D-8405-FF9771C9AF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0" name="Rectangle 27">
            <a:extLst>
              <a:ext uri="{FF2B5EF4-FFF2-40B4-BE49-F238E27FC236}">
                <a16:creationId xmlns:a16="http://schemas.microsoft.com/office/drawing/2014/main" xmlns="" id="{765800AC-C3B9-498E-87BC-29FAE4C76B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2" name="Isosceles Triangle 71">
            <a:extLst>
              <a:ext uri="{FF2B5EF4-FFF2-40B4-BE49-F238E27FC236}">
                <a16:creationId xmlns:a16="http://schemas.microsoft.com/office/drawing/2014/main" xmlns="" id="{1F9D6ACB-2FF4-49F9-978A-E0D5327FC6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xmlns="" id="{A5EC319D-0FEA-4B95-A3EA-01E35672C9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EC63172-3816-4BBC-8CB8-698FDC82A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3234" y="-161110"/>
            <a:ext cx="5408023" cy="222773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pl-PL" sz="36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GRYPA I PRZEZIĘBIENIE, MNISZKIEM LECZENIE !!!</a:t>
            </a:r>
            <a:endParaRPr lang="en-US" sz="36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Symbol zastępczy zawartości 5">
            <a:extLst>
              <a:ext uri="{FF2B5EF4-FFF2-40B4-BE49-F238E27FC236}">
                <a16:creationId xmlns:a16="http://schemas.microsoft.com/office/drawing/2014/main" xmlns="" id="{1F51F9D4-0CF3-4440-9A0C-01F75E5B53C5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t="17537" b="17537"/>
          <a:stretch/>
        </p:blipFill>
        <p:spPr>
          <a:xfrm>
            <a:off x="446995" y="1423851"/>
            <a:ext cx="4477424" cy="4010298"/>
          </a:xfrm>
          <a:prstGeom prst="rect">
            <a:avLst/>
          </a:prstGeom>
        </p:spPr>
      </p:pic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76876D7D-116A-47C1-B59D-3B1771BCF4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71381" y="1779236"/>
            <a:ext cx="5646002" cy="447787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algn="ctr"/>
            <a:r>
              <a:rPr lang="pl-PL" sz="2000" u="sng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Przepis na syrop:</a:t>
            </a:r>
          </a:p>
          <a:p>
            <a:pPr algn="ctr"/>
            <a:r>
              <a:rPr lang="pl-PL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 litr kwiatów mniszka </a:t>
            </a:r>
          </a:p>
          <a:p>
            <a:pPr algn="ctr"/>
            <a:r>
              <a:rPr lang="pl-PL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2 cytryny</a:t>
            </a:r>
          </a:p>
          <a:p>
            <a:pPr algn="ctr"/>
            <a:r>
              <a:rPr lang="pl-PL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 litr wody</a:t>
            </a:r>
          </a:p>
          <a:p>
            <a:pPr algn="ctr"/>
            <a:r>
              <a:rPr lang="pl-PL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Miód </a:t>
            </a:r>
          </a:p>
          <a:p>
            <a:pPr algn="ctr"/>
            <a:r>
              <a:rPr lang="pl-PL" sz="20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Wszystkie przebrane kwiaty włóż do garnka i zalej zimną wodą.  Gotuj przez 15 minut na nie wielkim ogniu. Po tym czasie odstaw garnek w chłodne miejsce. </a:t>
            </a:r>
          </a:p>
          <a:p>
            <a:endParaRPr lang="pl-PL" dirty="0">
              <a:solidFill>
                <a:srgbClr val="FFFFFF"/>
              </a:solidFill>
            </a:endParaRPr>
          </a:p>
          <a:p>
            <a:pPr algn="ctr"/>
            <a:r>
              <a:rPr lang="pl-PL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Fot. </a:t>
            </a:r>
            <a:r>
              <a:rPr lang="pl-PL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Lena Woźnica</a:t>
            </a:r>
          </a:p>
          <a:p>
            <a:pPr algn="ctr"/>
            <a:r>
              <a:rPr lang="pl-PL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Źródło przepisu </a:t>
            </a:r>
            <a:r>
              <a:rPr lang="pl-PL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- Skarby </a:t>
            </a:r>
            <a:r>
              <a:rPr lang="pl-PL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Roztocza Rodzinne Gospodarstwo </a:t>
            </a:r>
            <a:endParaRPr lang="en-US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510177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 advClick="0" advTm="20000">
        <p15:prstTrans prst="fallOver"/>
      </p:transition>
    </mc:Choice>
    <mc:Fallback>
      <p:transition spd="slow" advClick="0" advTm="20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10">
            <a:extLst>
              <a:ext uri="{FF2B5EF4-FFF2-40B4-BE49-F238E27FC236}">
                <a16:creationId xmlns:a16="http://schemas.microsoft.com/office/drawing/2014/main" xmlns="" id="{10BE40E3-5550-4CDD-B4FD-387C33EBF1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71A6B738-E50C-4653-B343-B9D6A5EA277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498768D6-B28C-40A3-B381-39306F5816D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xmlns="" id="{B27C15B9-7795-4321-AB30-DF1DEF65C1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xmlns="" id="{578EC957-1F3F-4C00-B023-C8725C2171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xmlns="" id="{3D642632-BBD5-46D6-A91D-9B2BF68219B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xmlns="" id="{BF9D518D-AFF5-4DE2-AEE2-0EC15479A9A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xmlns="" id="{14EF979B-B00D-460C-BD56-7EEAFB7E0F9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xmlns="" id="{3E40F9A1-6B82-400F-9397-26D1D36F1F0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xmlns="" id="{2EF7DDF1-FF86-4CA4-B08B-8939557EBDB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xmlns="" id="{6D7C1F89-72B2-4FDC-B9E2-04F52D5C504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A3D7E15-B61D-46B2-A240-723B5F484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985" y="361406"/>
            <a:ext cx="4717609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pl-PL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JASKÓŁCZE ZIELE </a:t>
            </a:r>
            <a:br>
              <a:rPr lang="pl-PL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GLISTNIK</a:t>
            </a:r>
            <a:endParaRPr lang="en-US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29FE2426-EE41-43FE-B58B-AAB2A22C9C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99017" y="1698170"/>
            <a:ext cx="6374675" cy="4817180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>
              <a:buFont typeface="Wingdings 3" charset="2"/>
              <a:buChar char=""/>
            </a:pPr>
            <a:r>
              <a:rPr lang="pl-PL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Od lat stosowany jako domowa metoda leczenia kurzajek.</a:t>
            </a:r>
          </a:p>
          <a:p>
            <a:pPr>
              <a:buFont typeface="Wingdings 3" charset="2"/>
              <a:buChar char=""/>
            </a:pPr>
            <a:r>
              <a:rPr lang="pl-PL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Sok z jaskółczego ziela jest również pomocny na trawienie lub bóle miesiączkowe.</a:t>
            </a:r>
          </a:p>
          <a:p>
            <a:pPr>
              <a:buFont typeface="Wingdings 3" charset="2"/>
              <a:buChar char=""/>
            </a:pPr>
            <a:r>
              <a:rPr lang="pl-PL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Uwaga! Sok z jaskółczego ziela jest pomocny ale jego przedawkowanie skutkuje zatruciem pokarmowym. </a:t>
            </a:r>
          </a:p>
          <a:p>
            <a:pPr>
              <a:buFont typeface="Wingdings 3" charset="2"/>
              <a:buChar char=""/>
            </a:pPr>
            <a:r>
              <a:rPr lang="pl-PL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Sok ma właściwości bakteriobójcze i wirusobójcze. Dlatego skutecznie radzi sobie z wypalaniem kurzajek, ponieważ są one najczęściej wywoływane przez wirusa brodawczaka ludzkiego HPV.</a:t>
            </a:r>
          </a:p>
          <a:p>
            <a:pPr algn="ctr">
              <a:buFont typeface="Wingdings 3" charset="2"/>
              <a:buChar char=""/>
            </a:pPr>
            <a:endParaRPr lang="pl-PL" sz="19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l-PL" sz="13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Fot. </a:t>
            </a:r>
            <a:r>
              <a:rPr lang="pl-PL" sz="13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Lena Woźnica</a:t>
            </a:r>
          </a:p>
          <a:p>
            <a:pPr algn="ctr"/>
            <a:r>
              <a:rPr lang="pl-PL" sz="13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Źródło </a:t>
            </a:r>
            <a:r>
              <a:rPr lang="pl-PL" sz="13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teksu - </a:t>
            </a:r>
            <a:r>
              <a:rPr lang="pl-PL" sz="13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www.medonet.pl</a:t>
            </a:r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pPr algn="ctr"/>
            <a:endParaRPr lang="en-US" dirty="0"/>
          </a:p>
        </p:txBody>
      </p:sp>
      <p:pic>
        <p:nvPicPr>
          <p:cNvPr id="6" name="Symbol zastępczy zawartości 5" descr="Obraz zawierający zewnętrzne, roślina, czerwony, otoczone&#10;&#10;Opis wygenerowany automatycznie">
            <a:extLst>
              <a:ext uri="{FF2B5EF4-FFF2-40B4-BE49-F238E27FC236}">
                <a16:creationId xmlns:a16="http://schemas.microsoft.com/office/drawing/2014/main" xmlns="" id="{4237E654-9C60-4CF3-89FE-A67CEC6590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-1" b="4660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23" name="Isosceles Triangle 22">
            <a:extLst>
              <a:ext uri="{FF2B5EF4-FFF2-40B4-BE49-F238E27FC236}">
                <a16:creationId xmlns:a16="http://schemas.microsoft.com/office/drawing/2014/main" xmlns="" id="{3BCB5F6A-9EB0-40B0-9D13-3023E9A205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585339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 advClick="0" advTm="20000">
        <p15:prstTrans prst="fallOver"/>
      </p:transition>
    </mc:Choice>
    <mc:Fallback>
      <p:transition spd="slow" advClick="0" advTm="20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10">
            <a:extLst>
              <a:ext uri="{FF2B5EF4-FFF2-40B4-BE49-F238E27FC236}">
                <a16:creationId xmlns:a16="http://schemas.microsoft.com/office/drawing/2014/main" xmlns="" id="{1F2B4773-3207-44CC-B7AC-892B704982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2B8267CA-A7A5-4E11-9D92-4EAC3DD3E8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E83D61B5-C6B4-4A4B-85AD-FEE7A54912C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xmlns="" id="{A0B67FE4-688F-4497-8BFD-157613A697D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xmlns="" id="{3BF5BE1A-9BAC-4581-A82B-FD8FE31595B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xmlns="" id="{971E5644-6772-414A-8199-E30BFB02A5D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xmlns="" id="{E8246D50-BB0C-408E-93FD-7B8D63A7F78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xmlns="" id="{AFBC5D22-68C1-44FB-8181-CB84ECAA83F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xmlns="" id="{FB6D0FCE-FBDB-4655-A1A7-640B1E86B5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xmlns="" id="{BC8157DF-FD90-4AD6-B803-3AC0ACD8E6A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xmlns="" id="{3548B067-9D63-4D21-92EF-CBC9E6338C8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43" name="Rectangle 22">
            <a:extLst>
              <a:ext uri="{FF2B5EF4-FFF2-40B4-BE49-F238E27FC236}">
                <a16:creationId xmlns:a16="http://schemas.microsoft.com/office/drawing/2014/main" xmlns="" id="{A65AC7D1-EAA9-48F5-B509-60A7F50BF7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44" name="Rectangle 24">
            <a:extLst>
              <a:ext uri="{FF2B5EF4-FFF2-40B4-BE49-F238E27FC236}">
                <a16:creationId xmlns:a16="http://schemas.microsoft.com/office/drawing/2014/main" xmlns="" id="{D6320AF9-619A-4175-865B-5663E1AEF4C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Connector 26">
            <a:extLst>
              <a:ext uri="{FF2B5EF4-FFF2-40B4-BE49-F238E27FC236}">
                <a16:creationId xmlns:a16="http://schemas.microsoft.com/office/drawing/2014/main" xmlns="" id="{063B6EC6-D752-4EE7-908B-F8F19E8C7FE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28">
            <a:extLst>
              <a:ext uri="{FF2B5EF4-FFF2-40B4-BE49-F238E27FC236}">
                <a16:creationId xmlns:a16="http://schemas.microsoft.com/office/drawing/2014/main" xmlns="" id="{EFECD4E8-AD3E-4228-82A2-9461958EA9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Rectangle 23">
            <a:extLst>
              <a:ext uri="{FF2B5EF4-FFF2-40B4-BE49-F238E27FC236}">
                <a16:creationId xmlns:a16="http://schemas.microsoft.com/office/drawing/2014/main" xmlns="" id="{7E018740-5C2B-4A41-AC1A-7E68D1EC19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8" name="Rectangle 25">
            <a:extLst>
              <a:ext uri="{FF2B5EF4-FFF2-40B4-BE49-F238E27FC236}">
                <a16:creationId xmlns:a16="http://schemas.microsoft.com/office/drawing/2014/main" xmlns="" id="{166F75A4-C475-4941-8EE2-B80A06A2C1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9" name="Isosceles Triangle 34">
            <a:extLst>
              <a:ext uri="{FF2B5EF4-FFF2-40B4-BE49-F238E27FC236}">
                <a16:creationId xmlns:a16="http://schemas.microsoft.com/office/drawing/2014/main" xmlns="" id="{A032553A-72E8-4B0D-8405-FF9771C9AF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0" name="Rectangle 27">
            <a:extLst>
              <a:ext uri="{FF2B5EF4-FFF2-40B4-BE49-F238E27FC236}">
                <a16:creationId xmlns:a16="http://schemas.microsoft.com/office/drawing/2014/main" xmlns="" id="{765800AC-C3B9-498E-87BC-29FAE4C76B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1" name="Isosceles Triangle 38">
            <a:extLst>
              <a:ext uri="{FF2B5EF4-FFF2-40B4-BE49-F238E27FC236}">
                <a16:creationId xmlns:a16="http://schemas.microsoft.com/office/drawing/2014/main" xmlns="" id="{1F9D6ACB-2FF4-49F9-978A-E0D5327FC6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xmlns="" id="{A5EC319D-0FEA-4B95-A3EA-01E35672C9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7123A32-2B28-44AF-A40E-FDCA1A0AE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3440" y="0"/>
            <a:ext cx="7040879" cy="150222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pl-PL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KURZAJKOWY POGROMCA !!!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Symbol zastępczy zawartości 5">
            <a:extLst>
              <a:ext uri="{FF2B5EF4-FFF2-40B4-BE49-F238E27FC236}">
                <a16:creationId xmlns:a16="http://schemas.microsoft.com/office/drawing/2014/main" xmlns="" id="{CCD3817B-15F8-4537-B286-21AFBEFF12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587961" y="837663"/>
            <a:ext cx="3801158" cy="5068211"/>
          </a:xfrm>
          <a:prstGeom prst="rect">
            <a:avLst/>
          </a:prstGeom>
        </p:spPr>
      </p:pic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C83DB66A-FBD8-447F-B807-2FD26B48A1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15690" y="1332412"/>
            <a:ext cx="7132321" cy="5303519"/>
          </a:xfrm>
        </p:spPr>
        <p:txBody>
          <a:bodyPr vert="horz" lIns="91440" tIns="45720" rIns="91440" bIns="45720" rtlCol="0" anchor="t">
            <a:normAutofit fontScale="55000" lnSpcReduction="20000"/>
          </a:bodyPr>
          <a:lstStyle/>
          <a:p>
            <a:pPr algn="ctr"/>
            <a:r>
              <a:rPr lang="pl-PL" sz="4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Przepis na nalewkę:</a:t>
            </a:r>
          </a:p>
          <a:p>
            <a:pPr algn="ctr"/>
            <a:r>
              <a:rPr lang="pl-PL" sz="4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 g świeżo zmielonej rośliny </a:t>
            </a:r>
          </a:p>
          <a:p>
            <a:pPr algn="ctr"/>
            <a:r>
              <a:rPr lang="pl-PL" sz="4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250 ml octu winnego</a:t>
            </a:r>
          </a:p>
          <a:p>
            <a:pPr algn="ctr"/>
            <a:endParaRPr lang="pl-PL" sz="4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l-PL" sz="4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Składniki zmieszaj i odstaw na miesiąc  w ciemne miejsce. Po dwóch trzech dniach potrząśnij butelką.</a:t>
            </a:r>
          </a:p>
          <a:p>
            <a:pPr algn="ctr"/>
            <a:r>
              <a:rPr lang="pl-PL" sz="4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Tak powstałą miksturą stosuj na kurzajki dwa razy dziennie nasączając nią wacik i przykładając do zmiany skórnej. </a:t>
            </a:r>
          </a:p>
          <a:p>
            <a:pPr algn="ctr"/>
            <a:r>
              <a:rPr lang="pl-PL" sz="4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Nalewkę można także pić w celu oczyszczenia wątroby </a:t>
            </a:r>
            <a:r>
              <a:rPr lang="pl-PL" sz="4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pl-PL" sz="4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kropli substancji na ½ szkl wody.</a:t>
            </a:r>
          </a:p>
          <a:p>
            <a:pPr algn="ctr"/>
            <a:endParaRPr lang="pl-PL" sz="7400" dirty="0">
              <a:solidFill>
                <a:schemeClr val="tx1"/>
              </a:solidFill>
            </a:endParaRPr>
          </a:p>
          <a:p>
            <a:pPr algn="ctr"/>
            <a:r>
              <a:rPr lang="pl-PL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Fot. </a:t>
            </a:r>
            <a:r>
              <a:rPr lang="pl-PL" sz="3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Lena Woźnica</a:t>
            </a:r>
          </a:p>
          <a:p>
            <a:pPr algn="ctr"/>
            <a:r>
              <a:rPr lang="pl-PL" sz="3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Źródło </a:t>
            </a:r>
            <a:r>
              <a:rPr lang="pl-PL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pl-PL" sz="3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bonawita.pl</a:t>
            </a:r>
            <a:endParaRPr lang="pl-PL" sz="3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0646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 advClick="0" advTm="20000">
        <p15:prstTrans prst="fallOver"/>
      </p:transition>
    </mc:Choice>
    <mc:Fallback>
      <p:transition spd="slow" advClick="0" advTm="20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10BE40E3-5550-4CDD-B4FD-387C33EBF1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71A6B738-E50C-4653-B343-B9D6A5EA277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498768D6-B28C-40A3-B381-39306F5816D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xmlns="" id="{B27C15B9-7795-4321-AB30-DF1DEF65C1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xmlns="" id="{578EC957-1F3F-4C00-B023-C8725C2171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xmlns="" id="{3D642632-BBD5-46D6-A91D-9B2BF68219B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xmlns="" id="{BF9D518D-AFF5-4DE2-AEE2-0EC15479A9A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xmlns="" id="{14EF979B-B00D-460C-BD56-7EEAFB7E0F9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xmlns="" id="{3E40F9A1-6B82-400F-9397-26D1D36F1F0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xmlns="" id="{2EF7DDF1-FF86-4CA4-B08B-8939557EBDB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xmlns="" id="{6D7C1F89-72B2-4FDC-B9E2-04F52D5C504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3472EB8-87E6-4F38-B79C-AED65BF5B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1420" y="165464"/>
            <a:ext cx="4090592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pl-PL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MIĘTA</a:t>
            </a:r>
            <a:r>
              <a:rPr lang="pl-PL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pl-PL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MENTHA PIPERITA</a:t>
            </a:r>
            <a:endParaRPr lang="en-US" sz="3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B1B92E8A-2436-4246-A0B7-EE016B6812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66886" y="1449977"/>
            <a:ext cx="6345993" cy="5058259"/>
          </a:xfr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>
              <a:buFont typeface="Wingdings 3" charset="2"/>
              <a:buChar char=""/>
            </a:pPr>
            <a:r>
              <a:rPr lang="pl-PL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To jedna z najstarszych roślin leczniczych. Jej prozdrowotne właściwości znano już w czasach starożytnych.</a:t>
            </a:r>
          </a:p>
          <a:p>
            <a:pPr>
              <a:buFont typeface="Wingdings 3" charset="2"/>
              <a:buChar char=""/>
            </a:pPr>
            <a:r>
              <a:rPr lang="pl-PL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Surowcem leczniczym są jej liście.</a:t>
            </a:r>
          </a:p>
          <a:p>
            <a:pPr>
              <a:buFont typeface="Wingdings 3" charset="2"/>
              <a:buChar char=""/>
            </a:pPr>
            <a:r>
              <a:rPr lang="pl-PL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Zawiera: </a:t>
            </a:r>
            <a:r>
              <a:rPr lang="pl-PL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olejek eteryczny, garbniki, flawonoidy, kwasy organiczne, fitosterole, witaminy , sole </a:t>
            </a:r>
            <a:r>
              <a:rPr lang="pl-PL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mineralne: </a:t>
            </a:r>
            <a:r>
              <a:rPr lang="pl-PL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cynk, żelazo, miedź, </a:t>
            </a:r>
            <a:r>
              <a:rPr lang="pl-PL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magnez, sód</a:t>
            </a:r>
            <a:r>
              <a:rPr lang="pl-PL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mangan.</a:t>
            </a:r>
          </a:p>
          <a:p>
            <a:pPr>
              <a:buFont typeface="Wingdings 3" charset="2"/>
              <a:buChar char=""/>
            </a:pPr>
            <a:r>
              <a:rPr lang="pl-PL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Stosowana jest przy dolegliwościach ze strony układy pokarmowego, pobudza wydzielanie soku żołądkowego, działa żółciopędnie co ułatwia trawienie i likwiduje niestrawność. </a:t>
            </a:r>
          </a:p>
          <a:p>
            <a:pPr>
              <a:buFont typeface="Wingdings 3" charset="2"/>
              <a:buChar char=""/>
            </a:pPr>
            <a:r>
              <a:rPr lang="pl-PL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Najlepsza dla osób z zespołem jelita drażliwego.</a:t>
            </a:r>
          </a:p>
          <a:p>
            <a:pPr>
              <a:buFont typeface="Wingdings 3" charset="2"/>
              <a:buChar char=""/>
            </a:pPr>
            <a:r>
              <a:rPr lang="pl-PL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Olejek miętowy nie wskazany dla niemowląt i małych dzieci w obrębie ust, nosa czy piersi.</a:t>
            </a:r>
          </a:p>
          <a:p>
            <a:pPr algn="ctr">
              <a:buFont typeface="Wingdings 3" charset="2"/>
              <a:buChar char=""/>
            </a:pPr>
            <a:endParaRPr lang="pl-P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l-PL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Fot. </a:t>
            </a:r>
            <a:r>
              <a:rPr lang="pl-PL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Lena Woźnica</a:t>
            </a:r>
          </a:p>
          <a:p>
            <a:pPr algn="ctr"/>
            <a:r>
              <a:rPr lang="pl-PL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Źródło - </a:t>
            </a:r>
            <a:r>
              <a:rPr lang="pl-PL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Poradnik </a:t>
            </a:r>
            <a:r>
              <a:rPr lang="pl-PL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Gemini</a:t>
            </a:r>
            <a:endParaRPr lang="pl-PL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l-PL" dirty="0"/>
          </a:p>
          <a:p>
            <a:pPr algn="ctr">
              <a:buFont typeface="Wingdings 3" charset="2"/>
              <a:buChar char=""/>
            </a:pPr>
            <a:endParaRPr lang="pl-PL" dirty="0"/>
          </a:p>
          <a:p>
            <a:pPr>
              <a:buFont typeface="Wingdings 3" charset="2"/>
              <a:buChar char=""/>
            </a:pPr>
            <a:endParaRPr lang="pl-PL" dirty="0"/>
          </a:p>
        </p:txBody>
      </p:sp>
      <p:pic>
        <p:nvPicPr>
          <p:cNvPr id="6" name="Symbol zastępczy zawartości 5" descr="Obraz zawierający zewnętrzne, roślina, zielony, drzewo&#10;&#10;Opis wygenerowany automatycznie">
            <a:extLst>
              <a:ext uri="{FF2B5EF4-FFF2-40B4-BE49-F238E27FC236}">
                <a16:creationId xmlns:a16="http://schemas.microsoft.com/office/drawing/2014/main" xmlns="" id="{235FF18D-17EB-44C0-8D46-8838F9A99C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2219" r="-1" b="2441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23" name="Isosceles Triangle 22">
            <a:extLst>
              <a:ext uri="{FF2B5EF4-FFF2-40B4-BE49-F238E27FC236}">
                <a16:creationId xmlns:a16="http://schemas.microsoft.com/office/drawing/2014/main" xmlns="" id="{3BCB5F6A-9EB0-40B0-9D13-3023E9A205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42342752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 advClick="0" advTm="20000">
        <p15:prstTrans prst="fallOver"/>
      </p:transition>
    </mc:Choice>
    <mc:Fallback>
      <p:transition spd="slow" advClick="0" advTm="20000">
        <p:fade/>
      </p:transition>
    </mc:Fallback>
  </mc:AlternateContent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175</TotalTime>
  <Words>824</Words>
  <Application>Microsoft Office PowerPoint</Application>
  <PresentationFormat>Niestandardowy</PresentationFormat>
  <Paragraphs>95</Paragraphs>
  <Slides>10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Faseta</vt:lpstr>
      <vt:lpstr>NATURALNE LEKI  Z „BARYCZANEJ APTEKI”</vt:lpstr>
      <vt:lpstr>W prezentacji wybrałam najbardziej znane i najczęściej występujące rośliny lecznicze na terenie Doliny Baryczy. Ich właściwości lecznicze przekazywane są z pokolenia na pokolenie przez nasze Babcie i Mamy. Dobro medycyny naturalnej i zielarskiej powinno znaleźć szerokie zastosowanie w naszych domowych apteczkach. </vt:lpstr>
      <vt:lpstr>POKRZYWA ZWYCZAJNA URTICA DIOICA </vt:lpstr>
      <vt:lpstr>ABY ZDROWYM BYĆ,  SOK Z POKRZYWY  POWINNO SIĘ PIĆ !!! </vt:lpstr>
      <vt:lpstr>MNISZEK LEKARSKI MLECZ</vt:lpstr>
      <vt:lpstr>GRYPA I PRZEZIĘBIENIE, MNISZKIEM LECZENIE !!!</vt:lpstr>
      <vt:lpstr>JASKÓŁCZE ZIELE  GLISTNIK</vt:lpstr>
      <vt:lpstr>KURZAJKOWY POGROMCA !!!</vt:lpstr>
      <vt:lpstr>MIĘTA  MENTHA PIPERITA</vt:lpstr>
      <vt:lpstr>KIEDY BOLI CIĘ BRZUCH, WTEDY MIĘTY  POCZUJ CHŁÓD 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Naturalne leki z  „Baryczanej Apteki”</dc:title>
  <dc:creator>User</dc:creator>
  <cp:lastModifiedBy>Agnieszka</cp:lastModifiedBy>
  <cp:revision>13</cp:revision>
  <dcterms:created xsi:type="dcterms:W3CDTF">2021-10-10T16:02:00Z</dcterms:created>
  <dcterms:modified xsi:type="dcterms:W3CDTF">2021-10-17T19:40:36Z</dcterms:modified>
</cp:coreProperties>
</file>