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C7303-D46E-46C8-8DBA-4741887B83D4}" v="378" dt="2021-10-12T07:54:30.484"/>
    <p1510:client id="{555DA5CF-CBCB-4760-966F-E5C49A275275}" v="781" dt="2021-10-12T18:45:47.454"/>
    <p1510:client id="{5CF381D6-8B49-45F3-9256-AD55BFBFC693}" v="13" dt="2021-10-13T18:59:46.484"/>
    <p1510:client id="{6891A497-5BA4-46FE-92B2-6085029A998F}" v="10" dt="2021-10-12T08:02:46.440"/>
    <p1510:client id="{8B886DDD-E4DA-4C47-B174-6AFBF9194EAF}" v="392" dt="2021-10-12T17:19:05.448"/>
    <p1510:client id="{8C4D474B-3CAD-4BE9-BD9E-0AC8AC30F6A6}" v="789" dt="2021-10-12T04:55:01.778"/>
    <p1510:client id="{BBC30844-A2FE-4909-AC2C-3DA597F090F8}" v="3" dt="2021-10-13T10:34:17.328"/>
    <p1510:client id="{D81CEEE8-FD4D-4615-8DD3-1FD79805B68E}" v="104" dt="2021-10-12T06:45:43.399"/>
    <p1510:client id="{E3790D85-9953-4DC4-93FA-5A33F9D4ABC6}" v="18" dt="2021-10-12T18:56:20.408"/>
    <p1510:client id="{FD2AD4F8-9990-44E1-B89A-1CC0723C7765}" v="193" dt="2021-10-12T13:36:22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lk Hulk" userId="594296a3d1119e1c" providerId="Windows Live" clId="Web-{BBC30844-A2FE-4909-AC2C-3DA597F090F8}"/>
    <pc:docChg chg="modSld">
      <pc:chgData name="Hulk Hulk" userId="594296a3d1119e1c" providerId="Windows Live" clId="Web-{BBC30844-A2FE-4909-AC2C-3DA597F090F8}" dt="2021-10-13T10:34:17.328" v="2" actId="14100"/>
      <pc:docMkLst>
        <pc:docMk/>
      </pc:docMkLst>
      <pc:sldChg chg="modSp">
        <pc:chgData name="Hulk Hulk" userId="594296a3d1119e1c" providerId="Windows Live" clId="Web-{BBC30844-A2FE-4909-AC2C-3DA597F090F8}" dt="2021-10-13T10:33:32.420" v="1" actId="1076"/>
        <pc:sldMkLst>
          <pc:docMk/>
          <pc:sldMk cId="3790043341" sldId="259"/>
        </pc:sldMkLst>
        <pc:spChg chg="mod">
          <ac:chgData name="Hulk Hulk" userId="594296a3d1119e1c" providerId="Windows Live" clId="Web-{BBC30844-A2FE-4909-AC2C-3DA597F090F8}" dt="2021-10-13T10:33:32.420" v="1" actId="1076"/>
          <ac:spMkLst>
            <pc:docMk/>
            <pc:sldMk cId="3790043341" sldId="259"/>
            <ac:spMk id="2" creationId="{34E009EE-5C22-4327-A624-4A72A7EEFAA8}"/>
          </ac:spMkLst>
        </pc:spChg>
      </pc:sldChg>
      <pc:sldChg chg="modSp">
        <pc:chgData name="Hulk Hulk" userId="594296a3d1119e1c" providerId="Windows Live" clId="Web-{BBC30844-A2FE-4909-AC2C-3DA597F090F8}" dt="2021-10-13T10:34:17.328" v="2" actId="14100"/>
        <pc:sldMkLst>
          <pc:docMk/>
          <pc:sldMk cId="930991857" sldId="260"/>
        </pc:sldMkLst>
        <pc:spChg chg="mod">
          <ac:chgData name="Hulk Hulk" userId="594296a3d1119e1c" providerId="Windows Live" clId="Web-{BBC30844-A2FE-4909-AC2C-3DA597F090F8}" dt="2021-10-13T10:34:17.328" v="2" actId="14100"/>
          <ac:spMkLst>
            <pc:docMk/>
            <pc:sldMk cId="930991857" sldId="260"/>
            <ac:spMk id="2" creationId="{173C4D7A-59B5-404E-9D54-38BAD3AFF91D}"/>
          </ac:spMkLst>
        </pc:spChg>
      </pc:sldChg>
    </pc:docChg>
  </pc:docChgLst>
  <pc:docChgLst>
    <pc:chgData name="Hulk Hulk" userId="594296a3d1119e1c" providerId="Windows Live" clId="Web-{5CF381D6-8B49-45F3-9256-AD55BFBFC693}"/>
    <pc:docChg chg="modSld">
      <pc:chgData name="Hulk Hulk" userId="594296a3d1119e1c" providerId="Windows Live" clId="Web-{5CF381D6-8B49-45F3-9256-AD55BFBFC693}" dt="2021-10-13T18:59:45.343" v="10" actId="20577"/>
      <pc:docMkLst>
        <pc:docMk/>
      </pc:docMkLst>
      <pc:sldChg chg="modSp">
        <pc:chgData name="Hulk Hulk" userId="594296a3d1119e1c" providerId="Windows Live" clId="Web-{5CF381D6-8B49-45F3-9256-AD55BFBFC693}" dt="2021-10-13T18:52:45.882" v="0" actId="20577"/>
        <pc:sldMkLst>
          <pc:docMk/>
          <pc:sldMk cId="3164773173" sldId="263"/>
        </pc:sldMkLst>
        <pc:spChg chg="mod">
          <ac:chgData name="Hulk Hulk" userId="594296a3d1119e1c" providerId="Windows Live" clId="Web-{5CF381D6-8B49-45F3-9256-AD55BFBFC693}" dt="2021-10-13T18:52:45.882" v="0" actId="20577"/>
          <ac:spMkLst>
            <pc:docMk/>
            <pc:sldMk cId="3164773173" sldId="263"/>
            <ac:spMk id="7" creationId="{2F9182C1-EBA3-4965-8D08-439A57EC4E14}"/>
          </ac:spMkLst>
        </pc:spChg>
      </pc:sldChg>
      <pc:sldChg chg="addSp modSp">
        <pc:chgData name="Hulk Hulk" userId="594296a3d1119e1c" providerId="Windows Live" clId="Web-{5CF381D6-8B49-45F3-9256-AD55BFBFC693}" dt="2021-10-13T18:59:45.343" v="10" actId="20577"/>
        <pc:sldMkLst>
          <pc:docMk/>
          <pc:sldMk cId="1544213520" sldId="264"/>
        </pc:sldMkLst>
        <pc:spChg chg="add">
          <ac:chgData name="Hulk Hulk" userId="594296a3d1119e1c" providerId="Windows Live" clId="Web-{5CF381D6-8B49-45F3-9256-AD55BFBFC693}" dt="2021-10-13T18:59:28.827" v="8"/>
          <ac:spMkLst>
            <pc:docMk/>
            <pc:sldMk cId="1544213520" sldId="264"/>
            <ac:spMk id="3" creationId="{F825ED9C-967B-4A8A-99B5-F8B7CA6CDF81}"/>
          </ac:spMkLst>
        </pc:spChg>
        <pc:spChg chg="mod">
          <ac:chgData name="Hulk Hulk" userId="594296a3d1119e1c" providerId="Windows Live" clId="Web-{5CF381D6-8B49-45F3-9256-AD55BFBFC693}" dt="2021-10-13T18:59:45.343" v="10" actId="20577"/>
          <ac:spMkLst>
            <pc:docMk/>
            <pc:sldMk cId="1544213520" sldId="264"/>
            <ac:spMk id="9" creationId="{D37E68A1-4804-4AF6-8541-58DA28430DA1}"/>
          </ac:spMkLst>
        </pc:spChg>
      </pc:sldChg>
      <pc:sldChg chg="modSp">
        <pc:chgData name="Hulk Hulk" userId="594296a3d1119e1c" providerId="Windows Live" clId="Web-{5CF381D6-8B49-45F3-9256-AD55BFBFC693}" dt="2021-10-13T18:59:22.312" v="7" actId="20577"/>
        <pc:sldMkLst>
          <pc:docMk/>
          <pc:sldMk cId="294224312" sldId="266"/>
        </pc:sldMkLst>
        <pc:spChg chg="mod">
          <ac:chgData name="Hulk Hulk" userId="594296a3d1119e1c" providerId="Windows Live" clId="Web-{5CF381D6-8B49-45F3-9256-AD55BFBFC693}" dt="2021-10-13T18:59:22.312" v="7" actId="20577"/>
          <ac:spMkLst>
            <pc:docMk/>
            <pc:sldMk cId="294224312" sldId="266"/>
            <ac:spMk id="4" creationId="{931FE38D-F1B2-47C8-AD29-1DBCD45F627C}"/>
          </ac:spMkLst>
        </pc:spChg>
      </pc:sldChg>
      <pc:sldChg chg="modSp">
        <pc:chgData name="Hulk Hulk" userId="594296a3d1119e1c" providerId="Windows Live" clId="Web-{5CF381D6-8B49-45F3-9256-AD55BFBFC693}" dt="2021-10-13T18:58:53.873" v="5" actId="20577"/>
        <pc:sldMkLst>
          <pc:docMk/>
          <pc:sldMk cId="1356810825" sldId="267"/>
        </pc:sldMkLst>
        <pc:spChg chg="mod">
          <ac:chgData name="Hulk Hulk" userId="594296a3d1119e1c" providerId="Windows Live" clId="Web-{5CF381D6-8B49-45F3-9256-AD55BFBFC693}" dt="2021-10-13T18:58:53.873" v="5" actId="20577"/>
          <ac:spMkLst>
            <pc:docMk/>
            <pc:sldMk cId="1356810825" sldId="267"/>
            <ac:spMk id="4" creationId="{8DF0F2BF-0C6A-4F79-BC36-823DBAFE653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ziecko.pl/" TargetMode="External"/><Relationship Id="rId3" Type="http://schemas.openxmlformats.org/officeDocument/2006/relationships/hyperlink" Target="http://www.medonet.pl/" TargetMode="External"/><Relationship Id="rId7" Type="http://schemas.openxmlformats.org/officeDocument/2006/relationships/hyperlink" Target="http://www.agnieszkamaciag.pl/" TargetMode="External"/><Relationship Id="rId2" Type="http://schemas.openxmlformats.org/officeDocument/2006/relationships/hyperlink" Target="http://www.zielonyogrodek.pl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oradnikogrodniczy.pl/" TargetMode="External"/><Relationship Id="rId5" Type="http://schemas.openxmlformats.org/officeDocument/2006/relationships/hyperlink" Target="http://www.poradnikzdrowie.pl/" TargetMode="External"/><Relationship Id="rId4" Type="http://schemas.openxmlformats.org/officeDocument/2006/relationships/hyperlink" Target="http://www.wapteka.p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95539" y="853478"/>
            <a:ext cx="4087306" cy="2889114"/>
          </a:xfrm>
        </p:spPr>
        <p:txBody>
          <a:bodyPr anchor="b">
            <a:normAutofit fontScale="90000"/>
          </a:bodyPr>
          <a:lstStyle/>
          <a:p>
            <a:r>
              <a:rPr lang="pl-PL" sz="3800" dirty="0">
                <a:latin typeface="Comic Sans MS"/>
                <a:cs typeface="Calibri Light"/>
              </a:rPr>
              <a:t>TRZECH ZIELONYCH BOHATERÓW DOLINY BARYCZY</a:t>
            </a:r>
            <a:endParaRPr lang="pl-PL" sz="3800" dirty="0">
              <a:latin typeface="Comic Sans M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923314" y="4335009"/>
            <a:ext cx="4524499" cy="17261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Jan Markiewicz </a:t>
            </a:r>
          </a:p>
          <a:p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Kl. IV</a:t>
            </a:r>
          </a:p>
          <a:p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Szkoła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Podstawowa im. ks. Jana Twardowskiego w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Powidzku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 descr="Obraz zawierający drzewo, zewnętrzne, trawa, woda&#10;&#10;Opis wygenerowany automatycznie">
            <a:extLst>
              <a:ext uri="{FF2B5EF4-FFF2-40B4-BE49-F238E27FC236}">
                <a16:creationId xmlns="" xmlns:a16="http://schemas.microsoft.com/office/drawing/2014/main" id="{BE22D228-88D4-4455-AFE2-CC800EE6E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9" r="1924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746913" y="436729"/>
            <a:ext cx="8175009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>
                <a:latin typeface="Times New Roman" pitchFamily="18" charset="0"/>
                <a:cs typeface="Times New Roman" pitchFamily="18" charset="0"/>
                <a:hlinkClick r:id="rId2"/>
              </a:rPr>
              <a:t>BIBLIOGRAFIA</a:t>
            </a:r>
          </a:p>
          <a:p>
            <a:pPr algn="ctr"/>
            <a:endParaRPr lang="pl-PL" sz="12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endParaRPr lang="pl-PL" dirty="0" smtClean="0">
              <a:hlinkClick r:id="rId2"/>
            </a:endParaRPr>
          </a:p>
          <a:p>
            <a:pPr algn="ctr"/>
            <a:r>
              <a:rPr lang="pl-PL" sz="2400" dirty="0" err="1" smtClean="0">
                <a:hlinkClick r:id="rId2"/>
              </a:rPr>
              <a:t>www.zielonyogrodek.pl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  <a:p>
            <a:pPr algn="ctr"/>
            <a:r>
              <a:rPr lang="pl-PL" sz="2400" dirty="0" err="1" smtClean="0">
                <a:hlinkClick r:id="rId3"/>
              </a:rPr>
              <a:t>www.medonet.pl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  <a:p>
            <a:pPr algn="ctr"/>
            <a:r>
              <a:rPr lang="pl-PL" sz="2400" dirty="0" err="1" smtClean="0">
                <a:hlinkClick r:id="rId4"/>
              </a:rPr>
              <a:t>www.wapteka.pl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  <a:p>
            <a:pPr algn="ctr"/>
            <a:r>
              <a:rPr lang="pl-PL" sz="24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www.poradnikzdrowie.pl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  <a:p>
            <a:pPr algn="ctr"/>
            <a:r>
              <a:rPr lang="pl-PL" sz="2400" dirty="0" err="1" smtClean="0">
                <a:hlinkClick r:id="rId6"/>
              </a:rPr>
              <a:t>www.poradnikogrodniczy.pl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  <a:p>
            <a:pPr algn="ctr"/>
            <a:r>
              <a:rPr lang="pl-PL" sz="2400" dirty="0" err="1" smtClean="0">
                <a:hlinkClick r:id="rId7"/>
              </a:rPr>
              <a:t>www.agnieszkamaciag.pl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  <a:p>
            <a:pPr algn="ctr"/>
            <a:r>
              <a:rPr lang="pl-PL" sz="2400" dirty="0" err="1" smtClean="0">
                <a:hlinkClick r:id="rId8"/>
              </a:rPr>
              <a:t>www.edziecko.pl</a:t>
            </a:r>
            <a:endParaRPr lang="pl-PL" sz="2400" dirty="0"/>
          </a:p>
        </p:txBody>
      </p:sp>
    </p:spTree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779F7E8-35A6-4351-97C8-6E1DC2C5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59" y="134698"/>
            <a:ext cx="4087306" cy="10206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SPIS TREŚCI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C0B63E2-B132-49DE-9443-45151A6A2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7550" y="1192120"/>
            <a:ext cx="5124450" cy="53991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  STRONA TYTUŁOWA – slajd nr 1</a:t>
            </a:r>
          </a:p>
          <a:p>
            <a:pPr marL="0" indent="0">
              <a:buNone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  SPIS TREŚCI – slajd nr 2</a:t>
            </a:r>
          </a:p>
          <a:p>
            <a:pPr marL="0" indent="0">
              <a:buNone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WSTĘP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slajd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nr 3</a:t>
            </a:r>
            <a:endParaRPr lang="pl-PL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RUMIANEK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POSPOLITY ZASTOSOWANIE I WŁAŚCIWOŚCI -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slajd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nr </a:t>
            </a: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DOMOWE PRZEPISY NA WYKORZYSTANIE RUMIANKU –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slajd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nr </a:t>
            </a: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MNISZEK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LEKARSKI ZASTOSOWANIE I WŁAŚCIWOŚCI -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slajd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nr </a:t>
            </a: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DOMOWE PRZEPISY NA WYKORZYSTANIE MNISZKA LEKARSKIEGO –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slajd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nr </a:t>
            </a: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BABKA LANCETOWATA ZASTOSOWANIE I WŁAŚCIWOŚCI -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slajd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nr </a:t>
            </a: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DOMOWE PRZEPISY NA WYKORZYSTANIE BABKI LANCETOWATEJ –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slajd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nr </a:t>
            </a: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marL="0" indent="0">
              <a:buNone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BIBLIOGRAFIA – slajd nr 10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DF1D9AA-4F1A-4579-A436-0F0149AA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Zioła w pęczkach na drewnianym stole">
            <a:extLst>
              <a:ext uri="{FF2B5EF4-FFF2-40B4-BE49-F238E27FC236}">
                <a16:creationId xmlns="" xmlns:a16="http://schemas.microsoft.com/office/drawing/2014/main" id="{FB80DF25-7286-41D0-9A0A-3F0942E73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9" r="26826" b="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2523913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294DFFA-798C-4F3B-984A-413B114AF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858" y="460425"/>
            <a:ext cx="5259707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Times New Roman" pitchFamily="18" charset="0"/>
                <a:cs typeface="Times New Roman" pitchFamily="18" charset="0"/>
              </a:rPr>
              <a:t>WSTĘP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6310947-8259-49D9-BEDB-6D799147E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0" y="2126618"/>
            <a:ext cx="6115050" cy="39884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Nawet o tym nie wiemy, że w naszych ogrodach, trawnikach czy zaroślach rosną rośliny lecznicze. Znamy je bardzo dobrze i nie zdajemy sobie sprawy, że pospolite chwasty to bardzo cenne zioła. Te dzikie rośliny leczą i smakują. W swojej pracy opiszę trzy takie właśnie rośliny: rumianek pospolity, mniszek lekarski i babkę lancetowatą. 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54044D92-BB2C-45EC-AE26-A0281ADB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dirty="0" smtClean="0"/>
              <a:pPr/>
              <a:t>3</a:t>
            </a:fld>
            <a:endParaRPr lang="pl-PL" dirty="0"/>
          </a:p>
        </p:txBody>
      </p:sp>
      <p:sp>
        <p:nvSpPr>
          <p:cNvPr id="9" name="Freeform: Shape 10">
            <a:extLst>
              <a:ext uri="{FF2B5EF4-FFF2-40B4-BE49-F238E27FC236}">
                <a16:creationId xmlns="" xmlns:a16="http://schemas.microsoft.com/office/drawing/2014/main" id="{357DD0D3-F869-46D0-944C-6EC60E19E3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6" descr="Obraz zawierający kwiat, stół, wewnątrz, biały&#10;&#10;Opis wygenerowany automatycznie">
            <a:extLst>
              <a:ext uri="{FF2B5EF4-FFF2-40B4-BE49-F238E27FC236}">
                <a16:creationId xmlns="" xmlns:a16="http://schemas.microsoft.com/office/drawing/2014/main" id="{95C3EEE8-95D2-4B81-B3ED-2EFCE1998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56" r="14879" b="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802480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35A04CF-97D4-4FF7-B359-C546B1F62E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1DE7243B-5109-444B-8FAF-7437C66BC0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4C5D6221-DA7B-4611-AA26-7D8E349FDE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73C4D7A-59B5-404E-9D54-38BAD3AF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72" y="612389"/>
            <a:ext cx="3519678" cy="217567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l-PL" sz="33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RUMIANEK POSPOLITY ZASTOSOWANIE </a:t>
            </a:r>
            <a:r>
              <a:rPr lang="pl-PL" sz="33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3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3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33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WŁAŚCIWOŚCI</a:t>
            </a:r>
            <a:endParaRPr lang="pl-PL" sz="33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D7919B5-AEF7-467B-8EC8-0418CC4AC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91550" y="458162"/>
            <a:ext cx="3149389" cy="478058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WŁAŚCIWOŚCI RUMIANKU</a:t>
            </a:r>
          </a:p>
          <a:p>
            <a:pPr marL="0" indent="0">
              <a:buNone/>
            </a:pPr>
            <a:endParaRPr lang="pl-PL" sz="2000" b="1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r>
              <a:rPr lang="pl-PL" sz="2000" dirty="0">
                <a:latin typeface="Times New Roman" pitchFamily="18" charset="0"/>
                <a:ea typeface="+mn-lt"/>
                <a:cs typeface="Times New Roman" pitchFamily="18" charset="0"/>
              </a:rPr>
              <a:t>rozkurczające mięśnie gładkie,</a:t>
            </a:r>
          </a:p>
          <a:p>
            <a:r>
              <a:rPr lang="pl-PL" sz="2000" dirty="0">
                <a:latin typeface="Times New Roman" pitchFamily="18" charset="0"/>
                <a:ea typeface="+mn-lt"/>
                <a:cs typeface="Times New Roman" pitchFamily="18" charset="0"/>
              </a:rPr>
              <a:t> przeciwzapalne, </a:t>
            </a:r>
          </a:p>
          <a:p>
            <a:r>
              <a:rPr lang="pl-PL" sz="2000" dirty="0">
                <a:latin typeface="Times New Roman" pitchFamily="18" charset="0"/>
                <a:ea typeface="+mn-lt"/>
                <a:cs typeface="Times New Roman" pitchFamily="18" charset="0"/>
              </a:rPr>
              <a:t>dezodorujące,</a:t>
            </a:r>
          </a:p>
          <a:p>
            <a:r>
              <a:rPr lang="pl-PL" sz="2000" dirty="0">
                <a:latin typeface="Times New Roman" pitchFamily="18" charset="0"/>
                <a:ea typeface="+mn-lt"/>
                <a:cs typeface="Times New Roman" pitchFamily="18" charset="0"/>
              </a:rPr>
              <a:t> przyspieszające gojenie ran,</a:t>
            </a:r>
          </a:p>
          <a:p>
            <a:r>
              <a:rPr lang="pl-PL" sz="2000" dirty="0">
                <a:latin typeface="Times New Roman" pitchFamily="18" charset="0"/>
                <a:ea typeface="+mn-lt"/>
                <a:cs typeface="Times New Roman" pitchFamily="18" charset="0"/>
              </a:rPr>
              <a:t> przeciwbakteryjne  i pobudzające przemianę materii w skórze,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>
                <a:latin typeface="Times New Roman" pitchFamily="18" charset="0"/>
                <a:ea typeface="+mn-lt"/>
                <a:cs typeface="Times New Roman" pitchFamily="18" charset="0"/>
              </a:rPr>
              <a:t> skutecznie działa też na skurcze i zapalenie żołądka oraz jelit.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7991C2E-4B5C-422B-A8FE-06BFDB21C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4813" y="1867863"/>
            <a:ext cx="4189120" cy="43638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pl-PL" sz="1800" b="1" cap="all" dirty="0">
                <a:latin typeface="Times New Roman" pitchFamily="18" charset="0"/>
                <a:ea typeface="+mn-lt"/>
                <a:cs typeface="Times New Roman" pitchFamily="18" charset="0"/>
              </a:rPr>
              <a:t>Zastosowanie rumianku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pl-PL" sz="1800" b="1" cap="all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pl-PL" sz="1800" dirty="0">
                <a:latin typeface="Times New Roman" pitchFamily="18" charset="0"/>
                <a:ea typeface="+mn-lt"/>
                <a:cs typeface="Times New Roman" pitchFamily="18" charset="0"/>
              </a:rPr>
              <a:t>zastosowanie w lecznictwie, w postaci herbat, płynów do stosowania w jamie ustnej, tabletek, krople itp</a:t>
            </a:r>
            <a:r>
              <a:rPr lang="pl-PL" sz="1800" dirty="0" smtClean="0">
                <a:latin typeface="Times New Roman" pitchFamily="18" charset="0"/>
                <a:ea typeface="+mn-lt"/>
                <a:cs typeface="Times New Roman" pitchFamily="18" charset="0"/>
              </a:rPr>
              <a:t>.,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1800" dirty="0">
                <a:latin typeface="Times New Roman" pitchFamily="18" charset="0"/>
                <a:ea typeface="+mn-lt"/>
                <a:cs typeface="Times New Roman" pitchFamily="18" charset="0"/>
              </a:rPr>
              <a:t>zastosowanie rumianku wykorzystywane jest w kosmetyce, wyciąg z rumianku stosowany jest w kremach, mydłach, płynach do twarzy, maseczkach, szamponach itp</a:t>
            </a:r>
            <a:r>
              <a:rPr lang="pl-PL" sz="1800" dirty="0" smtClean="0">
                <a:latin typeface="Times New Roman" pitchFamily="18" charset="0"/>
                <a:ea typeface="+mn-lt"/>
                <a:cs typeface="Times New Roman" pitchFamily="18" charset="0"/>
              </a:rPr>
              <a:t>.</a:t>
            </a:r>
            <a:r>
              <a:rPr lang="pl-PL" sz="1800" dirty="0">
                <a:latin typeface="Times New Roman" pitchFamily="18" charset="0"/>
                <a:ea typeface="+mn-lt"/>
                <a:cs typeface="Times New Roman" pitchFamily="18" charset="0"/>
              </a:rPr>
              <a:t>,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1800" dirty="0">
                <a:latin typeface="Times New Roman" pitchFamily="18" charset="0"/>
                <a:ea typeface="+mn-lt"/>
                <a:cs typeface="Times New Roman" pitchFamily="18" charset="0"/>
              </a:rPr>
              <a:t>ma zastosowanie w ogrodnictwie, jest dobrym sąsiadem dla wielu gatunków roślin, gdyż stymuluje ich wzrost, zwiększa odporność na choroby oraz poprawia smak. 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l-PL" sz="1700" b="1" dirty="0">
              <a:cs typeface="Calibri" panose="020F0502020204030204"/>
            </a:endParaRPr>
          </a:p>
          <a:p>
            <a:pPr marL="0" indent="0">
              <a:buNone/>
            </a:pPr>
            <a:endParaRPr lang="pl-PL" sz="1700" b="1" dirty="0">
              <a:cs typeface="Calibri" panose="020F0502020204030204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70678856-B1CD-4268-8839-D34286ED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10" name="Obraz 5" descr="Obraz zawierający trawa, zewnętrzne, roślina, kwiat&#10;&#10;Opis wygenerowany automatycznie">
            <a:extLst>
              <a:ext uri="{FF2B5EF4-FFF2-40B4-BE49-F238E27FC236}">
                <a16:creationId xmlns="" xmlns:a16="http://schemas.microsoft.com/office/drawing/2014/main" id="{31CFD520-23A4-4AF7-8408-BAE3C2289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227" r="-1" b="19591"/>
          <a:stretch/>
        </p:blipFill>
        <p:spPr>
          <a:xfrm>
            <a:off x="0" y="2620372"/>
            <a:ext cx="4116806" cy="4016936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930991857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26B3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0FAD6D0-809C-4D25-8E56-0D8F1F97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  <a:cs typeface="Calibri Light"/>
              </a:rPr>
              <a:t>DOMOWE PRZEPISY NA WYKORZYSTANIE RUMIANKU</a:t>
            </a:r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D1A19A34-869B-4B2C-8971-1D9B6F4B4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01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F60145F-3CC5-43F7-A5AE-5A33D1BE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EC2C22C8-8FC3-4960-9D29-BA73288D320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38481" y="436728"/>
            <a:ext cx="4125889" cy="60527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None/>
            </a:pPr>
            <a:r>
              <a:rPr lang="pl-PL" sz="1600" b="1" u="sng" dirty="0" smtClean="0">
                <a:latin typeface="Times New Roman" pitchFamily="18" charset="0"/>
                <a:ea typeface="+mn-lt"/>
                <a:cs typeface="Times New Roman" pitchFamily="18" charset="0"/>
              </a:rPr>
              <a:t>PŁUKANKA Z RUMIANKU </a:t>
            </a:r>
            <a:endParaRPr lang="pl-PL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1600" dirty="0" smtClean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3 </a:t>
            </a:r>
            <a:r>
              <a:rPr lang="pl-PL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łyżki koszyczków rumianku,</a:t>
            </a:r>
            <a:endParaRPr lang="pl-PL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woda.</a:t>
            </a:r>
            <a:endParaRPr lang="pl-PL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Rumianek zalewamy szklanką wrzątku i pozostawiamy do ostudzenia. Następnie odcedzamy całość i otrzymany napar mieszamy jeszcze raz z ciepłą wodą w proporcjach pół szklanki wody na 5 łyżek rumianku. Przygotowaną płukanką nasączamy bawełnianą ściereczkę i przecieramy skórę w miejscu, w którym jest podrażniona lub zaczerwieniona</a:t>
            </a:r>
            <a:r>
              <a:rPr lang="pl-PL" sz="1600" dirty="0" smtClean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pl-PL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1600" b="1" u="sng" dirty="0" smtClean="0">
                <a:latin typeface="Times New Roman" pitchFamily="18" charset="0"/>
                <a:ea typeface="+mn-lt"/>
                <a:cs typeface="Times New Roman" pitchFamily="18" charset="0"/>
              </a:rPr>
              <a:t>NAPAR Z RUMIANKU </a:t>
            </a:r>
            <a:endParaRPr lang="pl-PL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1600" dirty="0" smtClean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2 </a:t>
            </a:r>
            <a:r>
              <a:rPr lang="pl-PL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łyżki kwiatów rumianku,</a:t>
            </a:r>
            <a:endParaRPr lang="pl-PL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½ litra wrzącej wody.</a:t>
            </a:r>
            <a:endParaRPr lang="pl-PL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1600" dirty="0">
                <a:latin typeface="Times New Roman" pitchFamily="18" charset="0"/>
                <a:ea typeface="+mn-lt"/>
                <a:cs typeface="Times New Roman" pitchFamily="18" charset="0"/>
              </a:rPr>
              <a:t>Kwiaty rumianku zalewamy wrzącą wodą, pozostawiamy pod przykryciem na około 15 minut, a następnie odcedzamy. W przypadku problemów trawiennych należy pić po pół szklanki naparu trzy razy dziennie między posiłkami. 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962043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BC2E863-59EB-42AA-A813-DCA694B7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43" y="145919"/>
            <a:ext cx="10515600" cy="6783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MNISZEK LEKARSKI ZASTOSOWANIE I WŁAŚCIWOŚCI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5B17A1A2-EFB2-4BE0-B4DD-4EC19C501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2652" y="1091820"/>
            <a:ext cx="5909348" cy="42512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ZASTOSOWANIE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har char="•"/>
            </a:pPr>
            <a:r>
              <a:rPr lang="pl-PL" sz="2000" b="0" dirty="0" smtClean="0">
                <a:latin typeface="Times New Roman" pitchFamily="18" charset="0"/>
                <a:ea typeface="+mn-lt"/>
                <a:cs typeface="Times New Roman" pitchFamily="18" charset="0"/>
              </a:rPr>
              <a:t>mniszek </a:t>
            </a:r>
            <a:r>
              <a:rPr lang="pl-PL" sz="2000" b="0" dirty="0">
                <a:latin typeface="Times New Roman" pitchFamily="18" charset="0"/>
                <a:ea typeface="+mn-lt"/>
                <a:cs typeface="Times New Roman" pitchFamily="18" charset="0"/>
              </a:rPr>
              <a:t>bogaty w przeciwutleniacze stosowany jest w kosmetykach, które wygładzają i zmiękczają skórę, co korzystnie wpływa na widoczne procesy starzenia,</a:t>
            </a:r>
            <a:endParaRPr lang="pl-PL" sz="2000" b="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har char="•"/>
            </a:pPr>
            <a:r>
              <a:rPr lang="pl-PL" sz="2000" b="0" dirty="0">
                <a:latin typeface="Times New Roman" pitchFamily="18" charset="0"/>
                <a:ea typeface="+mn-lt"/>
                <a:cs typeface="Times New Roman" pitchFamily="18" charset="0"/>
              </a:rPr>
              <a:t>ogrodnicy na jego bazie przygotowują preparaty pomocne w ochronie roślin przed szkodnikami,</a:t>
            </a:r>
            <a:endParaRPr lang="pl-PL" sz="2000" b="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har char="•"/>
            </a:pPr>
            <a:r>
              <a:rPr lang="pl-PL" sz="2000" b="0" dirty="0" smtClean="0">
                <a:latin typeface="Times New Roman" pitchFamily="18" charset="0"/>
                <a:ea typeface="+mn-lt"/>
                <a:cs typeface="Times New Roman" pitchFamily="18" charset="0"/>
              </a:rPr>
              <a:t>Najbardziej popularne</a:t>
            </a:r>
            <a:r>
              <a:rPr lang="pl-PL" sz="2000" b="0" dirty="0">
                <a:latin typeface="Times New Roman" pitchFamily="18" charset="0"/>
                <a:ea typeface="+mn-lt"/>
                <a:cs typeface="Times New Roman" pitchFamily="18" charset="0"/>
              </a:rPr>
              <a:t> wykorzystanie domowe mniszka to: napar z korzenia i ziela, odwar z korzenia, napar z kwiatów, wino z korzeni, kwiatowe wino, sok ze świeżych liści i korzeni oraz wszelkie sałatki ze świeżych liści</a:t>
            </a:r>
            <a:r>
              <a:rPr lang="pl-PL" sz="2000" b="0" dirty="0" smtClean="0">
                <a:latin typeface="Times New Roman" pitchFamily="18" charset="0"/>
                <a:ea typeface="+mn-lt"/>
                <a:cs typeface="Times New Roman" pitchFamily="18" charset="0"/>
              </a:rPr>
              <a:t>.</a:t>
            </a:r>
            <a:endParaRPr lang="pl-PL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az 4" descr="Obraz zawierający zewnętrzne, żółty, kwiat, zielony&#10;&#10;Opis wygenerowany automatycznie">
            <a:extLst>
              <a:ext uri="{FF2B5EF4-FFF2-40B4-BE49-F238E27FC236}">
                <a16:creationId xmlns="" xmlns:a16="http://schemas.microsoft.com/office/drawing/2014/main" id="{B939B055-B3A5-459B-88D1-8A0763EE3A2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/>
          <a:stretch/>
        </p:blipFill>
        <p:spPr>
          <a:xfrm>
            <a:off x="2122386" y="2670998"/>
            <a:ext cx="2360815" cy="314636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Obraz 4" descr="Obraz zawierający zewnętrzne, żółty, kwiat, zielony&#10;&#10;Opis wygenerowany automatycznie">
            <a:extLst>
              <a:ext uri="{FF2B5EF4-FFF2-40B4-BE49-F238E27FC236}">
                <a16:creationId xmlns="" xmlns:a16="http://schemas.microsoft.com/office/drawing/2014/main" id="{B939B055-B3A5-459B-88D1-8A0763EE3A2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/>
          <a:srcRect t="19296" r="-1" b="7522"/>
          <a:stretch/>
        </p:blipFill>
        <p:spPr>
          <a:xfrm rot="16200000">
            <a:off x="-40376" y="3569452"/>
            <a:ext cx="3328926" cy="3248169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Symbol zastępczy numeru slajdu 7">
            <a:extLst>
              <a:ext uri="{FF2B5EF4-FFF2-40B4-BE49-F238E27FC236}">
                <a16:creationId xmlns="" xmlns:a16="http://schemas.microsoft.com/office/drawing/2014/main" id="{8006EBA1-26A2-4026-9E51-4C69D766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477671" y="1132471"/>
            <a:ext cx="559558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latin typeface="Times New Roman" pitchFamily="18" charset="0"/>
                <a:ea typeface="+mn-lt"/>
                <a:cs typeface="Times New Roman" pitchFamily="18" charset="0"/>
              </a:rPr>
              <a:t>WŁAŚCIWOŚCI</a:t>
            </a:r>
          </a:p>
          <a:p>
            <a:endParaRPr lang="pl-PL" sz="300" dirty="0" smtClean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ea typeface="+mn-lt"/>
                <a:cs typeface="Times New Roman" pitchFamily="18" charset="0"/>
              </a:rPr>
              <a:t>Działa przeciwcukrzycowo, moczopędnie - jego działanie ma właściwości oczyszczające dla organizmu, wspomaga odporność, pomocny w chorobach skóry, wspomaga trawienie, wspomaga w odchudzaniu, wykazuje właściwości przeciwnowotworowe, napar z kwiatów mniszka reguluje cykle miesiączkowe i pracę jajników.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773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="" xmlns:a16="http://schemas.microsoft.com/office/drawing/2014/main" id="{36D30126-6314-4A93-B27E-5C66CF7819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A5F6D772-05A6-4938-87CE-4CEC1A7E5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0" r="1" b="8124"/>
          <a:stretch/>
        </p:blipFill>
        <p:spPr>
          <a:xfrm>
            <a:off x="723209" y="549714"/>
            <a:ext cx="6266980" cy="36468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rgbClr val="3A4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263C22F-DC94-4FD1-9915-3B0B69712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l-PL" sz="3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DOMOWE PRZEPISY NA WYKORZYSTANIE MNISZKA LEKARSKIEGO</a:t>
            </a:r>
            <a:endParaRPr lang="pl-PL" sz="37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963C903C-8DD4-41C2-904E-0B16400D3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D37E68A1-4804-4AF6-8541-58DA2843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1802" y="404626"/>
            <a:ext cx="4162567" cy="606441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SYROP Z KWIATÓW MNISZKA LEKARSKIEGO</a:t>
            </a:r>
            <a:r>
              <a:rPr lang="pl-PL" sz="1600" b="1" u="sng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INACZEJ ZWANY „MIODKIEM”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400 </a:t>
            </a:r>
            <a:r>
              <a:rPr lang="en-US" sz="1600" i="1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dobrze</a:t>
            </a:r>
            <a:r>
              <a:rPr lang="en-US" sz="1600" i="1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rozwiniętych</a:t>
            </a:r>
            <a:r>
              <a:rPr lang="en-US" sz="1600" i="1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kwiatów</a:t>
            </a:r>
            <a:r>
              <a:rPr lang="en-US" sz="1600" i="1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mlecza</a:t>
            </a:r>
            <a:endParaRPr lang="en-US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1 </a:t>
            </a:r>
            <a:r>
              <a:rPr lang="en-US" sz="1600" i="1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cytryna</a:t>
            </a:r>
            <a:endParaRPr lang="en-US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1 </a:t>
            </a:r>
            <a:r>
              <a:rPr lang="en-US" sz="1600" i="1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litr</a:t>
            </a:r>
            <a:r>
              <a:rPr lang="en-US" sz="1600" i="1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wody</a:t>
            </a:r>
            <a:endParaRPr lang="en-US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1/2 kg – 1 kg </a:t>
            </a:r>
            <a:r>
              <a:rPr lang="en-US" sz="1600" i="1" dirty="0" err="1" smtClean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cukru</a:t>
            </a:r>
            <a:endParaRPr lang="pl-PL" sz="1600" i="1" dirty="0" smtClean="0">
              <a:solidFill>
                <a:srgbClr val="FFFFFF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pl-PL" sz="1600" dirty="0" smtClean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Zebrane w</a:t>
            </a:r>
            <a:r>
              <a:rPr lang="pl-PL" sz="1600" i="1" dirty="0" smtClean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suchy</a:t>
            </a:r>
            <a:r>
              <a:rPr lang="en-US" sz="1600" dirty="0" smtClean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słoneczny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dzień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główki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kwiatów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włóż</a:t>
            </a:r>
            <a:r>
              <a:rPr lang="en-US" sz="1600" dirty="0" smtClean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do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obszernego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garnka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zalej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wrzącą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wodą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lekko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ugnieć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by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zredukowały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swoją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objętość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Gotuj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na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wolnym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ogniu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przez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ok. 15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minut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 Pod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koniec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gotowania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dodaj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wyparzoną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dobrze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wyszorowaną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cytrynę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pokrojoną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na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plastry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Zamieszaj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lekko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ugnieć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przykryj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pokrywką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Odstaw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na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co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najmniej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12 </a:t>
            </a:r>
            <a:r>
              <a:rPr lang="en-US" sz="1600" dirty="0" err="1" smtClean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godzin</a:t>
            </a:r>
            <a:r>
              <a:rPr lang="en-US" sz="1600" dirty="0" smtClean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Następnie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odcedź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przez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gazę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do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wywaru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dodaj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cukier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Wymieszaj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gotuj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na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bardzo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małym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ogniu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aż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cukier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całkowicie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się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rozpuści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Uzyskasz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konsystencję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lejącego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miodu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 Taki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gorący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syrop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od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razu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przelej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do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dobrze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umytych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wyparzonych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osuszonych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słoiczków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 </a:t>
            </a:r>
          </a:p>
          <a:p>
            <a:pPr algn="just"/>
            <a:endParaRPr lang="en-US" sz="11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213520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B6B70B8-7B60-4A16-BAC2-7FB58A70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190007"/>
            <a:ext cx="11649694" cy="11400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BABKA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LANCETOWATA</a:t>
            </a: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ZASTOSOWANIE I WŁAŚCIW</a:t>
            </a:r>
            <a:r>
              <a:rPr lang="en-US" sz="3200" b="1" dirty="0">
                <a:cs typeface="Calibri Light"/>
              </a:rPr>
              <a:t>OŚCI</a:t>
            </a:r>
            <a:endParaRPr lang="pl-PL" dirty="0"/>
          </a:p>
        </p:txBody>
      </p:sp>
      <p:pic>
        <p:nvPicPr>
          <p:cNvPr id="8" name="Obraz 4" descr="Obraz zawierający trawa, zewnętrzne, zielony, roślina&#10;&#10;Opis wygenerowany automatycznie">
            <a:extLst>
              <a:ext uri="{FF2B5EF4-FFF2-40B4-BE49-F238E27FC236}">
                <a16:creationId xmlns="" xmlns:a16="http://schemas.microsoft.com/office/drawing/2014/main" id="{BE8C3C2C-5A59-4E51-B470-FB8D6C4392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10407" r="12729"/>
          <a:stretch/>
        </p:blipFill>
        <p:spPr>
          <a:xfrm>
            <a:off x="0" y="1828810"/>
            <a:ext cx="4940134" cy="4820291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31FE38D-F1B2-47C8-AD29-1DBCD45F6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6966" y="1500456"/>
            <a:ext cx="6933063" cy="53575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1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ZASTOSOWANIE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pl-PL" sz="18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s</a:t>
            </a:r>
            <a:r>
              <a:rPr lang="en-US" sz="18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tosowana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  w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medycynie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jako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środek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wspomagający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leczenie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schorzeń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górnych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dróg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oddechowych</a:t>
            </a:r>
            <a:r>
              <a:rPr lang="pl-PL" sz="1800" dirty="0" smtClean="0">
                <a:latin typeface="Times New Roman" pitchFamily="18" charset="0"/>
                <a:ea typeface="+mn-lt"/>
                <a:cs typeface="Times New Roman" pitchFamily="18" charset="0"/>
              </a:rPr>
              <a:t>,</a:t>
            </a:r>
            <a:endParaRPr lang="en-US" sz="1800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342900" indent="-342900" algn="just"/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właściwości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bakteriobójcze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antybiotyczne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ściągające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i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wspomagające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regenerację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naskórka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wykorzystuje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się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w </a:t>
            </a:r>
            <a:r>
              <a:rPr lang="en-US" sz="18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kosmetykach</a:t>
            </a:r>
            <a:r>
              <a:rPr lang="pl-PL" sz="1800" dirty="0" smtClean="0">
                <a:latin typeface="Times New Roman" pitchFamily="18" charset="0"/>
                <a:ea typeface="+mn-lt"/>
                <a:cs typeface="Times New Roman" pitchFamily="18" charset="0"/>
              </a:rPr>
              <a:t>,</a:t>
            </a:r>
            <a:endParaRPr lang="en-US" sz="1800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342900" indent="-342900" algn="just"/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bardzo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smaczne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są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liście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babki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dlatego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ma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zastosowanie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ró</a:t>
            </a:r>
            <a:r>
              <a:rPr lang="pl-PL" sz="1800" dirty="0" smtClean="0">
                <a:latin typeface="Times New Roman" pitchFamily="18" charset="0"/>
                <a:ea typeface="+mn-lt"/>
                <a:cs typeface="Times New Roman" pitchFamily="18" charset="0"/>
              </a:rPr>
              <a:t>w</a:t>
            </a:r>
            <a:r>
              <a:rPr lang="en-US" sz="18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nież</a:t>
            </a:r>
            <a:r>
              <a:rPr lang="en-US" sz="18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w </a:t>
            </a:r>
            <a:r>
              <a:rPr lang="en-US" sz="18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kuchni</a:t>
            </a:r>
            <a:r>
              <a:rPr lang="pl-PL" sz="1800" dirty="0" smtClean="0">
                <a:latin typeface="Times New Roman" pitchFamily="18" charset="0"/>
                <a:ea typeface="+mn-lt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WŁAŚCIWOŚCI</a:t>
            </a:r>
            <a:endParaRPr lang="en-US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żołądek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obecność</a:t>
            </a:r>
            <a:r>
              <a:rPr lang="en-US" sz="18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śluzów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powoduje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że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roślina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łagodzi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dolegliwości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żołądkowe</a:t>
            </a:r>
            <a:r>
              <a:rPr lang="pl-PL" sz="1800" dirty="0" smtClean="0">
                <a:latin typeface="Times New Roman" pitchFamily="18" charset="0"/>
                <a:ea typeface="+mn-lt"/>
                <a:cs typeface="Times New Roman" pitchFamily="18" charset="0"/>
              </a:rPr>
              <a:t>,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kaszel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dirty="0" smtClean="0">
                <a:latin typeface="Times New Roman" pitchFamily="18" charset="0"/>
                <a:ea typeface="+mn-lt"/>
                <a:cs typeface="Times New Roman" pitchFamily="18" charset="0"/>
              </a:rPr>
              <a:t>jest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pomocna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w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łagodzeniu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nieżytów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górnych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dróg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oddechowych</a:t>
            </a:r>
            <a:r>
              <a:rPr lang="pl-PL" sz="1800" dirty="0" smtClean="0">
                <a:latin typeface="Times New Roman" pitchFamily="18" charset="0"/>
                <a:ea typeface="+mn-lt"/>
                <a:cs typeface="Times New Roman" pitchFamily="18" charset="0"/>
              </a:rPr>
              <a:t>,</a:t>
            </a:r>
            <a:endParaRPr lang="en-US" sz="1800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en-US" sz="18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świetnie</a:t>
            </a:r>
            <a:r>
              <a:rPr lang="en-US" sz="18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sprawdzi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się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jako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okład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na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zmęczone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oczy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oraz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w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celu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złagodzenia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podrażnień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i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stanów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zapalnych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spojówek</a:t>
            </a:r>
            <a:r>
              <a:rPr lang="pl-PL" sz="1800" dirty="0" smtClean="0">
                <a:latin typeface="Times New Roman" pitchFamily="18" charset="0"/>
                <a:ea typeface="+mn-lt"/>
                <a:cs typeface="Times New Roman" pitchFamily="18" charset="0"/>
              </a:rPr>
              <a:t>,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wyciśnięty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ze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świeżych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liści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sok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złagodzi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obrzęk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świąd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oraz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+mn-lt"/>
                <a:cs typeface="Times New Roman" pitchFamily="18" charset="0"/>
              </a:rPr>
              <a:t>odczyn</a:t>
            </a:r>
            <a:r>
              <a:rPr lang="en-US" sz="18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zapalny</a:t>
            </a:r>
            <a:r>
              <a:rPr lang="pl-PL" sz="1800" dirty="0" smtClean="0">
                <a:latin typeface="Times New Roman" pitchFamily="18" charset="0"/>
                <a:ea typeface="+mn-lt"/>
                <a:cs typeface="Times New Roman" pitchFamily="18" charset="0"/>
              </a:rPr>
              <a:t>.</a:t>
            </a:r>
            <a:endParaRPr lang="en-US" sz="1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>
              <a:solidFill>
                <a:srgbClr val="FFFFFF"/>
              </a:solidFill>
              <a:cs typeface="Calibri" panose="020F0502020204030204"/>
            </a:endParaRPr>
          </a:p>
          <a:p>
            <a:pPr marL="342900" indent="-342900"/>
            <a:endParaRPr lang="en-US" sz="1400" dirty="0">
              <a:solidFill>
                <a:srgbClr val="FFFFFF"/>
              </a:solidFill>
              <a:cs typeface="Calibri" panose="020F0502020204030204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29DE353C-83D7-4CFA-9CCC-554C434E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4224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3691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1776C37-53B2-466F-88B9-4F80C92A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DOMOWE PRZEPISY NA WYKORZYSTANIE BABKI LANCETOWATEJ</a:t>
            </a:r>
          </a:p>
        </p:txBody>
      </p:sp>
      <p:pic>
        <p:nvPicPr>
          <p:cNvPr id="5" name="Obraz 5" descr="Obraz zawierający stół, drewniane, roślina, tablica&#10;&#10;Opis wygenerowany automatycznie">
            <a:extLst>
              <a:ext uri="{FF2B5EF4-FFF2-40B4-BE49-F238E27FC236}">
                <a16:creationId xmlns="" xmlns:a16="http://schemas.microsoft.com/office/drawing/2014/main" id="{01D85A76-1CF9-444A-968E-39061CA31E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" b="1282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8DF0F2BF-0C6A-4F79-BC36-823DBAFE6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1928" y="423080"/>
            <a:ext cx="3807726" cy="6004621"/>
          </a:xfr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4500" b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500" b="1" u="sng" dirty="0" smtClean="0">
                <a:latin typeface="Times New Roman" pitchFamily="18" charset="0"/>
                <a:cs typeface="Times New Roman" pitchFamily="18" charset="0"/>
              </a:rPr>
              <a:t>YROP Z BABKI LANCETOWATEJ</a:t>
            </a:r>
            <a:endParaRPr lang="pl-PL" sz="45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sz="35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4500" dirty="0" smtClean="0">
                <a:latin typeface="Times New Roman" pitchFamily="18" charset="0"/>
                <a:ea typeface="+mn-lt"/>
                <a:cs typeface="Times New Roman" pitchFamily="18" charset="0"/>
              </a:rPr>
              <a:t>100 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g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świeżych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liści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babki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lancetowatej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100 g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cukru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100 ml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wody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  <a:buNone/>
            </a:pPr>
            <a:r>
              <a:rPr lang="pl-PL" sz="45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rzygotowani</a:t>
            </a:r>
            <a:r>
              <a:rPr lang="pl-PL" sz="45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dokładnie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umyj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liście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, a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następnie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zmiel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je w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blenderze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;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45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umieść</a:t>
            </a:r>
            <a:r>
              <a:rPr lang="en-US" sz="45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liście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w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garnku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i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zal</a:t>
            </a:r>
            <a:r>
              <a:rPr lang="pl-PL" sz="4500" dirty="0" smtClean="0">
                <a:latin typeface="Times New Roman" pitchFamily="18" charset="0"/>
                <a:ea typeface="+mn-lt"/>
                <a:cs typeface="Times New Roman" pitchFamily="18" charset="0"/>
              </a:rPr>
              <a:t>ej</a:t>
            </a:r>
            <a:r>
              <a:rPr lang="en-US" sz="45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100 ml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wody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;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gotuj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liście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na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małym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ogniu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dodając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100 g </a:t>
            </a:r>
            <a:r>
              <a:rPr lang="en-US" sz="45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cukru</a:t>
            </a:r>
            <a:r>
              <a:rPr lang="en-US" sz="4500" dirty="0" smtClean="0">
                <a:latin typeface="Times New Roman" pitchFamily="18" charset="0"/>
                <a:ea typeface="+mn-lt"/>
                <a:cs typeface="Times New Roman" pitchFamily="18" charset="0"/>
              </a:rPr>
              <a:t>;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co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pewien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czas</a:t>
            </a:r>
            <a:r>
              <a:rPr lang="en-US" sz="4500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mieszaj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syrop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do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momentu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aż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zgęstnieje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;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przelej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syrop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do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słoików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zakręć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i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ustaw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ea typeface="+mn-lt"/>
                <a:cs typeface="Times New Roman" pitchFamily="18" charset="0"/>
              </a:rPr>
              <a:t>wieczkami</a:t>
            </a:r>
            <a:r>
              <a:rPr lang="en-US" sz="4500" dirty="0">
                <a:latin typeface="Times New Roman" pitchFamily="18" charset="0"/>
                <a:ea typeface="+mn-lt"/>
                <a:cs typeface="Times New Roman" pitchFamily="18" charset="0"/>
              </a:rPr>
              <a:t> do </a:t>
            </a:r>
            <a:r>
              <a:rPr lang="en-US" sz="45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dołu</a:t>
            </a:r>
            <a:r>
              <a:rPr lang="pl-PL" sz="4500" dirty="0" smtClean="0">
                <a:latin typeface="Times New Roman" pitchFamily="18" charset="0"/>
                <a:ea typeface="+mn-lt"/>
                <a:cs typeface="Times New Roman" pitchFamily="18" charset="0"/>
              </a:rPr>
              <a:t>.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="" xmlns:a16="http://schemas.microsoft.com/office/drawing/2014/main" id="{185112A3-CCF5-4455-8E22-99665B06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56810825"/>
      </p:ext>
    </p:extLst>
  </p:cSld>
  <p:clrMapOvr>
    <a:masterClrMapping/>
  </p:clrMapOvr>
  <p:transition spd="med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</TotalTime>
  <Words>494</Words>
  <Application>Microsoft Office PowerPoint</Application>
  <PresentationFormat>Niestandardowy</PresentationFormat>
  <Paragraphs>97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Wierzchołek</vt:lpstr>
      <vt:lpstr>TRZECH ZIELONYCH BOHATERÓW DOLINY BARYCZY</vt:lpstr>
      <vt:lpstr>SPIS TREŚCI</vt:lpstr>
      <vt:lpstr>WSTĘP</vt:lpstr>
      <vt:lpstr>RUMIANEK POSPOLITY ZASTOSOWANIE  I WŁAŚCIWOŚCI</vt:lpstr>
      <vt:lpstr>DOMOWE PRZEPISY NA WYKORZYSTANIE RUMIANKU</vt:lpstr>
      <vt:lpstr>MNISZEK LEKARSKI ZASTOSOWANIE I WŁAŚCIWOŚCI</vt:lpstr>
      <vt:lpstr>DOMOWE PRZEPISY NA WYKORZYSTANIE MNISZKA LEKARSKIEGO</vt:lpstr>
      <vt:lpstr>BABKA LANCETOWATA - ZASTOSOWANIE I WŁAŚCIWOŚCI</vt:lpstr>
      <vt:lpstr>DOMOWE PRZEPISY NA WYKORZYSTANIE BABKI LANCETOWATEJ</vt:lpstr>
      <vt:lpstr>Slajd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Agnieszka</cp:lastModifiedBy>
  <cp:revision>612</cp:revision>
  <dcterms:created xsi:type="dcterms:W3CDTF">2021-10-12T04:22:41Z</dcterms:created>
  <dcterms:modified xsi:type="dcterms:W3CDTF">2021-10-17T21:06:48Z</dcterms:modified>
</cp:coreProperties>
</file>