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86" autoAdjust="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7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9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84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52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31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49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70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69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1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4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3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7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4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92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30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C99D-5BDC-49AE-8311-7A32EBB6D0A6}" type="datetimeFigureOut">
              <a:rPr lang="pl-PL" smtClean="0"/>
              <a:t>18.10.2021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A718B4-7814-4734-871A-A21F4E91C7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117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Leki nie z apteki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85410" y="4050833"/>
            <a:ext cx="3624349" cy="1568571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Prezentacja o roślinach leczniczych z Doliny Baryczy</a:t>
            </a:r>
          </a:p>
          <a:p>
            <a:r>
              <a:rPr lang="pl-PL" i="1" dirty="0"/>
              <a:t>Regionalny Konkurs Wiedzy o Dolinie Baryczy –ZDROWIE Z NATURY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ramach WIE 2021</a:t>
            </a:r>
          </a:p>
        </p:txBody>
      </p:sp>
    </p:spTree>
    <p:extLst>
      <p:ext uri="{BB962C8B-B14F-4D97-AF65-F5344CB8AC3E}">
        <p14:creationId xmlns:p14="http://schemas.microsoft.com/office/powerpoint/2010/main" val="323278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17689"/>
            <a:ext cx="9205806" cy="440785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Informacje: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 smtClean="0"/>
              <a:t>http</a:t>
            </a:r>
            <a:r>
              <a:rPr lang="pl-PL" sz="1200" dirty="0"/>
              <a:t>://www.farmakognozjaonline.pl/baz_suro/baza.php?jezyk=&amp;klasa=folium&amp;id=14#:~:text=Li%C5%9Bcie%20babki%20lancetowatej%20dzia%C5%82aj%C4%85%20p44rzeciwzapalnie,naczy%C5%84%20w%C5%82osowatych%20oraz%20niszcz%C4%85%20bakterie.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http://www.farmakognozjaonline.pl/baz_suro/baza.php?jezyk=&amp;klasa=herba&amp;id=39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http://www.farmakognozjaonline.pl/baz_suro/baza.php?jezyk=&amp;klasa=radix&amp;id=74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http://www.farmakognozjaonline.pl/baz_suro/baza.php?jezyk=&amp;klasa=herba&amp;id=36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http://www.farmakognozjaonline.pl/baz_suro/baza.php?jezyk=&amp;klasa=rhizoma&amp;id=78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http://www.farmakognozjaonline.pl/baz_suro/baza.php?jezyk=&amp;klasa=folium&amp;id=10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http://www.farmakognozjaonline.pl/baz_suro/baza.php?jezyk=&amp;klasa=folium&amp;id=93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https://agnieszkamaciag.pl/temat/miod-z-mniszka/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https://www.youtube.com/watch?v=q5eYiEhERPg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Zdjęcia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https://biolit.pl/edukacja/babka-lancetowata-wlasciwosci-i-stosowanie/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https://www.poradnikzdrowie.pl/zdrowie/apteczka/krwawnik-pospolity-wlasciwosci-i-zastosowanie-aa-gCQr-kz7w-GsfC.html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https://ladnydom.pl/Ogrody/7,162371,24691959,mniszek-lekarski.html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https://podkowa.eu/pl/p/Mniszek-Lekarski-korzen/1671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https://www.aptekagemini.pl/poradnik/zdrowie/dziurawiec-zwyczajny-jakie-ma-wlasciwosci/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http://www.farmakognozjaonline.pl/baz_suro/baza.php?jezyk=&amp;klasa=rhizoma&amp;id=78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https://ziolaidieta.pl/podbial-pospolity</a:t>
            </a:r>
            <a:r>
              <a:rPr lang="pl-PL" sz="1200" dirty="0" smtClean="0"/>
              <a:t>/</a:t>
            </a:r>
            <a:endParaRPr lang="pl-PL" sz="1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</a:t>
            </a:r>
            <a:r>
              <a:rPr lang="pl-PL" sz="1200" dirty="0" smtClean="0"/>
              <a:t>www.ekologia.pl/wiedza/ziola/podbial-pospolity</a:t>
            </a:r>
            <a:endParaRPr lang="pl-PL" sz="1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1200" dirty="0"/>
              <a:t>https://</a:t>
            </a:r>
            <a:r>
              <a:rPr lang="pl-PL" sz="1200" dirty="0" smtClean="0"/>
              <a:t>muratordom.pl/ogrod/rosliny/pokrzywa-wlasciwosci-i-zastosowanie-pokrzywy-aa-mJwd-a8Jz-5cP6.html</a:t>
            </a:r>
            <a:endParaRPr lang="pl-PL" sz="1200" dirty="0"/>
          </a:p>
          <a:p>
            <a:pPr marL="0" indent="0">
              <a:spcBef>
                <a:spcPts val="0"/>
              </a:spcBef>
              <a:buNone/>
            </a:pPr>
            <a:endParaRPr lang="pl-PL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Hubert Gonera 8f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SP2 im. Jana Pawła II w Twardogórze</a:t>
            </a:r>
            <a:endParaRPr lang="pl-PL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2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Babka lancetowata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586733" cy="4196668"/>
          </a:xfrm>
        </p:spPr>
        <p:txBody>
          <a:bodyPr>
            <a:normAutofit/>
          </a:bodyPr>
          <a:lstStyle/>
          <a:p>
            <a:r>
              <a:rPr lang="pl-PL" dirty="0" smtClean="0"/>
              <a:t>Babka lancetowata jest jedną z najczęściej występujących roślin leczniczych w Polsce.</a:t>
            </a:r>
            <a:r>
              <a:rPr lang="pl-PL" dirty="0"/>
              <a:t> </a:t>
            </a:r>
            <a:r>
              <a:rPr lang="pl-PL" dirty="0" smtClean="0"/>
              <a:t>Można ją spotkać np. przy drogach leśnych.</a:t>
            </a:r>
          </a:p>
          <a:p>
            <a:r>
              <a:rPr lang="pl-PL" dirty="0" smtClean="0"/>
              <a:t>Surowcem babki są jej liście, całe lub rozdrobnione. Należy je zbierać przed pełnym rozkwitem kwiatostanu.</a:t>
            </a:r>
          </a:p>
          <a:p>
            <a:r>
              <a:rPr lang="pl-PL" dirty="0" smtClean="0"/>
              <a:t>Wywar lub sok z świeżych liści babki może być stosowany zewnętrznie. Nacierany na rany przyspiesza ich gojenie oraz tworzenie naskórka.</a:t>
            </a:r>
          </a:p>
          <a:p>
            <a:r>
              <a:rPr lang="pl-PL" dirty="0" smtClean="0"/>
              <a:t>Wewnętrznie, w </a:t>
            </a:r>
            <a:r>
              <a:rPr lang="pl-PL" dirty="0"/>
              <a:t>jamy ustnej, gardła i </a:t>
            </a:r>
            <a:r>
              <a:rPr lang="pl-PL" dirty="0" smtClean="0"/>
              <a:t>żołądka, liście babki mają właściwości przeciwzapalne.</a:t>
            </a:r>
          </a:p>
          <a:p>
            <a:r>
              <a:rPr lang="pl-PL" dirty="0" smtClean="0"/>
              <a:t>Surowiec posiada także słabe działanie przeciwkaszlowe i przeciwskurczowe.</a:t>
            </a:r>
          </a:p>
        </p:txBody>
      </p:sp>
      <p:pic>
        <p:nvPicPr>
          <p:cNvPr id="1026" name="Picture 2" descr="Babka lancetowata – właściwości i stosowanie | BIOLIT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67" y="609600"/>
            <a:ext cx="5454156" cy="262708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444343" y="3441680"/>
            <a:ext cx="470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Uwaga:</a:t>
            </a:r>
            <a:r>
              <a:rPr lang="pl-PL" sz="2400" dirty="0"/>
              <a:t> Ze względu na zawartość śluzów surowiec upośledza wchłanianie podawanych z nim leków. </a:t>
            </a:r>
          </a:p>
        </p:txBody>
      </p:sp>
    </p:spTree>
    <p:extLst>
      <p:ext uri="{BB962C8B-B14F-4D97-AF65-F5344CB8AC3E}">
        <p14:creationId xmlns:p14="http://schemas.microsoft.com/office/powerpoint/2010/main" val="86018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Krwawnik </a:t>
            </a:r>
            <a:r>
              <a:rPr lang="pl-PL" b="1" dirty="0" smtClean="0"/>
              <a:t>pospolity</a:t>
            </a:r>
            <a:br>
              <a:rPr lang="pl-PL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60589"/>
            <a:ext cx="5375123" cy="3935411"/>
          </a:xfrm>
        </p:spPr>
        <p:txBody>
          <a:bodyPr>
            <a:normAutofit/>
          </a:bodyPr>
          <a:lstStyle/>
          <a:p>
            <a:r>
              <a:rPr lang="pl-PL" dirty="0" smtClean="0"/>
              <a:t>Surowcem krwawnika są jego wysuszone kwitnące wierzchołki pędów. </a:t>
            </a:r>
            <a:endParaRPr lang="pl-PL" dirty="0" smtClean="0"/>
          </a:p>
          <a:p>
            <a:r>
              <a:rPr lang="pl-PL" dirty="0" smtClean="0"/>
              <a:t>Surowiec </a:t>
            </a:r>
            <a:r>
              <a:rPr lang="pl-PL" dirty="0" smtClean="0"/>
              <a:t>można stosować podczas zaburzeń żołądkowo-jelitowych.</a:t>
            </a:r>
          </a:p>
          <a:p>
            <a:r>
              <a:rPr lang="pl-PL" dirty="0"/>
              <a:t>P</a:t>
            </a:r>
            <a:r>
              <a:rPr lang="pl-PL" dirty="0" smtClean="0"/>
              <a:t>reparaty </a:t>
            </a:r>
            <a:r>
              <a:rPr lang="pl-PL" dirty="0" smtClean="0"/>
              <a:t>z rośliny powodują zmniejszenie bólu spowodowanego skurczem jelit.</a:t>
            </a:r>
          </a:p>
          <a:p>
            <a:r>
              <a:rPr lang="pl-PL" dirty="0" smtClean="0"/>
              <a:t>Można go stosować zewnętrznie jako </a:t>
            </a:r>
            <a:r>
              <a:rPr lang="pl-PL" dirty="0" err="1" smtClean="0"/>
              <a:t>śodek</a:t>
            </a:r>
            <a:r>
              <a:rPr lang="pl-PL" dirty="0" smtClean="0"/>
              <a:t> przeciwzapalny.</a:t>
            </a:r>
            <a:endParaRPr lang="pl-PL" dirty="0"/>
          </a:p>
        </p:txBody>
      </p:sp>
      <p:pic>
        <p:nvPicPr>
          <p:cNvPr id="2050" name="Picture 2" descr="Krwawnik pospolity - właściwości i zastosowanie - PoradnikZdrowie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59" y="609600"/>
            <a:ext cx="5391897" cy="368662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375559" y="4484914"/>
            <a:ext cx="4350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Uwaga:</a:t>
            </a:r>
            <a:r>
              <a:rPr lang="pl-PL" sz="2800" dirty="0"/>
              <a:t> Niektóre uczulone osoby reagują na surowiec i jego wyciągi wysypką.</a:t>
            </a:r>
          </a:p>
        </p:txBody>
      </p:sp>
    </p:spTree>
    <p:extLst>
      <p:ext uri="{BB962C8B-B14F-4D97-AF65-F5344CB8AC3E}">
        <p14:creationId xmlns:p14="http://schemas.microsoft.com/office/powerpoint/2010/main" val="25075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Mniszek </a:t>
            </a:r>
            <a:r>
              <a:rPr lang="pl-PL" dirty="0" smtClean="0"/>
              <a:t>lekarski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041295" cy="4326416"/>
          </a:xfrm>
        </p:spPr>
        <p:txBody>
          <a:bodyPr>
            <a:normAutofit/>
          </a:bodyPr>
          <a:lstStyle/>
          <a:p>
            <a:r>
              <a:rPr lang="pl-PL" dirty="0" smtClean="0"/>
              <a:t>Surowcem mniszka lekarskiego stanowią wysuszone podziemne części rośliny. Surowiec zbiera się późną jesienią lub wczesną </a:t>
            </a:r>
            <a:r>
              <a:rPr lang="pl-PL" dirty="0" smtClean="0"/>
              <a:t>wiosną. </a:t>
            </a:r>
          </a:p>
          <a:p>
            <a:r>
              <a:rPr lang="pl-PL" dirty="0" smtClean="0"/>
              <a:t>Surowiec </a:t>
            </a:r>
            <a:r>
              <a:rPr lang="pl-PL" dirty="0" smtClean="0"/>
              <a:t>zawiera inulinę oraz wywołuje działanie moczopędne, z tych powodów jest on czasami stosowany jako pomocniczy lek w początkach cukrzycy.</a:t>
            </a:r>
          </a:p>
          <a:p>
            <a:r>
              <a:rPr lang="pl-PL" dirty="0"/>
              <a:t>Świeży sok z surowca był kiedyś stosowany do leczenia kurzajek.</a:t>
            </a:r>
          </a:p>
        </p:txBody>
      </p:sp>
      <p:pic>
        <p:nvPicPr>
          <p:cNvPr id="3074" name="Picture 2" descr="Mniszek lekarski - e-ogrody - Chwa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581222"/>
            <a:ext cx="4281714" cy="286154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niszek Lekarski - korzeń Podko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3701980"/>
            <a:ext cx="3052082" cy="27850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pole tekstowe 3"/>
          <p:cNvSpPr txBox="1"/>
          <p:nvPr/>
        </p:nvSpPr>
        <p:spPr>
          <a:xfrm>
            <a:off x="5718629" y="3701980"/>
            <a:ext cx="278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Uwagi:</a:t>
            </a:r>
            <a:r>
              <a:rPr lang="pl-PL" sz="1600" dirty="0"/>
              <a:t> Surowca nie wolno stosować w niedrożności dróg żółciowych. Surowiec może wywoływać nadkwaśność - ostrożnie u osób z chorobą wrzodową. W przypadku bezpośredniego stosowania surowca odnotowano nieliczne przypadki reakcji alergicznych.</a:t>
            </a:r>
          </a:p>
        </p:txBody>
      </p:sp>
    </p:spTree>
    <p:extLst>
      <p:ext uri="{BB962C8B-B14F-4D97-AF65-F5344CB8AC3E}">
        <p14:creationId xmlns:p14="http://schemas.microsoft.com/office/powerpoint/2010/main" val="8871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Dziurawiec </a:t>
            </a:r>
            <a:r>
              <a:rPr lang="pl-PL" dirty="0" smtClean="0"/>
              <a:t>zwyczajny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6492723" cy="388077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Surowcem dziurawca są całe lub pocięte szczytowe części jego pędów. Ziele zbiera się na początku </a:t>
            </a:r>
            <a:r>
              <a:rPr lang="pl-PL" dirty="0" smtClean="0"/>
              <a:t>kwitnienia. </a:t>
            </a:r>
            <a:endParaRPr lang="pl-PL" dirty="0" smtClean="0"/>
          </a:p>
          <a:p>
            <a:r>
              <a:rPr lang="pl-PL" dirty="0" smtClean="0"/>
              <a:t>Wyciągi z dziurawca pomagają w krótkotrwałym leczeniu łagodnej depresji, przy tym posiadają mniej skutków ubocznych niż leki syntetyczne.</a:t>
            </a:r>
          </a:p>
          <a:p>
            <a:r>
              <a:rPr lang="pl-PL" dirty="0" smtClean="0"/>
              <a:t>Preparaty z dziurawca stosowane </a:t>
            </a:r>
            <a:r>
              <a:rPr lang="pl-PL" dirty="0"/>
              <a:t>na błony śluzowe i uszkodzenia skóry działają </a:t>
            </a:r>
            <a:r>
              <a:rPr lang="pl-PL" dirty="0" smtClean="0"/>
              <a:t>przeciwzapalnie </a:t>
            </a:r>
            <a:r>
              <a:rPr lang="pl-PL" dirty="0"/>
              <a:t>i antyseptycznie, co związane jest z obecnością garbników i obecnej w świeżym surowcu </a:t>
            </a:r>
            <a:r>
              <a:rPr lang="pl-PL" dirty="0" err="1"/>
              <a:t>hyperforyny</a:t>
            </a:r>
            <a:r>
              <a:rPr lang="pl-PL" dirty="0" smtClean="0"/>
              <a:t> </a:t>
            </a:r>
            <a:r>
              <a:rPr lang="pl-PL" dirty="0"/>
              <a:t>- substancji o udowodnionych właściwościach antybiotycznych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Wodne wyciągi z dziurawca wykazują działanie przeciwskurczowe na mięsnie gładkie, z tego powodu stosowane są one najczęściej w schorzeniach przewodu pokarmowego i chorobach wątroby.</a:t>
            </a:r>
            <a:endParaRPr lang="pl-PL" dirty="0"/>
          </a:p>
        </p:txBody>
      </p:sp>
      <p:pic>
        <p:nvPicPr>
          <p:cNvPr id="4098" name="Picture 2" descr="Jakie właściwości ma dziurawiec zwyczajny? - Poradnik Apteki Ge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1" y="609600"/>
            <a:ext cx="4428565" cy="294388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387771" y="3904343"/>
            <a:ext cx="4151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Uwaga:</a:t>
            </a:r>
            <a:r>
              <a:rPr lang="pl-PL" sz="1600" dirty="0"/>
              <a:t> Zawarta w alkoholowych i olejowych preparatach z dziurawca </a:t>
            </a:r>
            <a:r>
              <a:rPr lang="pl-PL" sz="1600" dirty="0" err="1"/>
              <a:t>hiperycyna</a:t>
            </a:r>
            <a:r>
              <a:rPr lang="pl-PL" sz="1600" dirty="0"/>
              <a:t> zwiększa wrażliwość skóry na słońce, dlatego preparaty, które ją zawierają nie są zalecane w okresie letnim. Wykazano też, że takie preparaty mają wpływ na skuteczność innych leków - szczególnie hormonalnych preparatów antykoncepcyjnych czy doustnych leków przeciwzakrzepowych.</a:t>
            </a:r>
          </a:p>
        </p:txBody>
      </p:sp>
    </p:spTree>
    <p:extLst>
      <p:ext uri="{BB962C8B-B14F-4D97-AF65-F5344CB8AC3E}">
        <p14:creationId xmlns:p14="http://schemas.microsoft.com/office/powerpoint/2010/main" val="231628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Tatarak </a:t>
            </a:r>
            <a:r>
              <a:rPr lang="pl-PL" dirty="0" smtClean="0"/>
              <a:t>zwyczajny</a:t>
            </a:r>
            <a:br>
              <a:rPr lang="pl-PL" dirty="0" smtClean="0"/>
            </a:b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17046"/>
            <a:ext cx="5938513" cy="3880773"/>
          </a:xfrm>
        </p:spPr>
        <p:txBody>
          <a:bodyPr>
            <a:normAutofit/>
          </a:bodyPr>
          <a:lstStyle/>
          <a:p>
            <a:r>
              <a:rPr lang="pl-PL" sz="2400" dirty="0"/>
              <a:t>Surowiec stanowi kłącze </a:t>
            </a:r>
            <a:r>
              <a:rPr lang="pl-PL" sz="2400" dirty="0" smtClean="0"/>
              <a:t>tataraku.</a:t>
            </a:r>
          </a:p>
          <a:p>
            <a:r>
              <a:rPr lang="pl-PL" sz="2400" dirty="0"/>
              <a:t>Wyciągi z surowca zastosowane zewnętrznie </a:t>
            </a:r>
            <a:r>
              <a:rPr lang="pl-PL" sz="2400" dirty="0" smtClean="0"/>
              <a:t>działają </a:t>
            </a:r>
            <a:r>
              <a:rPr lang="pl-PL" sz="2400" dirty="0" smtClean="0"/>
              <a:t>przeciwbakteryjne.</a:t>
            </a:r>
            <a:endParaRPr lang="pl-PL" sz="2400" dirty="0" smtClean="0"/>
          </a:p>
          <a:p>
            <a:r>
              <a:rPr lang="pl-PL" sz="2400" dirty="0"/>
              <a:t>Zawarty w surowcu </a:t>
            </a:r>
            <a:r>
              <a:rPr lang="pl-PL" sz="2400" dirty="0" smtClean="0"/>
              <a:t>olejek eteryczny pobudza wydzielanie </a:t>
            </a:r>
            <a:r>
              <a:rPr lang="pl-PL" sz="2400" dirty="0"/>
              <a:t>soków </a:t>
            </a:r>
            <a:r>
              <a:rPr lang="pl-PL" sz="2400" dirty="0" smtClean="0"/>
              <a:t>trawiennych.</a:t>
            </a:r>
            <a:endParaRPr lang="pl-PL" sz="2400" dirty="0"/>
          </a:p>
        </p:txBody>
      </p:sp>
      <p:pic>
        <p:nvPicPr>
          <p:cNvPr id="5122" name="Picture 2" descr="Rhizoma Calami styl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7" y="609600"/>
            <a:ext cx="5316310" cy="327839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15847" y="4165600"/>
            <a:ext cx="5068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Uwaga:</a:t>
            </a:r>
            <a:r>
              <a:rPr lang="pl-PL" sz="2000" dirty="0"/>
              <a:t> Niektóre ze składników olejku tatarakowego (ß-</a:t>
            </a:r>
            <a:r>
              <a:rPr lang="pl-PL" sz="2000" dirty="0" err="1"/>
              <a:t>azaron</a:t>
            </a:r>
            <a:r>
              <a:rPr lang="pl-PL" sz="2000" dirty="0"/>
              <a:t>) wykazują działanie kancerogenne. Z tego powodu odchodzi się od zastosowania wewnętrznego. Jako surowiec stosuje się odmiany o niewielkiej ilości ß-</a:t>
            </a:r>
            <a:r>
              <a:rPr lang="pl-PL" sz="2000" dirty="0" err="1"/>
              <a:t>azaronu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66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Podbiał </a:t>
            </a:r>
            <a:r>
              <a:rPr lang="pl-PL" dirty="0" smtClean="0"/>
              <a:t>pospolity</a:t>
            </a:r>
            <a:br>
              <a:rPr lang="pl-PL" dirty="0" smtClean="0"/>
            </a:b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90"/>
            <a:ext cx="5535897" cy="3036642"/>
          </a:xfrm>
        </p:spPr>
        <p:txBody>
          <a:bodyPr/>
          <a:lstStyle/>
          <a:p>
            <a:r>
              <a:rPr lang="pl-PL" dirty="0" smtClean="0"/>
              <a:t>Surowcem podbiału są jego wysuszone liście zebrane wiosną.</a:t>
            </a:r>
          </a:p>
          <a:p>
            <a:r>
              <a:rPr lang="pl-PL" dirty="0" smtClean="0"/>
              <a:t>Surowiec jest używany do przyrządzania wyciągów.</a:t>
            </a:r>
          </a:p>
          <a:p>
            <a:r>
              <a:rPr lang="pl-PL" dirty="0" smtClean="0"/>
              <a:t>Wyciągi te powodują zmniejszenie napięcia mięśni gładkich górnych oddechowych i ułatwiają odkrztuszanie.</a:t>
            </a:r>
          </a:p>
          <a:p>
            <a:r>
              <a:rPr lang="pl-PL" dirty="0" smtClean="0"/>
              <a:t>Liście można stosować zewnętrznie w okładach na wrzody.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6585" y="5111262"/>
            <a:ext cx="83674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Uwagi:</a:t>
            </a:r>
            <a:r>
              <a:rPr lang="pl-PL" dirty="0"/>
              <a:t> Nie stosować dłużej niż 4-6 tygodni w roku. Nie stosować w czasie ciąży i karmienia</a:t>
            </a:r>
            <a:r>
              <a:rPr lang="pl-PL" dirty="0" smtClean="0"/>
              <a:t>. </a:t>
            </a:r>
            <a:r>
              <a:rPr lang="pl-PL" dirty="0"/>
              <a:t>Obecnie, ze względu na obecność alkaloidów </a:t>
            </a:r>
            <a:r>
              <a:rPr lang="pl-PL" dirty="0" err="1"/>
              <a:t>pirolizydowych</a:t>
            </a:r>
            <a:r>
              <a:rPr lang="pl-PL" dirty="0"/>
              <a:t> o działaniu kancerogennym, ostrożnie podchodzi się od wewnętrznego zastosowania surowca.</a:t>
            </a:r>
          </a:p>
        </p:txBody>
      </p:sp>
      <p:pic>
        <p:nvPicPr>
          <p:cNvPr id="1026" name="Picture 2" descr="PODBIAŁ POSPOLITY, rodzina astrowate - charakterystyka | Atlas ziół -  ekologia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45" y="2999789"/>
            <a:ext cx="2155825" cy="19754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BIAŁ POSPOLITY - Gabinet ziołolecznictwa i dietetyki Jasło | Jolanta  Miklar, mgr farmacji i dietet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5" y="609600"/>
            <a:ext cx="2762983" cy="207223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2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okrzywa zwyczajna</a:t>
            </a:r>
            <a:br>
              <a:rPr lang="pl-PL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192020" cy="3880773"/>
          </a:xfrm>
        </p:spPr>
        <p:txBody>
          <a:bodyPr/>
          <a:lstStyle/>
          <a:p>
            <a:r>
              <a:rPr lang="pl-PL" dirty="0" smtClean="0"/>
              <a:t>Surowcem pokrzywy są całe lub pocięte, wysuszone liście.</a:t>
            </a:r>
          </a:p>
          <a:p>
            <a:r>
              <a:rPr lang="pl-PL" dirty="0" smtClean="0"/>
              <a:t>Obecnie </a:t>
            </a:r>
            <a:r>
              <a:rPr lang="pl-PL" dirty="0" smtClean="0"/>
              <a:t>surowiec jest używany jako lek przeciwzapalny w przebiegu chorób reumatycznych i stanów zapalnych stawów. Działanie takie wykazują wyciągi oraz okłady z świeżych liści na chore miejsca.</a:t>
            </a:r>
          </a:p>
          <a:p>
            <a:r>
              <a:rPr lang="pl-PL" dirty="0" smtClean="0"/>
              <a:t>Wodne wyciągi z liści pokrzywy zwiększają poziom hemoglobiny i ilość erytrocytów.</a:t>
            </a:r>
            <a:endParaRPr lang="pl-PL" dirty="0"/>
          </a:p>
        </p:txBody>
      </p:sp>
      <p:sp>
        <p:nvSpPr>
          <p:cNvPr id="4" name="AutoShape 2" descr="Pokrzywa zwyczajna - działanie, wskazania, przepisy | Radioklinika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Pokrzywa zwyczajna - działanie, wskazania, przepisy | RadioklinikaPL"/>
          <p:cNvSpPr>
            <a:spLocks noChangeAspect="1" noChangeArrowheads="1"/>
          </p:cNvSpPr>
          <p:nvPr/>
        </p:nvSpPr>
        <p:spPr bwMode="auto">
          <a:xfrm>
            <a:off x="307974" y="7937"/>
            <a:ext cx="2246539" cy="22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Pokrzywa zwyczajna - działanie, wskazania, przepisy | Radioklinika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Pokrzywa – właściwości lecznicze, zastosowanie pokrzywy w ogrodzie -  murato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14" y="1930400"/>
            <a:ext cx="5250250" cy="363722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67106" cy="1320800"/>
          </a:xfrm>
        </p:spPr>
        <p:txBody>
          <a:bodyPr/>
          <a:lstStyle/>
          <a:p>
            <a:r>
              <a:rPr lang="pl-PL"/>
              <a:t>P</a:t>
            </a:r>
            <a:r>
              <a:rPr lang="pl-PL" smtClean="0"/>
              <a:t>rzepisy </a:t>
            </a:r>
            <a:r>
              <a:rPr lang="pl-PL" dirty="0" smtClean="0"/>
              <a:t>z mniszka lekarskiego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221480" y="2269948"/>
            <a:ext cx="4619625" cy="415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Miodek </a:t>
            </a:r>
            <a:r>
              <a:rPr lang="pl-PL" b="1" dirty="0" smtClean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majowy</a:t>
            </a:r>
            <a:endParaRPr lang="pl-PL" dirty="0" smtClean="0"/>
          </a:p>
          <a:p>
            <a:r>
              <a:rPr lang="pl-PL" sz="1200" dirty="0" smtClean="0"/>
              <a:t>Jest </a:t>
            </a:r>
            <a:r>
              <a:rPr lang="pl-PL" sz="1200" dirty="0"/>
              <a:t>pyszny i bardzo zdrowy. Ma działanie przeciwwirusowe i przeciwzapalne.</a:t>
            </a:r>
          </a:p>
          <a:p>
            <a:r>
              <a:rPr lang="pl-PL" sz="1200" dirty="0"/>
              <a:t>Stosuje się go w leczeniu wszelkich infekcji, bólu gardła i kaszlu.</a:t>
            </a:r>
          </a:p>
          <a:p>
            <a:r>
              <a:rPr lang="pl-PL" sz="1200" dirty="0"/>
              <a:t>Może być stosowany również do leczenia dolegliwości żołądkowych i infekcji skórnych. Ma też właściwości przeciwmiażdżycowe, żółciopędne i odtruwające.</a:t>
            </a:r>
          </a:p>
          <a:p>
            <a:r>
              <a:rPr lang="pl-PL" sz="1200" dirty="0" smtClean="0"/>
              <a:t>Składniki: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400 </a:t>
            </a:r>
            <a:r>
              <a:rPr lang="pl-PL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dobrze rozwiniętych kwiatów mlecza (same główki)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cytryna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litr wody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1/2 kg – 1 kg cukru</a:t>
            </a:r>
          </a:p>
          <a:p>
            <a:r>
              <a:rPr lang="pl-PL" sz="1200" dirty="0"/>
              <a:t>Z kwiatów pozbyć się owadów, zalać wodą, ugnieść i gotować 15 minut.</a:t>
            </a:r>
          </a:p>
          <a:p>
            <a:r>
              <a:rPr lang="pl-PL" sz="1200" dirty="0"/>
              <a:t>Pod koniec dodać pokrojoną w plastry cytrynę.</a:t>
            </a:r>
          </a:p>
          <a:p>
            <a:r>
              <a:rPr lang="pl-PL" sz="1200" dirty="0"/>
              <a:t>Wymieszać i odstawić na 12 godzin.</a:t>
            </a:r>
          </a:p>
          <a:p>
            <a:r>
              <a:rPr lang="pl-PL" sz="1200" dirty="0"/>
              <a:t>Przecedzić i dodać cukier. Wymieszać, gotować na małym ogniu, aż cukier się rozpuści.</a:t>
            </a:r>
          </a:p>
          <a:p>
            <a:r>
              <a:rPr lang="pl-PL" sz="1200" dirty="0"/>
              <a:t>Gorący przelać do słoiczków i poddać suchej pasteryzacji.</a:t>
            </a:r>
          </a:p>
          <a:p>
            <a:r>
              <a:rPr lang="pl-PL" sz="1200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77334" y="2269948"/>
            <a:ext cx="3589866" cy="397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Pesto z mniszka lekarskiego</a:t>
            </a:r>
            <a:r>
              <a:rPr lang="pl-PL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dirty="0" smtClean="0"/>
          </a:p>
          <a:p>
            <a:pPr algn="just"/>
            <a:r>
              <a:rPr lang="pl-PL" sz="1600" dirty="0" smtClean="0"/>
              <a:t>Składniki</a:t>
            </a:r>
            <a:r>
              <a:rPr lang="pl-PL" sz="1600" dirty="0"/>
              <a:t>: 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 g liści mniszka lekarskiego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0,5 szklanki oliwy z oliwek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ząbek czosnku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 g orzechów włoskich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kilka kropli octu balsamicznego</a:t>
            </a:r>
          </a:p>
          <a:p>
            <a:pPr algn="just">
              <a:buFont typeface="+mj-lt"/>
              <a:buAutoNum type="arabicPeriod"/>
            </a:pPr>
            <a:r>
              <a:rPr lang="pl-PL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sól, pieprz</a:t>
            </a:r>
          </a:p>
          <a:p>
            <a:r>
              <a:rPr lang="pl-PL" sz="1600" dirty="0"/>
              <a:t>Wszystkie składniki umieścić w </a:t>
            </a:r>
            <a:r>
              <a:rPr lang="pl-PL" sz="1600" dirty="0" err="1"/>
              <a:t>blenderze</a:t>
            </a:r>
            <a:r>
              <a:rPr lang="pl-PL" sz="1600" dirty="0"/>
              <a:t>, miksować 1 minutę. Podajemy np. z makaronem,  z sałatą zamiast sosu, z chlebem. Można przechowywać 3 dni w lodówce, można je zamrozić. Ma bardzo dużo witamin.</a:t>
            </a:r>
          </a:p>
        </p:txBody>
      </p:sp>
      <p:pic>
        <p:nvPicPr>
          <p:cNvPr id="7" name="Picture 2" descr="Mniszek lekarski - e-ogrody - Chwa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90" y="182453"/>
            <a:ext cx="2959878" cy="19781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727</Words>
  <Application>Microsoft Office PowerPoint</Application>
  <PresentationFormat>Panoramiczny</PresentationFormat>
  <Paragraphs>93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Faseta</vt:lpstr>
      <vt:lpstr>Leki nie z apteki</vt:lpstr>
      <vt:lpstr>Babka lancetowata </vt:lpstr>
      <vt:lpstr>Krwawnik pospolity </vt:lpstr>
      <vt:lpstr>Mniszek lekarski </vt:lpstr>
      <vt:lpstr>Dziurawiec zwyczajny </vt:lpstr>
      <vt:lpstr>Tatarak zwyczajny </vt:lpstr>
      <vt:lpstr>Podbiał pospolity </vt:lpstr>
      <vt:lpstr>Pokrzywa zwyczajna </vt:lpstr>
      <vt:lpstr>Przepisy z mniszka lekarskiego</vt:lpstr>
      <vt:lpstr>Źródła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Hubert</dc:creator>
  <cp:lastModifiedBy>Bożena Hołubka</cp:lastModifiedBy>
  <cp:revision>32</cp:revision>
  <dcterms:created xsi:type="dcterms:W3CDTF">2021-10-09T08:09:25Z</dcterms:created>
  <dcterms:modified xsi:type="dcterms:W3CDTF">2021-10-18T13:48:57Z</dcterms:modified>
</cp:coreProperties>
</file>