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57" r:id="rId3"/>
    <p:sldId id="261" r:id="rId4"/>
    <p:sldId id="258" r:id="rId5"/>
    <p:sldId id="265" r:id="rId6"/>
    <p:sldId id="259" r:id="rId7"/>
    <p:sldId id="263" r:id="rId8"/>
    <p:sldId id="260" r:id="rId9"/>
    <p:sldId id="264" r:id="rId10"/>
    <p:sldId id="266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  Precz" initials="JP" lastIdx="1" clrIdx="0">
    <p:extLst>
      <p:ext uri="{19B8F6BF-5375-455C-9EA6-DF929625EA0E}">
        <p15:presenceInfo xmlns:p15="http://schemas.microsoft.com/office/powerpoint/2012/main" userId="Julia  Prec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001C"/>
    <a:srgbClr val="420031"/>
    <a:srgbClr val="B4D79D"/>
    <a:srgbClr val="262300"/>
    <a:srgbClr val="002200"/>
    <a:srgbClr val="112B43"/>
    <a:srgbClr val="D7F09E"/>
    <a:srgbClr val="E6F6C2"/>
    <a:srgbClr val="A6D933"/>
    <a:srgbClr val="9CB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4CBE86-EE9F-4E1E-937B-747256A10F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D68D79A-520D-4B51-BB85-A74FCF6CA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9323D8E-936D-4409-B000-060634935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3A8F-C391-410C-9D33-F9CAD4FE8160}" type="datetimeFigureOut">
              <a:rPr lang="pl-PL" smtClean="0"/>
              <a:t>2021-10-19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D33E2B7-D413-4872-AE3A-EAC20BD3A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4DFCED2-271E-4F1B-B10A-96F727B7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4819-01F1-4B98-90FB-04E4BA9D2E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9133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13F18A-20EF-4986-9E0B-CAD370E59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F9250AF-AC0A-4EB7-AE77-B020EA61D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110F990-00C4-4FD3-8CB1-4AA89B206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3A8F-C391-410C-9D33-F9CAD4FE8160}" type="datetimeFigureOut">
              <a:rPr lang="pl-PL" smtClean="0"/>
              <a:t>2021-10-19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B994B72-31B6-4FEF-A54B-E3BE65505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740A89C-D594-408A-A884-4C5A2BBD7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4819-01F1-4B98-90FB-04E4BA9D2E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2622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2DC507D-8512-41B9-9C8C-5C6DDD510F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B8733BC-AA50-4096-9594-CAAB53368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AADEFCE-6BB0-44B9-8CFD-B08A19D15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3A8F-C391-410C-9D33-F9CAD4FE8160}" type="datetimeFigureOut">
              <a:rPr lang="pl-PL" smtClean="0"/>
              <a:t>2021-10-19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C0AD1E6-AFE7-47DD-8B5C-0D4ECABAC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2FA87D0-9F36-4927-B751-3A618137B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4819-01F1-4B98-90FB-04E4BA9D2E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6729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623A96-4F11-4225-99CC-1D6A7E876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D181B6B-AAAD-4EF3-9520-AE9AC54AA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84BC47A-BF5A-4BA2-B397-05D363209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3A8F-C391-410C-9D33-F9CAD4FE8160}" type="datetimeFigureOut">
              <a:rPr lang="pl-PL" smtClean="0"/>
              <a:t>2021-10-19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843F09D-E938-4D8C-92BF-6F92F0268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846C1EE-01FE-4292-B671-57810BB52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4819-01F1-4B98-90FB-04E4BA9D2E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8586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7B26AA-7D35-4F29-A894-A42272F6A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F1C14EC-969C-43AE-85A5-61F426D98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D50AA00-26E8-43E7-BB5B-1042F3C7D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3A8F-C391-410C-9D33-F9CAD4FE8160}" type="datetimeFigureOut">
              <a:rPr lang="pl-PL" smtClean="0"/>
              <a:t>2021-10-19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B38D3B9-36CB-4D12-9BA0-86C011B3D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82ED597-2E41-46C7-87BA-30C9DBA5B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4819-01F1-4B98-90FB-04E4BA9D2E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885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809C67-92A3-4408-8AC1-CE94A6FFD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0CB04F-E18C-4553-9949-9AEF4A810F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34A2999-3B59-4A05-9452-C2DB070EB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3569019-3A37-4DA7-ABDC-7E25D54D2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3A8F-C391-410C-9D33-F9CAD4FE8160}" type="datetimeFigureOut">
              <a:rPr lang="pl-PL" smtClean="0"/>
              <a:t>2021-10-19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B5C0B63-690A-4DD3-A8A9-8B839AAC7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0A787CA-FEDD-42EA-9967-D22B6C9BA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4819-01F1-4B98-90FB-04E4BA9D2E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0337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BD2901-923C-4CAB-BDD7-CC6510544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05A15BE-FC77-4483-8E2A-6FAC07FF3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0B51D35-3A40-45CB-BBBF-6E1948378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A7DFD79-5118-4B35-990C-3A9CBD3262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CC64C65-94A8-4CC0-8DB8-E6AAB80132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7748F37-32E1-4B2D-AEA7-10991E6DA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3A8F-C391-410C-9D33-F9CAD4FE8160}" type="datetimeFigureOut">
              <a:rPr lang="pl-PL" smtClean="0"/>
              <a:t>2021-10-19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A6110A7-1755-42C3-9841-A35827406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9042FFE-2967-492C-8996-9238952FA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4819-01F1-4B98-90FB-04E4BA9D2E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096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63BBB6-1ECE-4486-B70F-617E93A10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7182D6C-ED67-4280-B822-608FF8A54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3A8F-C391-410C-9D33-F9CAD4FE8160}" type="datetimeFigureOut">
              <a:rPr lang="pl-PL" smtClean="0"/>
              <a:t>2021-10-19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8BC2DD4-DA76-4173-9564-4C1B248E7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BE40251-0EF4-4347-AF49-276CDA6F4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4819-01F1-4B98-90FB-04E4BA9D2E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5802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54E0651-28AA-4FFC-A9B4-0153891FB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3A8F-C391-410C-9D33-F9CAD4FE8160}" type="datetimeFigureOut">
              <a:rPr lang="pl-PL" smtClean="0"/>
              <a:t>2021-10-19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3359670-855A-4B9F-BC59-996058357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E87B095-87E1-467C-8929-14D28D7C8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4819-01F1-4B98-90FB-04E4BA9D2E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8660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90F498-A289-45F8-B53A-4D9B54D0C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EC86A2-21E3-4EAF-963A-83223B250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539EB34-CC13-46EE-AE23-A13B377B0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94F602A-BFE7-413E-8F8D-CCD10D3C3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3A8F-C391-410C-9D33-F9CAD4FE8160}" type="datetimeFigureOut">
              <a:rPr lang="pl-PL" smtClean="0"/>
              <a:t>2021-10-19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9FB1C35-0E20-491C-8AB3-2DF134167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380E6B9-0C1B-4AE7-BFA6-5A50B305F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4819-01F1-4B98-90FB-04E4BA9D2E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9578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3B9D35-F766-4F0C-98F2-883A8AFE8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6B5BF97-6D22-4F16-9ABD-8697A083C5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FDDE32A-948A-43A0-B489-019E707AE0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02C1380-6AE4-4523-95F4-7C5354D90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3A8F-C391-410C-9D33-F9CAD4FE8160}" type="datetimeFigureOut">
              <a:rPr lang="pl-PL" smtClean="0"/>
              <a:t>2021-10-19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47C49A7-2193-4DE5-B561-F33BB68C4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9A97FF8-0F29-47D5-BEEB-FC3016ED8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4819-01F1-4B98-90FB-04E4BA9D2E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877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8E7F380-F9F2-46BB-8BDC-C0A9E494F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29EE019-6B30-4774-B8C3-5BABED532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7112BA0-88F1-44B9-A3BD-9B87E042C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83A8F-C391-410C-9D33-F9CAD4FE8160}" type="datetimeFigureOut">
              <a:rPr lang="pl-PL" smtClean="0"/>
              <a:t>2021-10-19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2AC7FAB-44DC-4931-9BEB-4021873B4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34267E9-87A5-4D8A-82ED-0E08D60C6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4819-01F1-4B98-90FB-04E4BA9D2E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113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6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018C8872-7D2E-49FE-AE24-971A88FB050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-1229297"/>
            <a:ext cx="12192000" cy="8087297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FFC89FDA-1EC2-49EF-8979-90660389ECBA}"/>
              </a:ext>
            </a:extLst>
          </p:cNvPr>
          <p:cNvSpPr/>
          <p:nvPr/>
        </p:nvSpPr>
        <p:spPr>
          <a:xfrm>
            <a:off x="2079171" y="1894114"/>
            <a:ext cx="8142515" cy="282732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C626AEE-A978-49C2-9E07-DFC25A888AA2}"/>
              </a:ext>
            </a:extLst>
          </p:cNvPr>
          <p:cNvSpPr txBox="1"/>
          <p:nvPr/>
        </p:nvSpPr>
        <p:spPr>
          <a:xfrm>
            <a:off x="1619660" y="2166893"/>
            <a:ext cx="89526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0" dirty="0">
                <a:latin typeface="Algerian" panose="04020705040A02060702" pitchFamily="82" charset="0"/>
              </a:rPr>
              <a:t>BARYCZAŃSKA APTEKA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6BBBD57-5062-4755-9408-8B308543C8F8}"/>
              </a:ext>
            </a:extLst>
          </p:cNvPr>
          <p:cNvSpPr txBox="1"/>
          <p:nvPr/>
        </p:nvSpPr>
        <p:spPr>
          <a:xfrm>
            <a:off x="8995145" y="6220047"/>
            <a:ext cx="2872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Julia Precz, Weronika </a:t>
            </a:r>
            <a:r>
              <a:rPr lang="pl-PL" dirty="0" err="1"/>
              <a:t>Fidelak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268794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CAB870-379E-49F6-97C6-C7CB39792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694" y="358560"/>
            <a:ext cx="5660065" cy="3283750"/>
          </a:xfrm>
          <a:solidFill>
            <a:srgbClr val="FFC0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b="1" dirty="0" smtClean="0">
                <a:solidFill>
                  <a:srgbClr val="002060"/>
                </a:solidFill>
              </a:rPr>
              <a:t>PODSUMOWANIE</a:t>
            </a:r>
          </a:p>
          <a:p>
            <a:pPr marL="0" indent="0" algn="just">
              <a:buNone/>
            </a:pPr>
            <a:r>
              <a:rPr lang="pl-PL" sz="1800" dirty="0" smtClean="0">
                <a:solidFill>
                  <a:srgbClr val="26001C"/>
                </a:solidFill>
              </a:rPr>
              <a:t>Kiedy </a:t>
            </a:r>
            <a:r>
              <a:rPr lang="pl-PL" sz="1800" dirty="0">
                <a:solidFill>
                  <a:srgbClr val="26001C"/>
                </a:solidFill>
              </a:rPr>
              <a:t>zobaczyłyśmy tytuł konkursu zastanawiałyśmy się jak ma wyglądać nasza </a:t>
            </a:r>
            <a:r>
              <a:rPr lang="pl-PL" sz="1800" dirty="0" smtClean="0">
                <a:solidFill>
                  <a:srgbClr val="26001C"/>
                </a:solidFill>
              </a:rPr>
              <a:t>praca?</a:t>
            </a:r>
          </a:p>
          <a:p>
            <a:pPr marL="0" indent="0" algn="just">
              <a:buNone/>
            </a:pPr>
            <a:r>
              <a:rPr lang="pl-PL" sz="1800" dirty="0" smtClean="0">
                <a:solidFill>
                  <a:srgbClr val="26001C"/>
                </a:solidFill>
              </a:rPr>
              <a:t>Rozpoznawanie </a:t>
            </a:r>
            <a:r>
              <a:rPr lang="pl-PL" sz="1800" dirty="0">
                <a:solidFill>
                  <a:srgbClr val="26001C"/>
                </a:solidFill>
              </a:rPr>
              <a:t>roślin w ich naturalnym środowisku to podstawa i dopiero wiedząc z </a:t>
            </a:r>
            <a:r>
              <a:rPr lang="pl-PL" sz="1800" dirty="0" smtClean="0">
                <a:solidFill>
                  <a:srgbClr val="26001C"/>
                </a:solidFill>
              </a:rPr>
              <a:t>jaką rośliną </a:t>
            </a:r>
            <a:r>
              <a:rPr lang="pl-PL" sz="1800" dirty="0">
                <a:solidFill>
                  <a:srgbClr val="26001C"/>
                </a:solidFill>
              </a:rPr>
              <a:t>mamy do czynienia, możemy mówić o ich właściwościach leczniczych. I </a:t>
            </a:r>
            <a:r>
              <a:rPr lang="pl-PL" sz="1800" dirty="0" smtClean="0">
                <a:solidFill>
                  <a:srgbClr val="26001C"/>
                </a:solidFill>
              </a:rPr>
              <a:t>tak to przedstawiłyśmy </a:t>
            </a:r>
            <a:r>
              <a:rPr lang="pl-PL" sz="1800" dirty="0">
                <a:solidFill>
                  <a:srgbClr val="26001C"/>
                </a:solidFill>
              </a:rPr>
              <a:t>w </a:t>
            </a:r>
            <a:r>
              <a:rPr lang="pl-PL" sz="1800" dirty="0" smtClean="0">
                <a:solidFill>
                  <a:srgbClr val="26001C"/>
                </a:solidFill>
              </a:rPr>
              <a:t>naszej prezentacji.</a:t>
            </a:r>
            <a:endParaRPr lang="pl-PL" sz="1800" dirty="0">
              <a:solidFill>
                <a:srgbClr val="26001C"/>
              </a:solidFill>
            </a:endParaRPr>
          </a:p>
          <a:p>
            <a:pPr marL="0" indent="0" algn="just">
              <a:buNone/>
            </a:pPr>
            <a:r>
              <a:rPr lang="pl-PL" sz="1800" dirty="0">
                <a:solidFill>
                  <a:srgbClr val="26001C"/>
                </a:solidFill>
              </a:rPr>
              <a:t>C</a:t>
            </a:r>
            <a:r>
              <a:rPr lang="pl-PL" sz="1800" dirty="0" smtClean="0">
                <a:solidFill>
                  <a:srgbClr val="26001C"/>
                </a:solidFill>
              </a:rPr>
              <a:t>hciałyśmy przekazać również, jakie </a:t>
            </a:r>
            <a:r>
              <a:rPr lang="pl-PL" sz="1800" dirty="0">
                <a:solidFill>
                  <a:srgbClr val="26001C"/>
                </a:solidFill>
              </a:rPr>
              <a:t>wartości posiadają rośliny rosnące wokół </a:t>
            </a:r>
            <a:r>
              <a:rPr lang="pl-PL" sz="1800" dirty="0" smtClean="0">
                <a:solidFill>
                  <a:srgbClr val="26001C"/>
                </a:solidFill>
              </a:rPr>
              <a:t>nas –zapomniane i często wyparte przez leki syntetyczne. Leki z natury wracają do łask człowieka. Życzymy zdrowia z Barczyńskiej APTEKI.</a:t>
            </a:r>
          </a:p>
          <a:p>
            <a:pPr marL="0" indent="0">
              <a:buNone/>
            </a:pPr>
            <a:endParaRPr lang="pl-PL" sz="2000" dirty="0">
              <a:solidFill>
                <a:srgbClr val="26001C"/>
              </a:solidFill>
            </a:endParaRPr>
          </a:p>
          <a:p>
            <a:pPr marL="0" indent="0">
              <a:buNone/>
            </a:pPr>
            <a:endParaRPr lang="pl-PL" sz="2400" dirty="0" smtClean="0">
              <a:solidFill>
                <a:srgbClr val="26001C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78FB577-B413-4EB6-AE7D-86B38BA997B1}"/>
              </a:ext>
            </a:extLst>
          </p:cNvPr>
          <p:cNvSpPr txBox="1"/>
          <p:nvPr/>
        </p:nvSpPr>
        <p:spPr>
          <a:xfrm>
            <a:off x="7716955" y="358560"/>
            <a:ext cx="1699696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pl-PL" sz="2400" dirty="0"/>
              <a:t>SPIS TREŚCI: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26B1013-9D8F-4DBF-A76E-9CF08C385013}"/>
              </a:ext>
            </a:extLst>
          </p:cNvPr>
          <p:cNvSpPr txBox="1"/>
          <p:nvPr/>
        </p:nvSpPr>
        <p:spPr>
          <a:xfrm>
            <a:off x="6290932" y="820225"/>
            <a:ext cx="4551743" cy="563231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pl-PL" sz="2400" dirty="0"/>
              <a:t>1. Tytuł </a:t>
            </a:r>
            <a:r>
              <a:rPr lang="pl-PL" sz="2400" dirty="0" smtClean="0"/>
              <a:t>pracy</a:t>
            </a:r>
            <a:r>
              <a:rPr lang="pl-PL" sz="2400" dirty="0"/>
              <a:t>.</a:t>
            </a:r>
          </a:p>
          <a:p>
            <a:r>
              <a:rPr lang="pl-PL" sz="2400" dirty="0"/>
              <a:t>2. Dziurawiec zwyczajny-opis</a:t>
            </a:r>
          </a:p>
          <a:p>
            <a:r>
              <a:rPr lang="pl-PL" sz="2400" dirty="0"/>
              <a:t>3. Zastosowania, przepis na olej z dziurawca</a:t>
            </a:r>
          </a:p>
          <a:p>
            <a:r>
              <a:rPr lang="pl-PL" sz="2400" dirty="0"/>
              <a:t>4. Pokrzywa zwyczajna-opis</a:t>
            </a:r>
          </a:p>
          <a:p>
            <a:r>
              <a:rPr lang="pl-PL" sz="2400" dirty="0"/>
              <a:t>5. Zastosowania, przepis na syrop z pokrzywy</a:t>
            </a:r>
          </a:p>
          <a:p>
            <a:r>
              <a:rPr lang="pl-PL" sz="2400" dirty="0"/>
              <a:t>6. Rdest wężownik-opis</a:t>
            </a:r>
          </a:p>
          <a:p>
            <a:r>
              <a:rPr lang="pl-PL" sz="2400" dirty="0"/>
              <a:t>7. Zastosowanie, przepis na napar z rdestu </a:t>
            </a:r>
          </a:p>
          <a:p>
            <a:r>
              <a:rPr lang="pl-PL" sz="2400" dirty="0"/>
              <a:t>8. Rumianek pospolity-opis</a:t>
            </a:r>
          </a:p>
          <a:p>
            <a:r>
              <a:rPr lang="pl-PL" sz="2400" dirty="0"/>
              <a:t>9. Zastosowanie, przepis na herbatę rumiankową</a:t>
            </a:r>
          </a:p>
          <a:p>
            <a:r>
              <a:rPr lang="pl-PL" sz="2400" dirty="0"/>
              <a:t>10. Spis </a:t>
            </a:r>
            <a:r>
              <a:rPr lang="pl-PL" sz="2400" dirty="0" smtClean="0"/>
              <a:t>treści, podsumowanie, źródła. </a:t>
            </a:r>
            <a:endParaRPr lang="pl-PL" sz="24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E5FE3B3-97FB-443D-ABBD-2FEDCAE9E7D5}"/>
              </a:ext>
            </a:extLst>
          </p:cNvPr>
          <p:cNvSpPr txBox="1"/>
          <p:nvPr/>
        </p:nvSpPr>
        <p:spPr>
          <a:xfrm>
            <a:off x="133531" y="5501015"/>
            <a:ext cx="58851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 smtClean="0"/>
              <a:t> </a:t>
            </a:r>
            <a:r>
              <a:rPr lang="pl-PL" sz="1600" dirty="0"/>
              <a:t>https://zdrowie.radiozet.pl/W-zdrowym-ciele/Zdrowe-zywienie/Ziola/Rumianek-napar-z-rumianku-na-oczy-na-wlosy</a:t>
            </a:r>
            <a:r>
              <a:rPr lang="pl-PL" sz="1600" dirty="0" smtClean="0"/>
              <a:t>.- Wlasciwosci-zastosowanie</a:t>
            </a:r>
          </a:p>
          <a:p>
            <a:endParaRPr lang="pl-PL" sz="1600" dirty="0" smtClean="0"/>
          </a:p>
          <a:p>
            <a:endParaRPr lang="pl-PL" sz="160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2ACBEF8-062C-4D1B-AF56-190E1C6C81CE}"/>
              </a:ext>
            </a:extLst>
          </p:cNvPr>
          <p:cNvSpPr txBox="1"/>
          <p:nvPr/>
        </p:nvSpPr>
        <p:spPr>
          <a:xfrm>
            <a:off x="114480" y="5158500"/>
            <a:ext cx="60472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 smtClean="0"/>
              <a:t> </a:t>
            </a:r>
            <a:r>
              <a:rPr lang="pl-PL" sz="1600" dirty="0"/>
              <a:t>https://www.pracowniaziol.pl/olej-z-dziurawca/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23B50FB-9687-4196-9AD4-0FDDB6B60E47}"/>
              </a:ext>
            </a:extLst>
          </p:cNvPr>
          <p:cNvSpPr txBox="1"/>
          <p:nvPr/>
        </p:nvSpPr>
        <p:spPr>
          <a:xfrm>
            <a:off x="137694" y="4726239"/>
            <a:ext cx="60977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 smtClean="0"/>
              <a:t>https</a:t>
            </a:r>
            <a:r>
              <a:rPr lang="pl-PL" sz="1600" dirty="0"/>
              <a:t>://www.przyslijprzepis.pl/przepis/syrop-z-pokrzywy-4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137694" y="3646271"/>
            <a:ext cx="372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Źródła:</a:t>
            </a:r>
            <a:endParaRPr lang="pl-PL" b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37694" y="4093567"/>
            <a:ext cx="6000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Pawłowska </a:t>
            </a:r>
            <a:r>
              <a:rPr lang="pl-PL" sz="1600" dirty="0"/>
              <a:t>J, Pawłowski J, Atlas Roślin Doliny Baryczy, wydaw. Stowarzyszenie </a:t>
            </a:r>
            <a:r>
              <a:rPr lang="pl-PL" sz="1600" dirty="0" smtClean="0"/>
              <a:t>„Partnerstwo dla Doliny Baryczy”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76409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C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57DFC4-8529-4428-A365-9BD38C486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938" y="387740"/>
            <a:ext cx="10515600" cy="1325563"/>
          </a:xfrm>
          <a:solidFill>
            <a:srgbClr val="FAFCBA"/>
          </a:solidFill>
        </p:spPr>
        <p:txBody>
          <a:bodyPr/>
          <a:lstStyle/>
          <a:p>
            <a:r>
              <a:rPr lang="pl-PL" dirty="0">
                <a:solidFill>
                  <a:srgbClr val="3E3A00"/>
                </a:solidFill>
                <a:latin typeface="Algerian" panose="04020705040A02060702" pitchFamily="82" charset="0"/>
                <a:cs typeface="Aldhabi" panose="01000000000000000000" pitchFamily="2" charset="-78"/>
              </a:rPr>
              <a:t>DZIURAWIEC ZWYCZAJNY </a:t>
            </a:r>
          </a:p>
        </p:txBody>
      </p:sp>
      <p:sp>
        <p:nvSpPr>
          <p:cNvPr id="8" name="Symbol zastępczy zawartości 3">
            <a:extLst>
              <a:ext uri="{FF2B5EF4-FFF2-40B4-BE49-F238E27FC236}">
                <a16:creationId xmlns:a16="http://schemas.microsoft.com/office/drawing/2014/main" id="{313D4F08-54FD-45B5-907C-2F7EE36805C3}"/>
              </a:ext>
            </a:extLst>
          </p:cNvPr>
          <p:cNvSpPr txBox="1">
            <a:spLocks/>
          </p:cNvSpPr>
          <p:nvPr/>
        </p:nvSpPr>
        <p:spPr>
          <a:xfrm>
            <a:off x="450938" y="1656960"/>
            <a:ext cx="69018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latin typeface="Book Antiqua" panose="02040602050305030304" pitchFamily="18" charset="0"/>
                <a:cs typeface="Angsana New" panose="020B0502040204020203" pitchFamily="18" charset="-34"/>
              </a:rPr>
              <a:t>Naturalnie występuje w Europie, zachodniej Azji, północnej Afryce,</a:t>
            </a:r>
          </a:p>
          <a:p>
            <a:r>
              <a:rPr lang="pl-PL" b="1" dirty="0">
                <a:latin typeface="Book Antiqua" panose="02040602050305030304" pitchFamily="18" charset="0"/>
                <a:cs typeface="Angsana New" panose="020B0502040204020203" pitchFamily="18" charset="-34"/>
              </a:rPr>
              <a:t>siedlisko: </a:t>
            </a:r>
            <a:r>
              <a:rPr lang="pl-PL" dirty="0">
                <a:latin typeface="Book Antiqua" panose="02040602050305030304" pitchFamily="18" charset="0"/>
                <a:cs typeface="Angsana New" panose="020B0502040204020203" pitchFamily="18" charset="-34"/>
              </a:rPr>
              <a:t>murawy, łąki, skraje lasów, przydroża, zarośla,</a:t>
            </a:r>
          </a:p>
          <a:p>
            <a:r>
              <a:rPr lang="pl-PL" b="1" dirty="0">
                <a:latin typeface="Book Antiqua" panose="02040602050305030304" pitchFamily="18" charset="0"/>
                <a:cs typeface="Angsana New" panose="020B0502040204020203" pitchFamily="18" charset="-34"/>
              </a:rPr>
              <a:t>kwiaty:</a:t>
            </a:r>
            <a:r>
              <a:rPr lang="pl-PL" dirty="0">
                <a:latin typeface="Book Antiqua" panose="02040602050305030304" pitchFamily="18" charset="0"/>
                <a:cs typeface="Angsana New" panose="020B0502040204020203" pitchFamily="18" charset="-34"/>
              </a:rPr>
              <a:t> barwa żółta, zapylane przez owady,</a:t>
            </a:r>
          </a:p>
          <a:p>
            <a:r>
              <a:rPr lang="pl-PL" b="1" dirty="0">
                <a:latin typeface="Book Antiqua" panose="02040602050305030304" pitchFamily="18" charset="0"/>
                <a:cs typeface="Angsana New" panose="020B0502040204020203" pitchFamily="18" charset="-34"/>
              </a:rPr>
              <a:t>owoc: </a:t>
            </a:r>
            <a:r>
              <a:rPr lang="pl-PL" dirty="0">
                <a:latin typeface="Book Antiqua" panose="02040602050305030304" pitchFamily="18" charset="0"/>
                <a:cs typeface="Angsana New" panose="020B0502040204020203" pitchFamily="18" charset="-34"/>
              </a:rPr>
              <a:t>torebka,</a:t>
            </a:r>
          </a:p>
          <a:p>
            <a:r>
              <a:rPr lang="pl-PL" b="1" dirty="0">
                <a:latin typeface="Book Antiqua" panose="02040602050305030304" pitchFamily="18" charset="0"/>
                <a:cs typeface="Angsana New" panose="020B0502040204020203" pitchFamily="18" charset="-34"/>
              </a:rPr>
              <a:t>liście: </a:t>
            </a:r>
            <a:r>
              <a:rPr lang="pl-PL" dirty="0">
                <a:latin typeface="Book Antiqua" panose="02040602050305030304" pitchFamily="18" charset="0"/>
                <a:cs typeface="Angsana New" panose="020B0502040204020203" pitchFamily="18" charset="-34"/>
              </a:rPr>
              <a:t>ulistnienie naprzeciwległe, blaszka eliptyczna i równowąska,</a:t>
            </a:r>
          </a:p>
          <a:p>
            <a:r>
              <a:rPr lang="pl-PL" b="1" dirty="0">
                <a:latin typeface="Book Antiqua" panose="02040602050305030304" pitchFamily="18" charset="0"/>
                <a:cs typeface="Angsana New" panose="020B0502040204020203" pitchFamily="18" charset="-34"/>
              </a:rPr>
              <a:t>sekrety rośliny: </a:t>
            </a:r>
            <a:r>
              <a:rPr lang="pl-PL" dirty="0">
                <a:latin typeface="Book Antiqua" panose="02040602050305030304" pitchFamily="18" charset="0"/>
                <a:cs typeface="Angsana New" panose="020B0502040204020203" pitchFamily="18" charset="-34"/>
              </a:rPr>
              <a:t>liście są kropkowane w prześwitujących kropkach są zbiorniki olejków eterycznych.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19EBFE79-CB54-4A53-B961-EB593BA78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9690" y="805973"/>
            <a:ext cx="3367283" cy="4756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042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C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80C94F84-8B73-43C5-9509-50B27EE91D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1401" y="879852"/>
            <a:ext cx="9144000" cy="1655762"/>
          </a:xfrm>
        </p:spPr>
        <p:txBody>
          <a:bodyPr>
            <a:normAutofit fontScale="25000" lnSpcReduction="20000"/>
          </a:bodyPr>
          <a:lstStyle/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9600" dirty="0">
                <a:latin typeface="Book Antiqua" panose="02040602050305030304" pitchFamily="18" charset="0"/>
              </a:rPr>
              <a:t>pomaga przy bezsenności,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9600" dirty="0">
                <a:latin typeface="Book Antiqua" panose="02040602050305030304" pitchFamily="18" charset="0"/>
              </a:rPr>
              <a:t>pobudza trawienie,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9600" dirty="0">
                <a:latin typeface="Book Antiqua" panose="02040602050305030304" pitchFamily="18" charset="0"/>
              </a:rPr>
              <a:t>działa moczopędnie,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9600" dirty="0">
                <a:latin typeface="Book Antiqua" panose="02040602050305030304" pitchFamily="18" charset="0"/>
              </a:rPr>
              <a:t>działa przeciwzapalnie i dezynfekcyjnie.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0A0BAAF-01C9-4161-9873-B507B0B5BAE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6976"/>
                    </a14:imgEffect>
                    <a14:imgEffect>
                      <a14:saturation sat="109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4028" y="431530"/>
            <a:ext cx="3265715" cy="2104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4B1015EA-B1B3-4DEF-8446-46934852D818}"/>
              </a:ext>
            </a:extLst>
          </p:cNvPr>
          <p:cNvSpPr txBox="1"/>
          <p:nvPr/>
        </p:nvSpPr>
        <p:spPr>
          <a:xfrm>
            <a:off x="633242" y="2715879"/>
            <a:ext cx="6097772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rgbClr val="262300"/>
                </a:solidFill>
                <a:latin typeface="Algerian" panose="04020705040A02060702" pitchFamily="82" charset="0"/>
              </a:rPr>
              <a:t>OLEJ Z DZIURAWCA</a:t>
            </a:r>
          </a:p>
          <a:p>
            <a:r>
              <a:rPr lang="pl-PL" sz="2000" dirty="0">
                <a:latin typeface="Book Antiqua" panose="02040602050305030304" pitchFamily="18" charset="0"/>
              </a:rPr>
              <a:t>1. Umieść zioła na dnie słoika, lekko rozgnieć i opcjonalnie spryskaj spirytusem.</a:t>
            </a:r>
          </a:p>
          <a:p>
            <a:r>
              <a:rPr lang="pl-PL" sz="2000" dirty="0">
                <a:latin typeface="Book Antiqua" panose="02040602050305030304" pitchFamily="18" charset="0"/>
              </a:rPr>
              <a:t>2. Zalej dziurawiec oliwą z oliwek tak, żeby przykryć go całkowicie. Nie zapomnij wstrząsać miksturą co jakiś czas.</a:t>
            </a:r>
          </a:p>
          <a:p>
            <a:r>
              <a:rPr lang="pl-PL" sz="2000" dirty="0">
                <a:latin typeface="Book Antiqua" panose="02040602050305030304" pitchFamily="18" charset="0"/>
              </a:rPr>
              <a:t>3. Zostaw całość na okres 2-3 tygodni w ciepłym miejscu.</a:t>
            </a:r>
          </a:p>
          <a:p>
            <a:r>
              <a:rPr lang="pl-PL" sz="2000" dirty="0">
                <a:latin typeface="Book Antiqua" panose="02040602050305030304" pitchFamily="18" charset="0"/>
              </a:rPr>
              <a:t>Po tym okresie olej powinien zrobić się czerwony.</a:t>
            </a:r>
          </a:p>
          <a:p>
            <a:r>
              <a:rPr lang="pl-PL" sz="2000" dirty="0">
                <a:latin typeface="Book Antiqua" panose="02040602050305030304" pitchFamily="18" charset="0"/>
              </a:rPr>
              <a:t>4. Teraz odciśnij kwiaty. Zrób to stosując drobne sitko. Wylej na nie zawartość słoika, a pozostałe kwiaty dziurawca wyciśnij dokładnie zbierając olej.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94BD80B-45A5-473C-8CBA-BCDE19654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8406" y="3282577"/>
            <a:ext cx="4600352" cy="3061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C30880DA-06A5-4E30-AFF2-29EF67E70BCE}"/>
              </a:ext>
            </a:extLst>
          </p:cNvPr>
          <p:cNvSpPr txBox="1"/>
          <p:nvPr/>
        </p:nvSpPr>
        <p:spPr>
          <a:xfrm>
            <a:off x="4750378" y="431530"/>
            <a:ext cx="4783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latin typeface="Algerian" panose="04020705040A02060702" pitchFamily="82" charset="0"/>
              </a:rPr>
              <a:t>ZASTOSOWANIE LECZNICZE</a:t>
            </a:r>
          </a:p>
        </p:txBody>
      </p:sp>
    </p:spTree>
    <p:extLst>
      <p:ext uri="{BB962C8B-B14F-4D97-AF65-F5344CB8AC3E}">
        <p14:creationId xmlns:p14="http://schemas.microsoft.com/office/powerpoint/2010/main" val="37949788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25F239-7D04-4FE6-A302-C9C04E5F0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90" y="261264"/>
            <a:ext cx="10515600" cy="1325563"/>
          </a:xfrm>
          <a:noFill/>
        </p:spPr>
        <p:txBody>
          <a:bodyPr/>
          <a:lstStyle/>
          <a:p>
            <a:r>
              <a:rPr lang="pl-PL" dirty="0">
                <a:solidFill>
                  <a:srgbClr val="002200"/>
                </a:solidFill>
                <a:latin typeface="Algerian" panose="04020705040A02060702" pitchFamily="82" charset="0"/>
              </a:rPr>
              <a:t>POKRZYWA ZWYCZAJNA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8F23B9-FABF-400B-8B15-7AA4E7C773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489" y="1480207"/>
            <a:ext cx="6801632" cy="4351338"/>
          </a:xfrm>
        </p:spPr>
        <p:txBody>
          <a:bodyPr>
            <a:normAutofit fontScale="92500" lnSpcReduction="20000"/>
          </a:bodyPr>
          <a:lstStyle/>
          <a:p>
            <a:r>
              <a:rPr lang="pl-PL" dirty="0">
                <a:latin typeface="Book Antiqua" panose="02040602050305030304" pitchFamily="18" charset="0"/>
              </a:rPr>
              <a:t>występuje w Europie, Azji, Afryce Północnej, Ameryce Północnej,</a:t>
            </a:r>
          </a:p>
          <a:p>
            <a:r>
              <a:rPr lang="pl-PL" b="1" dirty="0">
                <a:latin typeface="Book Antiqua" panose="02040602050305030304" pitchFamily="18" charset="0"/>
              </a:rPr>
              <a:t>siedlisko:</a:t>
            </a:r>
            <a:r>
              <a:rPr lang="pl-PL" dirty="0">
                <a:latin typeface="Book Antiqua" panose="02040602050305030304" pitchFamily="18" charset="0"/>
              </a:rPr>
              <a:t> wilgotne lasy, zarośla, przydroża, nieużytki ,</a:t>
            </a:r>
          </a:p>
          <a:p>
            <a:r>
              <a:rPr lang="pl-PL" b="1" dirty="0">
                <a:latin typeface="Book Antiqua" panose="02040602050305030304" pitchFamily="18" charset="0"/>
              </a:rPr>
              <a:t>kwiaty:</a:t>
            </a:r>
            <a:r>
              <a:rPr lang="pl-PL" dirty="0">
                <a:latin typeface="Book Antiqua" panose="02040602050305030304" pitchFamily="18" charset="0"/>
              </a:rPr>
              <a:t> barwa zielona, zapylane przez wiatr,</a:t>
            </a:r>
          </a:p>
          <a:p>
            <a:r>
              <a:rPr lang="pl-PL" b="1" dirty="0">
                <a:latin typeface="Book Antiqua" panose="02040602050305030304" pitchFamily="18" charset="0"/>
              </a:rPr>
              <a:t>owoc:</a:t>
            </a:r>
            <a:r>
              <a:rPr lang="pl-PL" dirty="0">
                <a:latin typeface="Book Antiqua" panose="02040602050305030304" pitchFamily="18" charset="0"/>
              </a:rPr>
              <a:t> orzeszek,</a:t>
            </a:r>
          </a:p>
          <a:p>
            <a:r>
              <a:rPr lang="pl-PL" b="1" dirty="0">
                <a:latin typeface="Book Antiqua" panose="02040602050305030304" pitchFamily="18" charset="0"/>
              </a:rPr>
              <a:t>liście: </a:t>
            </a:r>
            <a:r>
              <a:rPr lang="pl-PL" dirty="0">
                <a:latin typeface="Book Antiqua" panose="02040602050305030304" pitchFamily="18" charset="0"/>
              </a:rPr>
              <a:t>ulistnienie </a:t>
            </a:r>
            <a:r>
              <a:rPr lang="pl-PL" dirty="0" err="1">
                <a:latin typeface="Book Antiqua" panose="02040602050305030304" pitchFamily="18" charset="0"/>
              </a:rPr>
              <a:t>nakrzyżległe</a:t>
            </a:r>
            <a:r>
              <a:rPr lang="pl-PL" dirty="0">
                <a:latin typeface="Book Antiqua" panose="02040602050305030304" pitchFamily="18" charset="0"/>
              </a:rPr>
              <a:t>, podługowata blaszka,</a:t>
            </a:r>
          </a:p>
          <a:p>
            <a:r>
              <a:rPr lang="pl-PL" b="1" dirty="0">
                <a:latin typeface="Book Antiqua" panose="02040602050305030304" pitchFamily="18" charset="0"/>
              </a:rPr>
              <a:t>sekrety rośliny: </a:t>
            </a:r>
            <a:r>
              <a:rPr lang="pl-PL" dirty="0">
                <a:latin typeface="Book Antiqua" panose="02040602050305030304" pitchFamily="18" charset="0"/>
              </a:rPr>
              <a:t>jest rośliną dwupienną, jest żywicielem pasożytniczej kanianki pospolitej.</a:t>
            </a:r>
          </a:p>
          <a:p>
            <a:endParaRPr lang="pl-PL" dirty="0">
              <a:latin typeface="Book Antiqua" panose="02040602050305030304" pitchFamily="18" charset="0"/>
            </a:endParaRPr>
          </a:p>
          <a:p>
            <a:endParaRPr lang="pl-PL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6429590E-DC73-44E5-B2EA-56F6E2E55ACB}"/>
              </a:ext>
            </a:extLst>
          </p:cNvPr>
          <p:cNvSpPr txBox="1">
            <a:spLocks/>
          </p:cNvSpPr>
          <p:nvPr/>
        </p:nvSpPr>
        <p:spPr>
          <a:xfrm>
            <a:off x="6271762" y="6012493"/>
            <a:ext cx="4513148" cy="2457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236734A7-3B10-4FA3-B614-EFCF0B42A65C}"/>
              </a:ext>
            </a:extLst>
          </p:cNvPr>
          <p:cNvSpPr txBox="1">
            <a:spLocks/>
          </p:cNvSpPr>
          <p:nvPr/>
        </p:nvSpPr>
        <p:spPr>
          <a:xfrm>
            <a:off x="7159123" y="3655876"/>
            <a:ext cx="4864671" cy="2739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91745E98-1A6A-4DB3-B266-F26F21D8E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09" y="612106"/>
            <a:ext cx="4132241" cy="3357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9086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26583D93-5867-4C1C-B5EF-56A602862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151" y="1056520"/>
            <a:ext cx="9144000" cy="2282643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dirty="0">
                <a:latin typeface="Book Antiqua" panose="02040602050305030304" pitchFamily="18" charset="0"/>
              </a:rPr>
              <a:t>bogata w witaminy i pierwiastki,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dirty="0">
                <a:latin typeface="Book Antiqua" panose="02040602050305030304" pitchFamily="18" charset="0"/>
              </a:rPr>
              <a:t>pobudza przemianę materii,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dirty="0">
                <a:latin typeface="Book Antiqua" panose="02040602050305030304" pitchFamily="18" charset="0"/>
              </a:rPr>
              <a:t>wykorzystywana do produkcji kremów i maseczek. 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2771E9B-C6FF-4356-9B58-F21150EB5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090" y="312344"/>
            <a:ext cx="3080670" cy="2810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190855B9-9A0B-4E20-95CC-6FA2857A0624}"/>
              </a:ext>
            </a:extLst>
          </p:cNvPr>
          <p:cNvSpPr txBox="1"/>
          <p:nvPr/>
        </p:nvSpPr>
        <p:spPr>
          <a:xfrm>
            <a:off x="377297" y="486218"/>
            <a:ext cx="6125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002200"/>
                </a:solidFill>
                <a:latin typeface="Algerian" panose="04020705040A02060702" pitchFamily="82" charset="0"/>
              </a:rPr>
              <a:t>ZASTOSOWANIE LECZNICZE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10C7429-DD09-4075-BE6E-081EFDD4A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35" y="3691014"/>
            <a:ext cx="3438542" cy="2554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917EB27-201D-423D-B219-A1BF9A8AC82C}"/>
              </a:ext>
            </a:extLst>
          </p:cNvPr>
          <p:cNvSpPr txBox="1"/>
          <p:nvPr/>
        </p:nvSpPr>
        <p:spPr>
          <a:xfrm>
            <a:off x="3890359" y="3077553"/>
            <a:ext cx="3571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002200"/>
                </a:solidFill>
                <a:latin typeface="Algerian" panose="04020705040A02060702" pitchFamily="82" charset="0"/>
              </a:rPr>
              <a:t>SYROP Z POKRZYWY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CE650FB-0C63-4298-A5E4-A07FBD5D1F7E}"/>
              </a:ext>
            </a:extLst>
          </p:cNvPr>
          <p:cNvSpPr txBox="1"/>
          <p:nvPr/>
        </p:nvSpPr>
        <p:spPr>
          <a:xfrm>
            <a:off x="3890359" y="3691015"/>
            <a:ext cx="59980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Book Antiqua" panose="02040602050305030304" pitchFamily="18" charset="0"/>
              </a:rPr>
              <a:t>1. Liście bez łodyg zalewamy letnią przegotowaną wodą i odstawiamy na 1 dobę.</a:t>
            </a:r>
          </a:p>
          <a:p>
            <a:r>
              <a:rPr lang="pl-PL" sz="2000" dirty="0">
                <a:latin typeface="Book Antiqua" panose="02040602050305030304" pitchFamily="18" charset="0"/>
              </a:rPr>
              <a:t>2. Następnego dnia odlewamy wodę z pokrzyw do garnka, wyciskamy sok z pokrzyw i dodajemy kwasek cytrynowy oraz cukier.</a:t>
            </a:r>
          </a:p>
          <a:p>
            <a:r>
              <a:rPr lang="pl-PL" sz="2000" dirty="0">
                <a:latin typeface="Book Antiqua" panose="02040602050305030304" pitchFamily="18" charset="0"/>
              </a:rPr>
              <a:t>3. Gotujemy około 10 minut. Przelewamy do czystych wyparzonych słoiczków.</a:t>
            </a:r>
          </a:p>
          <a:p>
            <a:r>
              <a:rPr lang="pl-PL" sz="2000" dirty="0">
                <a:latin typeface="Book Antiqua" panose="02040602050305030304" pitchFamily="18" charset="0"/>
              </a:rPr>
              <a:t>4. Pasteryzujemy ok. 5 minut.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9F9E5D4-A817-477A-9271-382F7905433A}"/>
              </a:ext>
            </a:extLst>
          </p:cNvPr>
          <p:cNvSpPr txBox="1"/>
          <p:nvPr/>
        </p:nvSpPr>
        <p:spPr>
          <a:xfrm>
            <a:off x="9232008" y="5375656"/>
            <a:ext cx="28536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>
                <a:solidFill>
                  <a:srgbClr val="002200"/>
                </a:solidFill>
                <a:latin typeface="Book Antiqua" panose="02040602050305030304" pitchFamily="18" charset="0"/>
              </a:rPr>
              <a:t>Składniki: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Book Antiqua" panose="02040602050305030304" pitchFamily="18" charset="0"/>
              </a:rPr>
              <a:t>400 liści z pokrzywy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Book Antiqua" panose="02040602050305030304" pitchFamily="18" charset="0"/>
              </a:rPr>
              <a:t>2 kg cukru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Book Antiqua" panose="02040602050305030304" pitchFamily="18" charset="0"/>
              </a:rPr>
              <a:t>40 g kwasku cytrynowego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Book Antiqua" panose="02040602050305030304" pitchFamily="18" charset="0"/>
              </a:rPr>
              <a:t>3 l wody przegotowanej</a:t>
            </a:r>
          </a:p>
        </p:txBody>
      </p:sp>
    </p:spTree>
    <p:extLst>
      <p:ext uri="{BB962C8B-B14F-4D97-AF65-F5344CB8AC3E}">
        <p14:creationId xmlns:p14="http://schemas.microsoft.com/office/powerpoint/2010/main" val="39537259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0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CD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06B92A-A79C-48E7-B089-CF99CD6DD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85" y="313582"/>
            <a:ext cx="10515600" cy="1325563"/>
          </a:xfrm>
          <a:solidFill>
            <a:srgbClr val="EACDF3"/>
          </a:solidFill>
        </p:spPr>
        <p:txBody>
          <a:bodyPr/>
          <a:lstStyle/>
          <a:p>
            <a:r>
              <a:rPr lang="pl-PL" dirty="0">
                <a:latin typeface="Algerian" panose="04020705040A02060702" pitchFamily="82" charset="0"/>
              </a:rPr>
              <a:t>RDEST WĘŻOWNIK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767F4D-A21D-4D01-A836-17ADA87AC0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9685" y="1484675"/>
            <a:ext cx="7209772" cy="4591781"/>
          </a:xfrm>
        </p:spPr>
        <p:txBody>
          <a:bodyPr>
            <a:normAutofit/>
          </a:bodyPr>
          <a:lstStyle/>
          <a:p>
            <a:r>
              <a:rPr lang="pl-PL" dirty="0">
                <a:latin typeface="Book Antiqua" panose="02040602050305030304" pitchFamily="18" charset="0"/>
              </a:rPr>
              <a:t>występuje w Europie i Azji</a:t>
            </a:r>
          </a:p>
          <a:p>
            <a:r>
              <a:rPr lang="pl-PL" b="1" dirty="0">
                <a:latin typeface="Book Antiqua" panose="02040602050305030304" pitchFamily="18" charset="0"/>
              </a:rPr>
              <a:t>siedlisko: </a:t>
            </a:r>
            <a:r>
              <a:rPr lang="pl-PL" dirty="0">
                <a:latin typeface="Book Antiqua" panose="02040602050305030304" pitchFamily="18" charset="0"/>
              </a:rPr>
              <a:t>wilgotne łąki</a:t>
            </a:r>
          </a:p>
          <a:p>
            <a:r>
              <a:rPr lang="pl-PL" b="1" dirty="0">
                <a:latin typeface="Book Antiqua" panose="02040602050305030304" pitchFamily="18" charset="0"/>
              </a:rPr>
              <a:t>kwiaty: </a:t>
            </a:r>
            <a:r>
              <a:rPr lang="pl-PL" dirty="0">
                <a:latin typeface="Book Antiqua" panose="02040602050305030304" pitchFamily="18" charset="0"/>
              </a:rPr>
              <a:t>barwa różowa, zapylany przez owady</a:t>
            </a:r>
          </a:p>
          <a:p>
            <a:r>
              <a:rPr lang="pl-PL" b="1" dirty="0">
                <a:latin typeface="Book Antiqua" panose="02040602050305030304" pitchFamily="18" charset="0"/>
              </a:rPr>
              <a:t>owoce: </a:t>
            </a:r>
            <a:r>
              <a:rPr lang="pl-PL" dirty="0">
                <a:latin typeface="Book Antiqua" panose="02040602050305030304" pitchFamily="18" charset="0"/>
              </a:rPr>
              <a:t>orzeszek</a:t>
            </a:r>
          </a:p>
          <a:p>
            <a:r>
              <a:rPr lang="pl-PL" b="1" dirty="0">
                <a:latin typeface="Book Antiqua" panose="02040602050305030304" pitchFamily="18" charset="0"/>
              </a:rPr>
              <a:t>liście: </a:t>
            </a:r>
            <a:r>
              <a:rPr lang="pl-PL" dirty="0">
                <a:latin typeface="Book Antiqua" panose="02040602050305030304" pitchFamily="18" charset="0"/>
              </a:rPr>
              <a:t>ulistnienie skrętoległe, blaszka jajowato-lancetowata, zaostrzona </a:t>
            </a:r>
          </a:p>
          <a:p>
            <a:r>
              <a:rPr lang="pl-PL" b="1" dirty="0">
                <a:latin typeface="Book Antiqua" panose="02040602050305030304" pitchFamily="18" charset="0"/>
              </a:rPr>
              <a:t>sekrety rośliny: </a:t>
            </a:r>
            <a:r>
              <a:rPr lang="pl-PL" dirty="0">
                <a:latin typeface="Book Antiqua" panose="02040602050305030304" pitchFamily="18" charset="0"/>
              </a:rPr>
              <a:t>jest żywicielem rzadkiego motyla, posiada grube kłącze, które wije się wężowato (stąd nazwa)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A983B7D-CDEF-4594-B8AA-267D239F16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36882" y="679042"/>
            <a:ext cx="3668787" cy="4591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ED42D207-1548-484F-BC6E-DCE6B32CD49F}"/>
              </a:ext>
            </a:extLst>
          </p:cNvPr>
          <p:cNvSpPr txBox="1">
            <a:spLocks/>
          </p:cNvSpPr>
          <p:nvPr/>
        </p:nvSpPr>
        <p:spPr>
          <a:xfrm>
            <a:off x="7659257" y="3883067"/>
            <a:ext cx="4415425" cy="1998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91709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CD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4">
            <a:extLst>
              <a:ext uri="{FF2B5EF4-FFF2-40B4-BE49-F238E27FC236}">
                <a16:creationId xmlns:a16="http://schemas.microsoft.com/office/drawing/2014/main" id="{74F77D22-1CD0-40BC-88CE-D19D32E08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236" y="5074166"/>
            <a:ext cx="8292230" cy="3179396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Book Antiqua" panose="02040602050305030304" pitchFamily="18" charset="0"/>
              </a:rPr>
              <a:t>działanie przeciwzapalne, przeciwkrwotoczne, przeciwbakteryjne,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dirty="0">
                <a:latin typeface="Book Antiqua" panose="02040602050305030304" pitchFamily="18" charset="0"/>
              </a:rPr>
              <a:t>stosowana w leczeniu schorzeń układu pokarmowego.</a:t>
            </a:r>
          </a:p>
          <a:p>
            <a:endParaRPr lang="pl-PL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BB903BD0-F23E-4312-9555-B738D8263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79" y="306323"/>
            <a:ext cx="2844083" cy="3811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E2597303-0C78-47AF-98BC-830DD573E32E}"/>
              </a:ext>
            </a:extLst>
          </p:cNvPr>
          <p:cNvSpPr txBox="1"/>
          <p:nvPr/>
        </p:nvSpPr>
        <p:spPr>
          <a:xfrm>
            <a:off x="731112" y="4594143"/>
            <a:ext cx="4783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26001C"/>
                </a:solidFill>
                <a:latin typeface="Algerian" panose="04020705040A02060702" pitchFamily="82" charset="0"/>
              </a:rPr>
              <a:t>ZASTOSOWANIE LECZNICZE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9507C73-124D-47F8-819C-85B09DB08424}"/>
              </a:ext>
            </a:extLst>
          </p:cNvPr>
          <p:cNvSpPr txBox="1"/>
          <p:nvPr/>
        </p:nvSpPr>
        <p:spPr>
          <a:xfrm>
            <a:off x="3216862" y="1118594"/>
            <a:ext cx="609777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pl-PL" sz="2000" dirty="0">
                <a:latin typeface="Book Antiqua" panose="02040602050305030304" pitchFamily="18" charset="0"/>
              </a:rPr>
              <a:t>Łyżkę rozdrobnionego ziela parzymy kwadrans w szklance wrzątku.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Book Antiqua" panose="02040602050305030304" pitchFamily="18" charset="0"/>
              </a:rPr>
              <a:t>Przyjmuje się 3 razy dziennie po 2-3 łyżki przed jedzeniem w zapobieganiu powikłań cukrzycy. 1-2 razy  dziennie po 1/2 szklanki poleca się osobom starszym jako „eliksir młodości”. Wzmacnia kości, chroni przed demineralizacją, opóźnia procesy starzenia.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951C027-F7AA-4247-B26C-DE278536D6C7}"/>
              </a:ext>
            </a:extLst>
          </p:cNvPr>
          <p:cNvSpPr txBox="1"/>
          <p:nvPr/>
        </p:nvSpPr>
        <p:spPr>
          <a:xfrm>
            <a:off x="3563719" y="566922"/>
            <a:ext cx="3753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26001C"/>
                </a:solidFill>
                <a:latin typeface="Algerian" panose="04020705040A02060702" pitchFamily="82" charset="0"/>
              </a:rPr>
              <a:t>NAPAR Z RDESTU: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F2311F9-F7CA-4287-BA2F-216C91F1EB16}"/>
              </a:ext>
            </a:extLst>
          </p:cNvPr>
          <p:cNvSpPr txBox="1"/>
          <p:nvPr/>
        </p:nvSpPr>
        <p:spPr>
          <a:xfrm>
            <a:off x="9314634" y="3701591"/>
            <a:ext cx="26511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Kłącze rdestu wężownika wykazuje przede wszystkim właściwości ściągające, przeciwkrwotoczne </a:t>
            </a:r>
          </a:p>
          <a:p>
            <a:r>
              <a:rPr lang="pl-PL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    i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krwiohamujące</a:t>
            </a:r>
            <a:r>
              <a:rPr lang="pl-PL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01DC3CC-D616-402A-A699-7AB9A15B3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4634" y="940302"/>
            <a:ext cx="2554545" cy="2732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27659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2" grpId="0"/>
      <p:bldP spid="8" grpId="0"/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1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4E086E-993A-4FED-A1DD-7ADB3DE4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19" y="365125"/>
            <a:ext cx="10515600" cy="1325563"/>
          </a:xfrm>
          <a:solidFill>
            <a:srgbClr val="E1F1A5"/>
          </a:solidFill>
        </p:spPr>
        <p:txBody>
          <a:bodyPr/>
          <a:lstStyle/>
          <a:p>
            <a:r>
              <a:rPr lang="pl-PL" dirty="0">
                <a:latin typeface="Algerian" panose="04020705040A02060702" pitchFamily="82" charset="0"/>
              </a:rPr>
              <a:t>RUMIANEK POSPOLITY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F47B79-C1C4-4499-84D3-4B824E47CC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419" y="1690688"/>
            <a:ext cx="7190983" cy="4351338"/>
          </a:xfrm>
        </p:spPr>
        <p:txBody>
          <a:bodyPr/>
          <a:lstStyle/>
          <a:p>
            <a:r>
              <a:rPr lang="pl-PL" dirty="0">
                <a:latin typeface="Book Antiqua" panose="02040602050305030304" pitchFamily="18" charset="0"/>
              </a:rPr>
              <a:t>Występuje w Europie oraz na terenie Uralu, Kaukazu, Azji Mniejszej, Iranu, Afganistanu i Indii,</a:t>
            </a:r>
          </a:p>
          <a:p>
            <a:r>
              <a:rPr lang="pl-PL" b="1" dirty="0">
                <a:latin typeface="Book Antiqua" panose="02040602050305030304" pitchFamily="18" charset="0"/>
              </a:rPr>
              <a:t>siedlisko: </a:t>
            </a:r>
            <a:r>
              <a:rPr lang="pl-PL" dirty="0">
                <a:latin typeface="Book Antiqua" panose="02040602050305030304" pitchFamily="18" charset="0"/>
              </a:rPr>
              <a:t>pola, przydroża, nieużytki,</a:t>
            </a:r>
          </a:p>
          <a:p>
            <a:r>
              <a:rPr lang="pl-PL" b="1" dirty="0">
                <a:latin typeface="Book Antiqua" panose="02040602050305030304" pitchFamily="18" charset="0"/>
              </a:rPr>
              <a:t>kwiaty: </a:t>
            </a:r>
            <a:r>
              <a:rPr lang="pl-PL" dirty="0">
                <a:latin typeface="Book Antiqua" panose="02040602050305030304" pitchFamily="18" charset="0"/>
              </a:rPr>
              <a:t>barwa biała i żółta,</a:t>
            </a:r>
          </a:p>
          <a:p>
            <a:r>
              <a:rPr lang="pl-PL" b="1" dirty="0">
                <a:latin typeface="Book Antiqua" panose="02040602050305030304" pitchFamily="18" charset="0"/>
              </a:rPr>
              <a:t>owoc: </a:t>
            </a:r>
            <a:r>
              <a:rPr lang="pl-PL" dirty="0">
                <a:latin typeface="Book Antiqua" panose="02040602050305030304" pitchFamily="18" charset="0"/>
              </a:rPr>
              <a:t>niełupka,</a:t>
            </a:r>
          </a:p>
          <a:p>
            <a:r>
              <a:rPr lang="pl-PL" b="1" dirty="0">
                <a:latin typeface="Book Antiqua" panose="02040602050305030304" pitchFamily="18" charset="0"/>
              </a:rPr>
              <a:t>liście: </a:t>
            </a:r>
            <a:r>
              <a:rPr lang="pl-PL" dirty="0">
                <a:latin typeface="Book Antiqua" panose="02040602050305030304" pitchFamily="18" charset="0"/>
              </a:rPr>
              <a:t>ulistnienie skrętoległe, blaszka pierzastodzielna,</a:t>
            </a:r>
          </a:p>
          <a:p>
            <a:r>
              <a:rPr lang="pl-PL" b="1" dirty="0">
                <a:latin typeface="Book Antiqua" panose="02040602050305030304" pitchFamily="18" charset="0"/>
              </a:rPr>
              <a:t>sekrety rośliny: </a:t>
            </a:r>
            <a:r>
              <a:rPr lang="pl-PL" dirty="0">
                <a:latin typeface="Book Antiqua" panose="02040602050305030304" pitchFamily="18" charset="0"/>
              </a:rPr>
              <a:t>wydziela olejki eteryczne.</a:t>
            </a:r>
          </a:p>
          <a:p>
            <a:endParaRPr lang="pl-PL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6A451D9E-03C5-4610-A46E-F51B6678D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478" y="1027906"/>
            <a:ext cx="4333103" cy="2886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1341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1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tytuł 5">
            <a:extLst>
              <a:ext uri="{FF2B5EF4-FFF2-40B4-BE49-F238E27FC236}">
                <a16:creationId xmlns:a16="http://schemas.microsoft.com/office/drawing/2014/main" id="{D2EAA668-223D-411D-B63D-DD441573FA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108" y="936427"/>
            <a:ext cx="9144000" cy="2381693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dirty="0">
                <a:latin typeface="Book Antiqua" panose="02040602050305030304" pitchFamily="18" charset="0"/>
              </a:rPr>
              <a:t>Środek przeciwzapalny i przeciwskurczowy układu pokarmowego,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dirty="0">
                <a:latin typeface="Book Antiqua" panose="02040602050305030304" pitchFamily="18" charset="0"/>
              </a:rPr>
              <a:t>Przeciwdziała stanom zapalnym skóry,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dirty="0">
                <a:latin typeface="Book Antiqua" panose="02040602050305030304" pitchFamily="18" charset="0"/>
              </a:rPr>
              <a:t>Napary pije się jako herbatę.</a:t>
            </a:r>
          </a:p>
          <a:p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D53A0DE-1E1B-4036-8ADA-90E6E4A06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08" y="3318120"/>
            <a:ext cx="4449779" cy="295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BB3C68E5-239A-4A4C-9163-1084245AB875}"/>
              </a:ext>
            </a:extLst>
          </p:cNvPr>
          <p:cNvSpPr txBox="1"/>
          <p:nvPr/>
        </p:nvSpPr>
        <p:spPr>
          <a:xfrm>
            <a:off x="5378080" y="3350780"/>
            <a:ext cx="4362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262300"/>
                </a:solidFill>
                <a:latin typeface="Algerian" panose="04020705040A02060702" pitchFamily="82" charset="0"/>
              </a:rPr>
              <a:t>HERBATA RUMIANKOWA: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12030FC-6287-4C28-B99C-B3AA65205BD9}"/>
              </a:ext>
            </a:extLst>
          </p:cNvPr>
          <p:cNvSpPr txBox="1"/>
          <p:nvPr/>
        </p:nvSpPr>
        <p:spPr>
          <a:xfrm>
            <a:off x="5378080" y="3903328"/>
            <a:ext cx="56729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Book Antiqua" panose="02040602050305030304" pitchFamily="18" charset="0"/>
              </a:rPr>
              <a:t>1. Jedną łyżkę świeżych lub suszonych kwiatów rumianku należy zalać szklanką bardzo </a:t>
            </a:r>
          </a:p>
          <a:p>
            <a:r>
              <a:rPr lang="pl-PL" sz="2000" dirty="0">
                <a:latin typeface="Book Antiqua" panose="02040602050305030304" pitchFamily="18" charset="0"/>
              </a:rPr>
              <a:t>gorącej, ale nie wrzącej wody.</a:t>
            </a:r>
          </a:p>
          <a:p>
            <a:r>
              <a:rPr lang="pl-PL" sz="2000" dirty="0">
                <a:latin typeface="Book Antiqua" panose="02040602050305030304" pitchFamily="18" charset="0"/>
              </a:rPr>
              <a:t>2. Następnie należy zostawić napój na 10-15 minut.</a:t>
            </a:r>
          </a:p>
          <a:p>
            <a:r>
              <a:rPr lang="pl-PL" sz="2000" dirty="0">
                <a:latin typeface="Book Antiqua" panose="02040602050305030304" pitchFamily="18" charset="0"/>
              </a:rPr>
              <a:t>3. Po tym czasie należy wywar przelać przez sitko, oddzielając susz od napoju. 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E6C4031-A084-479B-9129-494E66DE6A52}"/>
              </a:ext>
            </a:extLst>
          </p:cNvPr>
          <p:cNvSpPr txBox="1"/>
          <p:nvPr/>
        </p:nvSpPr>
        <p:spPr>
          <a:xfrm>
            <a:off x="677477" y="302327"/>
            <a:ext cx="4783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262300"/>
                </a:solidFill>
                <a:latin typeface="Algerian" panose="04020705040A02060702" pitchFamily="82" charset="0"/>
              </a:rPr>
              <a:t>ZASTOSOWANIE LECZNICZE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9A539188-0639-4074-9B9E-7BD24EE6C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460" y="302327"/>
            <a:ext cx="3740995" cy="2652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66792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TM03457452[[fn=Sklepienie niebieskie]]</Template>
  <TotalTime>3888</TotalTime>
  <Words>774</Words>
  <Application>Microsoft Office PowerPoint</Application>
  <PresentationFormat>Panoramiczny</PresentationFormat>
  <Paragraphs>92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9" baseType="lpstr">
      <vt:lpstr>Aldhabi</vt:lpstr>
      <vt:lpstr>Algerian</vt:lpstr>
      <vt:lpstr>Angsana New</vt:lpstr>
      <vt:lpstr>Arial</vt:lpstr>
      <vt:lpstr>Book Antiqua</vt:lpstr>
      <vt:lpstr>Calibri</vt:lpstr>
      <vt:lpstr>Calibri Light</vt:lpstr>
      <vt:lpstr>verdana</vt:lpstr>
      <vt:lpstr>Motyw pakietu Office</vt:lpstr>
      <vt:lpstr>Prezentacja programu PowerPoint</vt:lpstr>
      <vt:lpstr>DZIURAWIEC ZWYCZAJNY </vt:lpstr>
      <vt:lpstr>Prezentacja programu PowerPoint</vt:lpstr>
      <vt:lpstr>POKRZYWA ZWYCZAJNA</vt:lpstr>
      <vt:lpstr>Prezentacja programu PowerPoint</vt:lpstr>
      <vt:lpstr>RDEST WĘŻOWNIK</vt:lpstr>
      <vt:lpstr>Prezentacja programu PowerPoint</vt:lpstr>
      <vt:lpstr>RUMIANEK POSPOLITY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Julia  Precz</dc:creator>
  <cp:lastModifiedBy>user</cp:lastModifiedBy>
  <cp:revision>29</cp:revision>
  <dcterms:created xsi:type="dcterms:W3CDTF">2021-10-02T16:40:12Z</dcterms:created>
  <dcterms:modified xsi:type="dcterms:W3CDTF">2021-10-18T22:56:59Z</dcterms:modified>
</cp:coreProperties>
</file>