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2" r:id="rId3"/>
    <p:sldId id="263" r:id="rId4"/>
    <p:sldId id="264" r:id="rId5"/>
    <p:sldId id="270" r:id="rId6"/>
    <p:sldId id="272" r:id="rId7"/>
    <p:sldId id="273" r:id="rId8"/>
    <p:sldId id="274" r:id="rId9"/>
    <p:sldId id="271" r:id="rId10"/>
    <p:sldId id="276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83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EFFB9-7C28-4621-ACAE-5F98A968A002}" type="datetimeFigureOut">
              <a:rPr lang="pl-PL" smtClean="0"/>
              <a:pPr/>
              <a:t>17.10.2021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58887-C14F-4FFB-8E11-60900FF9090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D1064-ED1B-4487-9779-FC5CFA1CC177}" type="datetimeFigureOut">
              <a:rPr lang="pl-PL" smtClean="0"/>
              <a:pPr/>
              <a:t>17.10.2021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ECF63-F609-462C-B5FE-1A8872F3543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ECF63-F609-462C-B5FE-1A8872F35436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953A-0BC1-452B-891A-7D225748756E}" type="datetimeFigureOut">
              <a:rPr lang="pl-PL" smtClean="0"/>
              <a:pPr/>
              <a:t>17.10.2021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CA8B-16FE-4C7E-91A0-E95FC736D7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953A-0BC1-452B-891A-7D225748756E}" type="datetimeFigureOut">
              <a:rPr lang="pl-PL" smtClean="0"/>
              <a:pPr/>
              <a:t>17.10.2021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CA8B-16FE-4C7E-91A0-E95FC736D7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953A-0BC1-452B-891A-7D225748756E}" type="datetimeFigureOut">
              <a:rPr lang="pl-PL" smtClean="0"/>
              <a:pPr/>
              <a:t>17.10.2021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CA8B-16FE-4C7E-91A0-E95FC736D7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953A-0BC1-452B-891A-7D225748756E}" type="datetimeFigureOut">
              <a:rPr lang="pl-PL" smtClean="0"/>
              <a:pPr/>
              <a:t>17.10.2021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CA8B-16FE-4C7E-91A0-E95FC736D7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953A-0BC1-452B-891A-7D225748756E}" type="datetimeFigureOut">
              <a:rPr lang="pl-PL" smtClean="0"/>
              <a:pPr/>
              <a:t>17.10.2021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CA8B-16FE-4C7E-91A0-E95FC736D7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953A-0BC1-452B-891A-7D225748756E}" type="datetimeFigureOut">
              <a:rPr lang="pl-PL" smtClean="0"/>
              <a:pPr/>
              <a:t>17.10.2021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CA8B-16FE-4C7E-91A0-E95FC736D7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953A-0BC1-452B-891A-7D225748756E}" type="datetimeFigureOut">
              <a:rPr lang="pl-PL" smtClean="0"/>
              <a:pPr/>
              <a:t>17.10.2021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CA8B-16FE-4C7E-91A0-E95FC736D7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953A-0BC1-452B-891A-7D225748756E}" type="datetimeFigureOut">
              <a:rPr lang="pl-PL" smtClean="0"/>
              <a:pPr/>
              <a:t>17.10.2021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CA8B-16FE-4C7E-91A0-E95FC736D7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953A-0BC1-452B-891A-7D225748756E}" type="datetimeFigureOut">
              <a:rPr lang="pl-PL" smtClean="0"/>
              <a:pPr/>
              <a:t>17.10.2021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CA8B-16FE-4C7E-91A0-E95FC736D7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953A-0BC1-452B-891A-7D225748756E}" type="datetimeFigureOut">
              <a:rPr lang="pl-PL" smtClean="0"/>
              <a:pPr/>
              <a:t>17.10.2021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CA8B-16FE-4C7E-91A0-E95FC736D7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953A-0BC1-452B-891A-7D225748756E}" type="datetimeFigureOut">
              <a:rPr lang="pl-PL" smtClean="0"/>
              <a:pPr/>
              <a:t>17.10.2021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665CA8B-16FE-4C7E-91A0-E95FC736D7C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76953A-0BC1-452B-891A-7D225748756E}" type="datetimeFigureOut">
              <a:rPr lang="pl-PL" smtClean="0"/>
              <a:pPr/>
              <a:t>17.10.2021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65CA8B-16FE-4C7E-91A0-E95FC736D7C7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0034" y="2357430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Dolina Baryczy -</a:t>
            </a:r>
            <a:br>
              <a:rPr lang="pl-PL" dirty="0" smtClean="0"/>
            </a:br>
            <a:r>
              <a:rPr lang="pl-PL" dirty="0" smtClean="0"/>
              <a:t>dolina pachnąca ziołami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42910" y="4572008"/>
            <a:ext cx="7854696" cy="1752600"/>
          </a:xfrm>
        </p:spPr>
        <p:txBody>
          <a:bodyPr>
            <a:normAutofit fontScale="62500" lnSpcReduction="20000"/>
          </a:bodyPr>
          <a:lstStyle/>
          <a:p>
            <a:endParaRPr lang="pl-PL" sz="1400" dirty="0" smtClean="0"/>
          </a:p>
          <a:p>
            <a:endParaRPr lang="pl-PL" sz="1400" dirty="0"/>
          </a:p>
          <a:p>
            <a:endParaRPr lang="pl-PL" sz="1400" dirty="0" smtClean="0"/>
          </a:p>
          <a:p>
            <a:endParaRPr lang="pl-PL" sz="1400" dirty="0"/>
          </a:p>
          <a:p>
            <a:endParaRPr lang="pl-PL" sz="1400" dirty="0" smtClean="0"/>
          </a:p>
          <a:p>
            <a:endParaRPr lang="pl-PL" sz="1400" dirty="0" smtClean="0"/>
          </a:p>
          <a:p>
            <a:pPr algn="l"/>
            <a:r>
              <a:rPr lang="pl-PL" sz="1400" dirty="0" smtClean="0"/>
              <a:t> 					</a:t>
            </a:r>
            <a:r>
              <a:rPr lang="pl-PL" sz="2200" dirty="0" smtClean="0"/>
              <a:t>Opracował: Mateusz Kołodziejczyk </a:t>
            </a:r>
          </a:p>
          <a:p>
            <a:pPr algn="l"/>
            <a:r>
              <a:rPr lang="pl-PL" sz="2200" dirty="0" smtClean="0"/>
              <a:t>						kl. VI </a:t>
            </a:r>
            <a:r>
              <a:rPr lang="pl-PL" sz="2200" dirty="0" smtClean="0"/>
              <a:t>Szkoła Podstawowa </a:t>
            </a:r>
            <a:endParaRPr lang="pl-PL" sz="2200" dirty="0" smtClean="0"/>
          </a:p>
          <a:p>
            <a:pPr algn="l"/>
            <a:r>
              <a:rPr lang="pl-PL" sz="2200" dirty="0" smtClean="0"/>
              <a:t>						w Nowym Zamku</a:t>
            </a:r>
          </a:p>
          <a:p>
            <a:r>
              <a:rPr lang="pl-PL" sz="2200" dirty="0" smtClean="0"/>
              <a:t>   </a:t>
            </a:r>
          </a:p>
          <a:p>
            <a:endParaRPr lang="pl-PL" sz="2200" dirty="0" smtClean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85720" y="357166"/>
            <a:ext cx="4357718" cy="357190"/>
          </a:xfrm>
        </p:spPr>
        <p:txBody>
          <a:bodyPr>
            <a:normAutofit/>
          </a:bodyPr>
          <a:lstStyle/>
          <a:p>
            <a:r>
              <a:rPr lang="pl-PL" sz="1600" dirty="0" smtClean="0">
                <a:solidFill>
                  <a:schemeClr val="tx1"/>
                </a:solidFill>
              </a:rPr>
              <a:t>Dolina Baryczy – dolina pachnąca ziołami</a:t>
            </a:r>
            <a:endParaRPr lang="pl-PL" sz="16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pl-PL" sz="1600" dirty="0" smtClean="0"/>
              <a:t>Bibliografia:</a:t>
            </a:r>
          </a:p>
          <a:p>
            <a:pPr marL="514350" indent="-288000">
              <a:buClrTx/>
              <a:buSzPct val="100000"/>
              <a:buFont typeface="+mj-lt"/>
              <a:buAutoNum type="arabicPeriod"/>
            </a:pPr>
            <a:r>
              <a:rPr lang="pl-PL" sz="1600" dirty="0" err="1" smtClean="0"/>
              <a:t>Bremness</a:t>
            </a:r>
            <a:r>
              <a:rPr lang="pl-PL" sz="1600" dirty="0" smtClean="0"/>
              <a:t> L., Wielka księga ziół, </a:t>
            </a:r>
            <a:r>
              <a:rPr lang="pl-PL" sz="1600" dirty="0" err="1" smtClean="0"/>
              <a:t>Encykopedia</a:t>
            </a:r>
            <a:r>
              <a:rPr lang="pl-PL" sz="1600" dirty="0" smtClean="0"/>
              <a:t> „WIEDZY I ŻYCIA”, Warszawa 1991.</a:t>
            </a:r>
          </a:p>
          <a:p>
            <a:pPr marL="514350" indent="-288000">
              <a:buClrTx/>
              <a:buSzPct val="100000"/>
              <a:buFont typeface="+mj-lt"/>
              <a:buAutoNum type="arabicPeriod"/>
            </a:pPr>
            <a:r>
              <a:rPr lang="pl-PL" sz="1600" dirty="0" smtClean="0"/>
              <a:t>Górnicka J., Apteka natury. Poradnik zdrowia, AWM Agencja Wydawnicza Jerzy Mostowski, Warszawa 2013.</a:t>
            </a:r>
          </a:p>
          <a:p>
            <a:pPr marL="514350" indent="-288000">
              <a:buClrTx/>
              <a:buSzPct val="100000"/>
              <a:buFont typeface="+mj-lt"/>
              <a:buAutoNum type="arabicPeriod"/>
            </a:pPr>
            <a:r>
              <a:rPr lang="pl-PL" sz="1600" dirty="0" err="1" smtClean="0"/>
              <a:t>Kresanek</a:t>
            </a:r>
            <a:r>
              <a:rPr lang="pl-PL" sz="1600" dirty="0" smtClean="0"/>
              <a:t> J., Rośliny lecznicze, Wydawnictwo „SPORT I TURYSTYKA” Warszawa 1983.</a:t>
            </a:r>
          </a:p>
          <a:p>
            <a:pPr marL="514350" indent="-288000">
              <a:buClrTx/>
              <a:buSzPct val="100000"/>
              <a:buFont typeface="+mj-lt"/>
              <a:buAutoNum type="arabicPeriod"/>
            </a:pPr>
            <a:r>
              <a:rPr lang="pl-PL" sz="1600" dirty="0" smtClean="0"/>
              <a:t>Kuźniewski E., </a:t>
            </a:r>
            <a:r>
              <a:rPr lang="pl-PL" sz="1600" dirty="0" err="1" smtClean="0"/>
              <a:t>Augustyn-Puziewicz</a:t>
            </a:r>
            <a:r>
              <a:rPr lang="pl-PL" sz="1600" dirty="0" smtClean="0"/>
              <a:t> J., Przewodnik ziołolecznictwa ludowego, PWN, Warszawa-Wrocław 1986. </a:t>
            </a:r>
          </a:p>
          <a:p>
            <a:pPr marL="514350" indent="-288000">
              <a:buClrTx/>
              <a:buSzPct val="100000"/>
              <a:buFont typeface="+mj-lt"/>
              <a:buAutoNum type="arabicPeriod"/>
            </a:pPr>
            <a:r>
              <a:rPr lang="pl-PL" sz="1600" dirty="0" err="1" smtClean="0"/>
              <a:t>Treben</a:t>
            </a:r>
            <a:r>
              <a:rPr lang="pl-PL" sz="1600" dirty="0" smtClean="0"/>
              <a:t> M., Apteka Pana Boga. Porady i praktyka stosowania ziół leczniczych, Ex </a:t>
            </a:r>
            <a:r>
              <a:rPr lang="pl-PL" sz="1600" dirty="0" err="1" smtClean="0"/>
              <a:t>libris</a:t>
            </a:r>
            <a:r>
              <a:rPr lang="pl-PL" sz="1600" dirty="0" smtClean="0"/>
              <a:t> Galeria Polskiej Książki Sp. z o. o., Warszawa 2009.</a:t>
            </a:r>
          </a:p>
          <a:p>
            <a:pPr marL="514350" indent="-288000">
              <a:buClrTx/>
              <a:buSzPct val="100000"/>
              <a:buFont typeface="+mj-lt"/>
              <a:buAutoNum type="arabicPeriod"/>
            </a:pPr>
            <a:r>
              <a:rPr lang="pl-PL" sz="1600" dirty="0" smtClean="0"/>
              <a:t>Strony </a:t>
            </a:r>
            <a:r>
              <a:rPr lang="pl-PL" sz="1600" dirty="0" smtClean="0"/>
              <a:t>internetowe</a:t>
            </a:r>
            <a:r>
              <a:rPr lang="pl-PL" sz="1600" dirty="0" smtClean="0"/>
              <a:t>: </a:t>
            </a:r>
            <a:r>
              <a:rPr lang="pl-PL" sz="1600" dirty="0" smtClean="0"/>
              <a:t>https://www.medonet.pl, https://</a:t>
            </a:r>
            <a:r>
              <a:rPr lang="pl-PL" sz="1600" dirty="0" smtClean="0"/>
              <a:t>medpak.com.pl, </a:t>
            </a:r>
          </a:p>
          <a:p>
            <a:pPr marL="514350" indent="-288000">
              <a:buClrTx/>
              <a:buSzPct val="100000"/>
              <a:buNone/>
            </a:pPr>
            <a:r>
              <a:rPr lang="pl-PL" sz="1600" dirty="0" smtClean="0"/>
              <a:t>      https</a:t>
            </a:r>
            <a:r>
              <a:rPr lang="pl-PL" sz="1600" dirty="0" smtClean="0"/>
              <a:t>://</a:t>
            </a:r>
            <a:r>
              <a:rPr lang="pl-PL" sz="1600" dirty="0" smtClean="0"/>
              <a:t>www.zielnik-apteczny.pl</a:t>
            </a:r>
            <a:r>
              <a:rPr lang="pl-PL" sz="1600" smtClean="0"/>
              <a:t>, https</a:t>
            </a:r>
            <a:r>
              <a:rPr lang="pl-PL" sz="1600" smtClean="0"/>
              <a:t>://www.aptekagemini.pl</a:t>
            </a:r>
            <a:endParaRPr lang="pl-PL" sz="1600" dirty="0" smtClean="0"/>
          </a:p>
          <a:p>
            <a:pPr marL="514350" indent="-514350">
              <a:buNone/>
            </a:pPr>
            <a:endParaRPr lang="pl-PL" sz="1600" dirty="0" smtClean="0"/>
          </a:p>
          <a:p>
            <a:pPr marL="514350" indent="-514350">
              <a:buNone/>
            </a:pPr>
            <a:r>
              <a:rPr lang="pl-PL" sz="1600" dirty="0" smtClean="0"/>
              <a:t>Wszystkie zdjęcia oraz rysunki zostały wykonane przez Autora.</a:t>
            </a:r>
          </a:p>
          <a:p>
            <a:pPr marL="514350" indent="-514350">
              <a:buNone/>
            </a:pPr>
            <a:endParaRPr lang="pl-PL" sz="1600" dirty="0" smtClean="0"/>
          </a:p>
          <a:p>
            <a:pPr marL="514350" indent="-514350">
              <a:buNone/>
            </a:pPr>
            <a:endParaRPr lang="pl-PL" dirty="0" smtClean="0"/>
          </a:p>
          <a:p>
            <a:pPr marL="514350" indent="-514350">
              <a:buNone/>
            </a:pPr>
            <a:endParaRPr lang="pl-PL" dirty="0" smtClean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581772"/>
          </a:xfrm>
        </p:spPr>
        <p:txBody>
          <a:bodyPr>
            <a:normAutofit/>
          </a:bodyPr>
          <a:lstStyle/>
          <a:p>
            <a:r>
              <a:rPr lang="pl-PL" sz="1600" dirty="0" smtClean="0">
                <a:solidFill>
                  <a:schemeClr val="tx1"/>
                </a:solidFill>
              </a:rPr>
              <a:t>Dolina Baryczy – dolina pachnąca ziołami</a:t>
            </a:r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57298"/>
            <a:ext cx="8401080" cy="5286412"/>
          </a:xfrm>
        </p:spPr>
        <p:txBody>
          <a:bodyPr>
            <a:normAutofit fontScale="25000" lnSpcReduction="20000"/>
          </a:bodyPr>
          <a:lstStyle/>
          <a:p>
            <a:pPr>
              <a:spcAft>
                <a:spcPts val="600"/>
              </a:spcAft>
              <a:buNone/>
            </a:pPr>
            <a:r>
              <a:rPr lang="pl-PL" sz="6600" dirty="0" smtClean="0"/>
              <a:t>Dolina Baryczy to unikatowy region na mapie </a:t>
            </a:r>
          </a:p>
          <a:p>
            <a:pPr>
              <a:spcAft>
                <a:spcPts val="600"/>
              </a:spcAft>
              <a:buNone/>
            </a:pPr>
            <a:r>
              <a:rPr lang="pl-PL" sz="6600" dirty="0" smtClean="0"/>
              <a:t>Polski, pełen stawów, pól, łąk i lasów tworzący </a:t>
            </a:r>
          </a:p>
          <a:p>
            <a:pPr>
              <a:spcAft>
                <a:spcPts val="600"/>
              </a:spcAft>
              <a:buNone/>
            </a:pPr>
            <a:r>
              <a:rPr lang="pl-PL" sz="6600" dirty="0" smtClean="0"/>
              <a:t>środowisko życia dla licznych gatunków roślin </a:t>
            </a:r>
          </a:p>
          <a:p>
            <a:pPr>
              <a:spcAft>
                <a:spcPts val="600"/>
              </a:spcAft>
              <a:buNone/>
            </a:pPr>
            <a:r>
              <a:rPr lang="pl-PL" sz="6600" dirty="0" smtClean="0"/>
              <a:t>i zwierząt. </a:t>
            </a:r>
          </a:p>
          <a:p>
            <a:pPr>
              <a:spcAft>
                <a:spcPts val="600"/>
              </a:spcAft>
              <a:buNone/>
            </a:pPr>
            <a:endParaRPr lang="pl-PL" sz="6600" dirty="0" smtClean="0"/>
          </a:p>
          <a:p>
            <a:pPr>
              <a:spcAft>
                <a:spcPts val="600"/>
              </a:spcAft>
              <a:buNone/>
            </a:pPr>
            <a:r>
              <a:rPr lang="pl-PL" sz="6600" dirty="0" smtClean="0"/>
              <a:t>Zadziwia także obfitością ziół, które od wieków</a:t>
            </a:r>
          </a:p>
          <a:p>
            <a:pPr>
              <a:spcAft>
                <a:spcPts val="600"/>
              </a:spcAft>
              <a:buNone/>
            </a:pPr>
            <a:r>
              <a:rPr lang="pl-PL" sz="6600" dirty="0" smtClean="0"/>
              <a:t>są stosowane</a:t>
            </a:r>
            <a:r>
              <a:rPr lang="pl-PL" sz="6600" b="1" dirty="0" smtClean="0"/>
              <a:t> </a:t>
            </a:r>
            <a:r>
              <a:rPr lang="pl-PL" sz="6600" dirty="0" smtClean="0"/>
              <a:t>przez człowieka:</a:t>
            </a:r>
          </a:p>
          <a:p>
            <a:pPr lvl="0">
              <a:spcAft>
                <a:spcPts val="600"/>
              </a:spcAft>
            </a:pPr>
            <a:r>
              <a:rPr lang="pl-PL" sz="6600" dirty="0" smtClean="0"/>
              <a:t>w celach leczniczych</a:t>
            </a:r>
          </a:p>
          <a:p>
            <a:pPr lvl="0">
              <a:spcAft>
                <a:spcPts val="600"/>
              </a:spcAft>
            </a:pPr>
            <a:r>
              <a:rPr lang="pl-PL" sz="6600" dirty="0" smtClean="0"/>
              <a:t>jako składniki kosmetyków</a:t>
            </a:r>
          </a:p>
          <a:p>
            <a:pPr lvl="0">
              <a:spcAft>
                <a:spcPts val="600"/>
              </a:spcAft>
            </a:pPr>
            <a:r>
              <a:rPr lang="pl-PL" sz="6600" dirty="0" smtClean="0"/>
              <a:t>w kuchni jako przyprawy.</a:t>
            </a:r>
          </a:p>
          <a:p>
            <a:pPr algn="ctr">
              <a:buNone/>
            </a:pPr>
            <a:endParaRPr lang="pl-PL" sz="6600" dirty="0" smtClean="0"/>
          </a:p>
          <a:p>
            <a:pPr algn="ctr">
              <a:buNone/>
            </a:pPr>
            <a:endParaRPr lang="pl-PL" sz="6600" dirty="0" smtClean="0"/>
          </a:p>
          <a:p>
            <a:pPr algn="ctr">
              <a:buNone/>
            </a:pPr>
            <a:endParaRPr lang="pl-PL" sz="6600" dirty="0" smtClean="0"/>
          </a:p>
          <a:p>
            <a:pPr algn="ctr">
              <a:buNone/>
            </a:pPr>
            <a:r>
              <a:rPr lang="pl-PL" sz="9600" b="1" dirty="0" smtClean="0">
                <a:solidFill>
                  <a:srgbClr val="FF0000"/>
                </a:solidFill>
              </a:rPr>
              <a:t>POZNAJMY   JE  RAZEM!!!</a:t>
            </a:r>
          </a:p>
          <a:p>
            <a:pPr algn="ctr">
              <a:buNone/>
            </a:pPr>
            <a:endParaRPr lang="pl-PL" sz="9600" dirty="0" smtClean="0"/>
          </a:p>
          <a:p>
            <a:pPr algn="ctr">
              <a:buNone/>
            </a:pPr>
            <a:endParaRPr lang="pl-PL" sz="9600" dirty="0" smtClean="0"/>
          </a:p>
          <a:p>
            <a:pPr algn="ctr">
              <a:buNone/>
            </a:pPr>
            <a:endParaRPr lang="pl-PL" sz="9600" dirty="0" smtClean="0"/>
          </a:p>
          <a:p>
            <a:pPr algn="ctr">
              <a:buNone/>
            </a:pPr>
            <a:r>
              <a:rPr lang="pl-PL" sz="9600" dirty="0" smtClean="0"/>
              <a:t>.</a:t>
            </a:r>
          </a:p>
          <a:p>
            <a:pPr algn="ctr">
              <a:buNone/>
            </a:pPr>
            <a:endParaRPr lang="pl-PL" sz="66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pl-PL" sz="66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pl-PL" sz="66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pl-PL" sz="6600" dirty="0" smtClean="0">
                <a:solidFill>
                  <a:srgbClr val="FF0000"/>
                </a:solidFill>
              </a:rPr>
              <a:t>.</a:t>
            </a:r>
            <a:endParaRPr lang="pl-PL" sz="6600" dirty="0">
              <a:solidFill>
                <a:srgbClr val="FF0000"/>
              </a:solidFill>
            </a:endParaRPr>
          </a:p>
        </p:txBody>
      </p:sp>
      <p:pic>
        <p:nvPicPr>
          <p:cNvPr id="13314" name="Picture 2" descr="Otwórz zdjęc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571612"/>
            <a:ext cx="1571636" cy="1392493"/>
          </a:xfrm>
          <a:prstGeom prst="rect">
            <a:avLst/>
          </a:prstGeom>
          <a:noFill/>
        </p:spPr>
      </p:pic>
      <p:pic>
        <p:nvPicPr>
          <p:cNvPr id="11266" name="Picture 2" descr="Brak opisu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3143249"/>
            <a:ext cx="1857388" cy="1607354"/>
          </a:xfrm>
          <a:prstGeom prst="rect">
            <a:avLst/>
          </a:prstGeom>
          <a:noFill/>
        </p:spPr>
      </p:pic>
      <p:pic>
        <p:nvPicPr>
          <p:cNvPr id="11268" name="Picture 4" descr="Brak opisu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429000"/>
            <a:ext cx="2201847" cy="1651385"/>
          </a:xfrm>
          <a:prstGeom prst="rect">
            <a:avLst/>
          </a:prstGeom>
          <a:noFill/>
        </p:spPr>
      </p:pic>
      <p:pic>
        <p:nvPicPr>
          <p:cNvPr id="4" name="Picture 2" descr="Brak opisu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1142984"/>
            <a:ext cx="1905012" cy="142876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581772"/>
          </a:xfrm>
        </p:spPr>
        <p:txBody>
          <a:bodyPr>
            <a:normAutofit/>
          </a:bodyPr>
          <a:lstStyle/>
          <a:p>
            <a:r>
              <a:rPr lang="pl-PL" sz="1600" dirty="0" smtClean="0">
                <a:solidFill>
                  <a:schemeClr val="tx1"/>
                </a:solidFill>
              </a:rPr>
              <a:t>Dolina Baryczy – dolina pachnąca ziołami</a:t>
            </a:r>
            <a:endParaRPr lang="pl-PL" sz="16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928670"/>
            <a:ext cx="171451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571876"/>
            <a:ext cx="264320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rostokąt 7"/>
          <p:cNvSpPr/>
          <p:nvPr/>
        </p:nvSpPr>
        <p:spPr>
          <a:xfrm>
            <a:off x="500034" y="1357298"/>
            <a:ext cx="5500694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1600" b="1" dirty="0" smtClean="0"/>
              <a:t>Babka lancetowata </a:t>
            </a:r>
            <a:r>
              <a:rPr lang="pl-PL" sz="1600" i="1" dirty="0" smtClean="0"/>
              <a:t>(</a:t>
            </a:r>
            <a:r>
              <a:rPr lang="pl-PL" sz="1600" i="1" dirty="0" err="1" smtClean="0"/>
              <a:t>Plantago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lanceolata</a:t>
            </a:r>
            <a:r>
              <a:rPr lang="pl-PL" sz="1600" i="1" dirty="0" smtClean="0"/>
              <a:t>)</a:t>
            </a:r>
          </a:p>
          <a:p>
            <a:r>
              <a:rPr lang="pl-PL" sz="1600" dirty="0" smtClean="0"/>
              <a:t>Znajduje zastosowanie w przeziębieniach ze względu na działanie przeciwgorączkowe i przeciwzapalne, łagodzi kaszel. Ponadto jest pomocna przy oparzeniach </a:t>
            </a:r>
            <a:br>
              <a:rPr lang="pl-PL" sz="1600" dirty="0" smtClean="0"/>
            </a:br>
            <a:r>
              <a:rPr lang="pl-PL" sz="1600" dirty="0" smtClean="0"/>
              <a:t>i odmrożeniach. Przyspiesza także gojenie się ran.</a:t>
            </a:r>
          </a:p>
          <a:p>
            <a:endParaRPr lang="pl-PL" sz="1600" dirty="0"/>
          </a:p>
        </p:txBody>
      </p:sp>
      <p:sp>
        <p:nvSpPr>
          <p:cNvPr id="9" name="Prostokąt 8"/>
          <p:cNvSpPr/>
          <p:nvPr/>
        </p:nvSpPr>
        <p:spPr>
          <a:xfrm>
            <a:off x="500034" y="3571876"/>
            <a:ext cx="5143536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1600" b="1" dirty="0" smtClean="0"/>
              <a:t>Macierzanka piaskowa </a:t>
            </a:r>
            <a:r>
              <a:rPr lang="pl-PL" sz="1600" b="1" i="1" dirty="0" smtClean="0"/>
              <a:t>(</a:t>
            </a:r>
            <a:r>
              <a:rPr lang="pl-PL" sz="1600" i="1" dirty="0" err="1" smtClean="0"/>
              <a:t>Thymus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serpyllum</a:t>
            </a:r>
            <a:r>
              <a:rPr lang="pl-PL" sz="1600" i="1" dirty="0" smtClean="0"/>
              <a:t>)</a:t>
            </a:r>
            <a:endParaRPr lang="pl-PL" sz="1600" b="1" dirty="0" smtClean="0"/>
          </a:p>
          <a:p>
            <a:r>
              <a:rPr lang="pl-PL" sz="1600" dirty="0" smtClean="0"/>
              <a:t>Ma działanie przeciwbakteryjne, </a:t>
            </a:r>
            <a:r>
              <a:rPr lang="pl-PL" sz="1600" dirty="0" err="1" smtClean="0"/>
              <a:t>przeciwgrzybicze</a:t>
            </a:r>
            <a:r>
              <a:rPr lang="pl-PL" sz="1600" dirty="0" smtClean="0"/>
              <a:t> </a:t>
            </a:r>
          </a:p>
          <a:p>
            <a:r>
              <a:rPr lang="pl-PL" sz="1600" dirty="0" smtClean="0"/>
              <a:t>i przeciwwirusowe. Wspiera pracę układu pokarmowego pobudzając trawienie. Wykazuje również działanie </a:t>
            </a:r>
          </a:p>
          <a:p>
            <a:r>
              <a:rPr lang="pl-PL" sz="1600" dirty="0" smtClean="0"/>
              <a:t>przeciwnowotworowe. Jako ekstrakty i olejki eteryczne jest stosowana także w</a:t>
            </a:r>
            <a:r>
              <a:rPr lang="pl-PL" sz="1600" b="1" dirty="0" smtClean="0"/>
              <a:t> </a:t>
            </a:r>
            <a:r>
              <a:rPr lang="pl-PL" sz="1600" dirty="0" smtClean="0"/>
              <a:t>przemyśle kosmetycznym </a:t>
            </a:r>
            <a:br>
              <a:rPr lang="pl-PL" sz="1600" dirty="0" smtClean="0"/>
            </a:br>
            <a:r>
              <a:rPr lang="pl-PL" sz="1600" dirty="0" smtClean="0"/>
              <a:t>i spożywczym. </a:t>
            </a:r>
            <a:endParaRPr lang="pl-PL" sz="1600" dirty="0"/>
          </a:p>
        </p:txBody>
      </p:sp>
    </p:spTree>
  </p:cSld>
  <p:clrMapOvr>
    <a:masterClrMapping/>
  </p:clrMapOvr>
  <p:transition advClick="0" advTm="3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6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6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510334"/>
          </a:xfrm>
        </p:spPr>
        <p:txBody>
          <a:bodyPr>
            <a:normAutofit/>
          </a:bodyPr>
          <a:lstStyle/>
          <a:p>
            <a:r>
              <a:rPr lang="pl-PL" sz="1600" dirty="0" smtClean="0">
                <a:solidFill>
                  <a:schemeClr val="tx1"/>
                </a:solidFill>
              </a:rPr>
              <a:t>Dolina Baryczy – dolina pachnąca ziołami</a:t>
            </a:r>
            <a:endParaRPr lang="pl-PL" sz="16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4500" y="1000108"/>
            <a:ext cx="257802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500034" y="1357298"/>
            <a:ext cx="4143404" cy="51033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lvl="0">
              <a:spcBef>
                <a:spcPct val="0"/>
              </a:spcBef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643314"/>
            <a:ext cx="214314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Prostokąt 8"/>
          <p:cNvSpPr/>
          <p:nvPr/>
        </p:nvSpPr>
        <p:spPr>
          <a:xfrm>
            <a:off x="571472" y="1142984"/>
            <a:ext cx="5000660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600" b="1" dirty="0" smtClean="0"/>
              <a:t>Dziurawiec </a:t>
            </a:r>
            <a:r>
              <a:rPr lang="pl-PL" sz="1600" dirty="0" smtClean="0"/>
              <a:t> </a:t>
            </a:r>
            <a:r>
              <a:rPr lang="pl-PL" sz="1600" i="1" dirty="0" smtClean="0"/>
              <a:t>(</a:t>
            </a:r>
            <a:r>
              <a:rPr lang="pl-PL" sz="1600" i="1" dirty="0" err="1" smtClean="0"/>
              <a:t>Hypericum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perforatum</a:t>
            </a:r>
            <a:r>
              <a:rPr lang="pl-PL" sz="1600" i="1" dirty="0" smtClean="0"/>
              <a:t>)</a:t>
            </a:r>
          </a:p>
          <a:p>
            <a:pPr indent="0">
              <a:spcBef>
                <a:spcPts val="0"/>
              </a:spcBef>
              <a:buNone/>
            </a:pPr>
            <a:r>
              <a:rPr lang="pl-PL" sz="1600" dirty="0" smtClean="0"/>
              <a:t>Stosowany w leczeniu zaburzeń trawiennych np. niestrawności. Ma właściwości moczopędne. Obniża ciśnienie krwi, poprawia krążenie. Ponadto</a:t>
            </a:r>
            <a:r>
              <a:rPr lang="pl-PL" sz="1600" i="1" dirty="0" smtClean="0"/>
              <a:t> </a:t>
            </a:r>
            <a:r>
              <a:rPr lang="pl-PL" sz="1600" dirty="0" smtClean="0"/>
              <a:t>zmniejsza uczucie zmęczenia, poprawia koncentrację. Pomaga osobom cierpiącym na bezsenność.</a:t>
            </a:r>
            <a:endParaRPr lang="pl-PL" sz="1600" i="1" dirty="0" smtClean="0"/>
          </a:p>
        </p:txBody>
      </p:sp>
      <p:sp>
        <p:nvSpPr>
          <p:cNvPr id="10" name="Prostokąt 9"/>
          <p:cNvSpPr/>
          <p:nvPr/>
        </p:nvSpPr>
        <p:spPr>
          <a:xfrm>
            <a:off x="500034" y="4000504"/>
            <a:ext cx="5429288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1600" b="1" dirty="0" smtClean="0"/>
              <a:t>Koniczyna łąkowa </a:t>
            </a:r>
            <a:r>
              <a:rPr lang="pl-PL" sz="1600" i="1" dirty="0" smtClean="0"/>
              <a:t>(Trifolium </a:t>
            </a:r>
            <a:r>
              <a:rPr lang="pl-PL" sz="1600" i="1" dirty="0" err="1" smtClean="0"/>
              <a:t>pratense</a:t>
            </a:r>
            <a:r>
              <a:rPr lang="pl-PL" sz="1600" i="1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pl-PL" sz="1600" dirty="0" smtClean="0"/>
              <a:t>Wzmacnia odporność. Pomaga w leczeniu ran i owrzodzeń. Poprzez działanie wykrztuśne wspomaga </a:t>
            </a:r>
            <a:r>
              <a:rPr lang="pl-PL" sz="1600" smtClean="0"/>
              <a:t>leczenie zapalenia </a:t>
            </a:r>
            <a:r>
              <a:rPr lang="pl-PL" sz="1600" dirty="0" smtClean="0"/>
              <a:t>płuc i oskrzeli, a także terapię astmy. Pomaga w opanowaniu  nerwowości, przeciwdziała zawrotom głowy i zaburzeniom snu. </a:t>
            </a:r>
            <a:endParaRPr lang="pl-PL" sz="1600" i="1" dirty="0" smtClean="0"/>
          </a:p>
        </p:txBody>
      </p:sp>
    </p:spTree>
  </p:cSld>
  <p:clrMapOvr>
    <a:masterClrMapping/>
  </p:clrMapOvr>
  <p:transition spd="slow" advClick="0" advTm="38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3857652" cy="428628"/>
          </a:xfrm>
        </p:spPr>
        <p:txBody>
          <a:bodyPr>
            <a:normAutofit/>
          </a:bodyPr>
          <a:lstStyle/>
          <a:p>
            <a:r>
              <a:rPr lang="pl-PL" sz="1600" dirty="0" smtClean="0">
                <a:solidFill>
                  <a:schemeClr val="tx1"/>
                </a:solidFill>
              </a:rPr>
              <a:t>Dolina Baryczy – dolina pachnąca ziołami</a:t>
            </a:r>
            <a:endParaRPr lang="pl-PL" sz="1600" dirty="0"/>
          </a:p>
        </p:txBody>
      </p:sp>
      <p:pic>
        <p:nvPicPr>
          <p:cNvPr id="12289" name="Picture 1" descr="C:\Users\Admin\Desktop\Prace Mateusza\Zioła\IMG-20210804-WA00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785794"/>
            <a:ext cx="2000264" cy="2571768"/>
          </a:xfrm>
          <a:prstGeom prst="rect">
            <a:avLst/>
          </a:prstGeom>
          <a:noFill/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714348" y="1000108"/>
            <a:ext cx="7929618" cy="42862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lvl="0">
              <a:spcBef>
                <a:spcPct val="0"/>
              </a:spcBef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714752"/>
            <a:ext cx="228601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rostokąt 7"/>
          <p:cNvSpPr/>
          <p:nvPr/>
        </p:nvSpPr>
        <p:spPr>
          <a:xfrm>
            <a:off x="571472" y="1357298"/>
            <a:ext cx="5143536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1600" b="1" dirty="0" smtClean="0"/>
              <a:t>Dziewanna </a:t>
            </a:r>
            <a:r>
              <a:rPr lang="pl-PL" sz="1600" i="1" dirty="0" smtClean="0"/>
              <a:t>(</a:t>
            </a:r>
            <a:r>
              <a:rPr lang="pl-PL" sz="1600" i="1" dirty="0" err="1" smtClean="0"/>
              <a:t>Verbascum</a:t>
            </a:r>
            <a:r>
              <a:rPr lang="pl-PL" sz="1600" i="1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pl-PL" sz="1600" dirty="0" smtClean="0"/>
              <a:t>Wykazuje działania przeciwzapalne, antyoksydacyjne </a:t>
            </a:r>
            <a:br>
              <a:rPr lang="pl-PL" sz="1600" dirty="0" smtClean="0"/>
            </a:br>
            <a:r>
              <a:rPr lang="pl-PL" sz="1600" dirty="0" smtClean="0"/>
              <a:t>i bakteriobójcze. Stosowana w chorobach układu oddechowego. Łagodzi ból w chorobach reumatycznych. Przeciwdziała biegunce, kolce jelitowej i nieżytom żołądka. Pomocna w leczeniu oparzeń, ran i alergii. </a:t>
            </a:r>
          </a:p>
        </p:txBody>
      </p:sp>
      <p:sp>
        <p:nvSpPr>
          <p:cNvPr id="9" name="Prostokąt 8"/>
          <p:cNvSpPr/>
          <p:nvPr/>
        </p:nvSpPr>
        <p:spPr>
          <a:xfrm>
            <a:off x="571472" y="3857628"/>
            <a:ext cx="492922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smtClean="0"/>
              <a:t>Nawłoć pospolita </a:t>
            </a:r>
            <a:r>
              <a:rPr lang="pl-PL" sz="1600" i="1" dirty="0" smtClean="0"/>
              <a:t>(</a:t>
            </a:r>
            <a:r>
              <a:rPr lang="pl-PL" sz="1600" i="1" dirty="0" err="1" smtClean="0"/>
              <a:t>Solidago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virgaurea</a:t>
            </a:r>
            <a:r>
              <a:rPr lang="pl-PL" sz="1600" i="1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pl-PL" sz="1600" dirty="0" smtClean="0"/>
              <a:t>Roślina o działaniu przeciwzapalnym, pomocna</a:t>
            </a:r>
          </a:p>
          <a:p>
            <a:r>
              <a:rPr lang="pl-PL" sz="1600" dirty="0" smtClean="0"/>
              <a:t>w leczeniu i dezynfekowaniu ran.  Skuteczna przy problemach żołądkowych i jelitowych. Przeciwdziała krwawieniom w przewodzie pokarmowym. Stosowana w kosmetologii: oczyszcza skórę, zmniejsza pory, rozjaśnia cerę, zwalcza trądzik.</a:t>
            </a:r>
            <a:endParaRPr lang="pl-PL" sz="1600" dirty="0"/>
          </a:p>
        </p:txBody>
      </p:sp>
    </p:spTree>
  </p:cSld>
  <p:clrMapOvr>
    <a:masterClrMapping/>
  </p:clrMapOvr>
  <p:transition spd="slow" advClick="0" advTm="4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00"/>
                            </p:stCondLst>
                            <p:childTnLst>
                              <p:par>
                                <p:cTn id="2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4214842" cy="428628"/>
          </a:xfrm>
        </p:spPr>
        <p:txBody>
          <a:bodyPr>
            <a:normAutofit/>
          </a:bodyPr>
          <a:lstStyle/>
          <a:p>
            <a:r>
              <a:rPr lang="pl-PL" sz="1600" dirty="0" smtClean="0">
                <a:solidFill>
                  <a:schemeClr val="tx1"/>
                </a:solidFill>
              </a:rPr>
              <a:t>Dolina Baryczy – dolina pachnąca ziołami</a:t>
            </a:r>
            <a:endParaRPr lang="pl-PL" sz="1600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714348" y="1000108"/>
            <a:ext cx="4214842" cy="457203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lvl="0">
              <a:spcBef>
                <a:spcPct val="0"/>
              </a:spcBef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000108"/>
            <a:ext cx="1785950" cy="238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643314"/>
            <a:ext cx="150019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rostokąt 7"/>
          <p:cNvSpPr/>
          <p:nvPr/>
        </p:nvSpPr>
        <p:spPr>
          <a:xfrm>
            <a:off x="714348" y="1285860"/>
            <a:ext cx="4572000" cy="16466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600" b="1" dirty="0" smtClean="0"/>
              <a:t>Wrotycz pospolity</a:t>
            </a:r>
            <a:r>
              <a:rPr lang="pl-PL" sz="1600" dirty="0" smtClean="0"/>
              <a:t> (</a:t>
            </a:r>
            <a:r>
              <a:rPr lang="pl-PL" sz="1600" i="1" dirty="0" err="1" smtClean="0"/>
              <a:t>Tanacentum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vulgare</a:t>
            </a:r>
            <a:r>
              <a:rPr lang="pl-PL" sz="1600" i="1" dirty="0" smtClean="0"/>
              <a:t>)</a:t>
            </a:r>
            <a:endParaRPr lang="pl-PL" sz="1600" dirty="0" smtClean="0"/>
          </a:p>
          <a:p>
            <a:pPr>
              <a:spcBef>
                <a:spcPts val="600"/>
              </a:spcBef>
            </a:pPr>
            <a:r>
              <a:rPr lang="pl-PL" sz="1600" dirty="0" smtClean="0"/>
              <a:t>Roślina o właściwościach </a:t>
            </a:r>
            <a:r>
              <a:rPr lang="pl-PL" sz="1600" dirty="0" err="1" smtClean="0"/>
              <a:t>przeciwrobaczych</a:t>
            </a:r>
            <a:r>
              <a:rPr lang="pl-PL" sz="1600" dirty="0" smtClean="0"/>
              <a:t>. Znajduje zastosowanie w zwalczaniu kleszczy</a:t>
            </a:r>
            <a:br>
              <a:rPr lang="pl-PL" sz="1600" dirty="0" smtClean="0"/>
            </a:br>
            <a:r>
              <a:rPr lang="pl-PL" sz="1600" dirty="0" smtClean="0"/>
              <a:t>i komarów, wszawicy i świerzbu. Stosuje się ją do nacierania przy podagrze i schorzeniach </a:t>
            </a:r>
            <a:r>
              <a:rPr lang="pl-PL" sz="1600" dirty="0" err="1" smtClean="0"/>
              <a:t>gośccowych</a:t>
            </a:r>
            <a:r>
              <a:rPr lang="pl-PL" sz="1600" dirty="0" smtClean="0"/>
              <a:t>. </a:t>
            </a:r>
            <a:endParaRPr lang="pl-PL" sz="1600" dirty="0"/>
          </a:p>
        </p:txBody>
      </p:sp>
      <p:sp>
        <p:nvSpPr>
          <p:cNvPr id="9" name="Prostokąt 8"/>
          <p:cNvSpPr/>
          <p:nvPr/>
        </p:nvSpPr>
        <p:spPr>
          <a:xfrm>
            <a:off x="714348" y="3643314"/>
            <a:ext cx="51435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smtClean="0"/>
              <a:t>Mięta</a:t>
            </a:r>
            <a:r>
              <a:rPr lang="pl-PL" sz="1600" dirty="0" smtClean="0"/>
              <a:t> </a:t>
            </a:r>
            <a:r>
              <a:rPr lang="pl-PL" sz="1600" i="1" dirty="0" smtClean="0"/>
              <a:t>(</a:t>
            </a:r>
            <a:r>
              <a:rPr lang="pl-PL" sz="1600" i="1" dirty="0" err="1" smtClean="0"/>
              <a:t>Mentha</a:t>
            </a:r>
            <a:r>
              <a:rPr lang="pl-PL" sz="1600" i="1" dirty="0" smtClean="0"/>
              <a:t>)</a:t>
            </a:r>
          </a:p>
          <a:p>
            <a:endParaRPr lang="pl-PL" sz="1600" dirty="0" smtClean="0"/>
          </a:p>
          <a:p>
            <a:r>
              <a:rPr lang="pl-PL" sz="1600" dirty="0" smtClean="0"/>
              <a:t>Zioło to stosuje się w podrażnieniach układu pokarmowego. W kosmetologii jego wyciąg jest składnikiem kremów, past i płynów do płukania jamy ustnej oraz produktów do pielęgnacji włosów. W kuchni sprawdzi się jako dodatek do dań rybnych, lemoniad, deserów i sałatek. </a:t>
            </a:r>
          </a:p>
        </p:txBody>
      </p:sp>
      <p:pic>
        <p:nvPicPr>
          <p:cNvPr id="6146" name="Picture 2" descr="Brak opisu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3643314"/>
            <a:ext cx="1446620" cy="200026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2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3500462" cy="428628"/>
          </a:xfrm>
        </p:spPr>
        <p:txBody>
          <a:bodyPr>
            <a:normAutofit/>
          </a:bodyPr>
          <a:lstStyle/>
          <a:p>
            <a:r>
              <a:rPr lang="pl-PL" sz="1600" dirty="0" smtClean="0">
                <a:solidFill>
                  <a:schemeClr val="tx1"/>
                </a:solidFill>
              </a:rPr>
              <a:t>Dolina Baryczy – dolina pachnąca ziołami</a:t>
            </a:r>
            <a:endParaRPr lang="pl-PL" sz="1600" dirty="0"/>
          </a:p>
        </p:txBody>
      </p:sp>
      <p:pic>
        <p:nvPicPr>
          <p:cNvPr id="10241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785794"/>
            <a:ext cx="166093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714348" y="1000108"/>
            <a:ext cx="7929618" cy="42862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lvl="0">
              <a:spcBef>
                <a:spcPct val="0"/>
              </a:spcBef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1529" y="3500438"/>
            <a:ext cx="166093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rostokąt 7"/>
          <p:cNvSpPr/>
          <p:nvPr/>
        </p:nvSpPr>
        <p:spPr>
          <a:xfrm>
            <a:off x="642910" y="1071546"/>
            <a:ext cx="47149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smtClean="0"/>
              <a:t>Mniszek lekarski </a:t>
            </a:r>
            <a:r>
              <a:rPr lang="pl-PL" sz="1600" i="1" dirty="0" smtClean="0"/>
              <a:t>(</a:t>
            </a:r>
            <a:r>
              <a:rPr lang="pl-PL" sz="1600" i="1" dirty="0" err="1" smtClean="0"/>
              <a:t>Taraxacum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officinale</a:t>
            </a:r>
            <a:r>
              <a:rPr lang="pl-PL" sz="1600" i="1" dirty="0" smtClean="0"/>
              <a:t>)</a:t>
            </a:r>
          </a:p>
          <a:p>
            <a:endParaRPr lang="pl-PL" sz="1600" dirty="0" smtClean="0"/>
          </a:p>
          <a:p>
            <a:r>
              <a:rPr lang="pl-PL" sz="1600" dirty="0" smtClean="0"/>
              <a:t>Jego wyciąg pobudza pracę wątroby oraz zwiększa wydzielanie kwasu solnego w żołądku, poprawiając  procesy trawienne. Obniża poziom cholesterolu. Działa przeciwbakteryjnie i przeciwzapalnie. </a:t>
            </a:r>
            <a:br>
              <a:rPr lang="pl-PL" sz="1600" dirty="0" smtClean="0"/>
            </a:br>
            <a:r>
              <a:rPr lang="pl-PL" sz="1600" dirty="0" smtClean="0"/>
              <a:t>W kuchni jest dodatkiem do sałatek. </a:t>
            </a:r>
            <a:endParaRPr lang="pl-PL" sz="1600" i="1" dirty="0" smtClean="0"/>
          </a:p>
        </p:txBody>
      </p:sp>
      <p:sp>
        <p:nvSpPr>
          <p:cNvPr id="9" name="Prostokąt 8"/>
          <p:cNvSpPr/>
          <p:nvPr/>
        </p:nvSpPr>
        <p:spPr>
          <a:xfrm>
            <a:off x="642910" y="3571876"/>
            <a:ext cx="48577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smtClean="0"/>
              <a:t>Glistnik jaskółcze ziele </a:t>
            </a:r>
            <a:r>
              <a:rPr lang="pl-PL" sz="1600" i="1" dirty="0" smtClean="0"/>
              <a:t>(</a:t>
            </a:r>
            <a:r>
              <a:rPr lang="pl-PL" sz="1600" i="1" dirty="0" err="1" smtClean="0"/>
              <a:t>Chelidonium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majus</a:t>
            </a:r>
            <a:r>
              <a:rPr lang="pl-PL" sz="1600" i="1" dirty="0" smtClean="0"/>
              <a:t>)</a:t>
            </a:r>
          </a:p>
          <a:p>
            <a:endParaRPr lang="pl-PL" sz="1600" i="1" dirty="0" smtClean="0"/>
          </a:p>
          <a:p>
            <a:r>
              <a:rPr lang="pl-PL" sz="1600" dirty="0" smtClean="0"/>
              <a:t>Stosowany w leczenia kurzajek i brodawek. </a:t>
            </a:r>
          </a:p>
          <a:p>
            <a:r>
              <a:rPr lang="pl-PL" sz="1600" dirty="0" smtClean="0"/>
              <a:t>Ma działanie uspakajające, ułatwia zasypianie. Obniża ciśnienie krwi,  oczyszcza krew i działa krwiotwórczo. Znajduje zastosowanie w bólach brzucha przy kolce wątrobowej i jelitowej. 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785794"/>
            <a:ext cx="1714512" cy="228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3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3786214" cy="428628"/>
          </a:xfrm>
        </p:spPr>
        <p:txBody>
          <a:bodyPr>
            <a:normAutofit/>
          </a:bodyPr>
          <a:lstStyle/>
          <a:p>
            <a:r>
              <a:rPr lang="pl-PL" sz="1600" dirty="0" smtClean="0">
                <a:solidFill>
                  <a:schemeClr val="tx1"/>
                </a:solidFill>
              </a:rPr>
              <a:t>Dolina Baryczy – dolina pachnąca ziołami</a:t>
            </a:r>
            <a:endParaRPr lang="pl-PL" sz="1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714348" y="1071546"/>
            <a:ext cx="4786346" cy="1928826"/>
          </a:xfrm>
        </p:spPr>
        <p:txBody>
          <a:bodyPr>
            <a:normAutofit/>
          </a:bodyPr>
          <a:lstStyle/>
          <a:p>
            <a:r>
              <a:rPr lang="pl-PL" sz="1600" b="1" dirty="0" smtClean="0"/>
              <a:t>Rumianek</a:t>
            </a:r>
            <a:r>
              <a:rPr lang="pl-PL" sz="1600" dirty="0" smtClean="0"/>
              <a:t> </a:t>
            </a:r>
            <a:r>
              <a:rPr lang="pl-PL" sz="1600" i="1" dirty="0" smtClean="0"/>
              <a:t>(</a:t>
            </a:r>
            <a:r>
              <a:rPr lang="pl-PL" sz="1600" i="1" dirty="0" err="1" smtClean="0"/>
              <a:t>Matricaria</a:t>
            </a:r>
            <a:r>
              <a:rPr lang="pl-PL" sz="1600" i="1" dirty="0" smtClean="0"/>
              <a:t>)</a:t>
            </a:r>
          </a:p>
          <a:p>
            <a:r>
              <a:rPr lang="pl-PL" sz="1600" dirty="0" smtClean="0"/>
              <a:t>Ma działanie przeciwzapalne, pomaga zwalczać zakażenia, wycisza i redukuje stres, zmniejsza obrzęki, pomaga przy infekcjach górnych dróg oddechowych. W kosmetologii występuje m. in. w produktach do pielęgnacji włosów.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714348" y="1000108"/>
            <a:ext cx="7929618" cy="42862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lvl="0">
              <a:spcBef>
                <a:spcPct val="0"/>
              </a:spcBef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42910" y="3571876"/>
            <a:ext cx="4929222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smtClean="0"/>
              <a:t>Pokrzywa zwyczajna </a:t>
            </a:r>
            <a:r>
              <a:rPr lang="pl-PL" sz="1600" i="1" dirty="0" smtClean="0"/>
              <a:t>(Urtica </a:t>
            </a:r>
            <a:r>
              <a:rPr lang="pl-PL" sz="1600" i="1" dirty="0" err="1" smtClean="0"/>
              <a:t>dioica</a:t>
            </a:r>
            <a:r>
              <a:rPr lang="pl-PL" sz="1600" i="1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pl-PL" sz="1600" dirty="0" smtClean="0"/>
              <a:t>Jest to roślina polecana osobom chcącym wzmocnić organizm. Poprawia przemianę materii, zwiększa produkcję czerwonych krwinek i hemoglobiny. </a:t>
            </a:r>
            <a:br>
              <a:rPr lang="pl-PL" sz="1600" dirty="0" smtClean="0"/>
            </a:br>
            <a:r>
              <a:rPr lang="pl-PL" sz="1600" dirty="0" smtClean="0"/>
              <a:t>Ma właściwości moczopędne i antybakteryjne. Jest składnikiem kosmetyków wzmacniających włosy </a:t>
            </a:r>
            <a:br>
              <a:rPr lang="pl-PL" sz="1600" dirty="0" smtClean="0"/>
            </a:br>
            <a:r>
              <a:rPr lang="pl-PL" sz="1600" dirty="0" smtClean="0"/>
              <a:t>i paznokcie. Znajduje zastosowanie jako karma dla zwierząt. </a:t>
            </a:r>
          </a:p>
        </p:txBody>
      </p:sp>
      <p:pic>
        <p:nvPicPr>
          <p:cNvPr id="4098" name="Picture 2" descr="Brak opisu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786190"/>
            <a:ext cx="1428760" cy="1758474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3" y="1142984"/>
            <a:ext cx="182563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Brak opisu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4429132"/>
            <a:ext cx="1500198" cy="200026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4286280" cy="428628"/>
          </a:xfrm>
        </p:spPr>
        <p:txBody>
          <a:bodyPr>
            <a:normAutofit/>
          </a:bodyPr>
          <a:lstStyle/>
          <a:p>
            <a:r>
              <a:rPr lang="pl-PL" sz="1600" dirty="0" smtClean="0">
                <a:solidFill>
                  <a:schemeClr val="tx1"/>
                </a:solidFill>
              </a:rPr>
              <a:t>Dolina Baryczy – dolina pachnąca ziołami</a:t>
            </a:r>
            <a:endParaRPr lang="pl-PL" sz="1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71472" y="1142984"/>
            <a:ext cx="4929222" cy="1643074"/>
          </a:xfrm>
        </p:spPr>
        <p:txBody>
          <a:bodyPr>
            <a:noAutofit/>
          </a:bodyPr>
          <a:lstStyle/>
          <a:p>
            <a:r>
              <a:rPr lang="pl-PL" sz="1600" b="1" dirty="0" smtClean="0"/>
              <a:t>Krwawnik pospolity </a:t>
            </a:r>
            <a:r>
              <a:rPr lang="pl-PL" sz="1600" dirty="0" smtClean="0"/>
              <a:t>(</a:t>
            </a:r>
            <a:r>
              <a:rPr lang="pl-PL" sz="1600" i="1" dirty="0" err="1" smtClean="0"/>
              <a:t>Achillea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millefolium</a:t>
            </a:r>
            <a:r>
              <a:rPr lang="pl-PL" sz="1600" i="1" dirty="0" smtClean="0"/>
              <a:t>)</a:t>
            </a:r>
          </a:p>
          <a:p>
            <a:r>
              <a:rPr lang="pl-PL" sz="1600" dirty="0" smtClean="0"/>
              <a:t>Roślina o działaniu przeciwzapalnym, antybakteryjnym</a:t>
            </a:r>
            <a:br>
              <a:rPr lang="pl-PL" sz="1600" dirty="0" smtClean="0"/>
            </a:br>
            <a:r>
              <a:rPr lang="pl-PL" sz="1600" dirty="0" smtClean="0"/>
              <a:t>i przeciwkrwotocznym. Wspomaga trawienie, zwalcza gorączkę, jest stosowany w zaburzeniach krążenia </a:t>
            </a:r>
            <a:br>
              <a:rPr lang="pl-PL" sz="1600" dirty="0" smtClean="0"/>
            </a:br>
            <a:r>
              <a:rPr lang="pl-PL" sz="1600" dirty="0" smtClean="0"/>
              <a:t>i miesiączkowania. W kosmetologii stosowany  </a:t>
            </a:r>
            <a:br>
              <a:rPr lang="pl-PL" sz="1600" dirty="0" smtClean="0"/>
            </a:br>
            <a:r>
              <a:rPr lang="pl-PL" sz="1600" dirty="0" smtClean="0"/>
              <a:t>w problemach z cerą trądzikową.</a:t>
            </a:r>
          </a:p>
        </p:txBody>
      </p:sp>
      <p:sp>
        <p:nvSpPr>
          <p:cNvPr id="6" name="Prostokąt 5"/>
          <p:cNvSpPr/>
          <p:nvPr/>
        </p:nvSpPr>
        <p:spPr>
          <a:xfrm>
            <a:off x="571472" y="3071810"/>
            <a:ext cx="485778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smtClean="0"/>
              <a:t>Szczaw</a:t>
            </a:r>
            <a:r>
              <a:rPr lang="pl-PL" sz="1600" dirty="0" smtClean="0"/>
              <a:t> (</a:t>
            </a:r>
            <a:r>
              <a:rPr lang="pl-PL" sz="1600" i="1" dirty="0" err="1" smtClean="0"/>
              <a:t>Rumex</a:t>
            </a:r>
            <a:r>
              <a:rPr lang="pl-PL" sz="1600" i="1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pl-PL" sz="1600" dirty="0" smtClean="0"/>
              <a:t>Roślina o szerokim zastosowaniu w kuchni polskiej, jako składnik zup, sosów i sałatek. Ponadto ekstrakt ze szczawiu wzmacnia odporność, łagodzi kaszel </a:t>
            </a:r>
            <a:br>
              <a:rPr lang="pl-PL" sz="1600" dirty="0" smtClean="0"/>
            </a:br>
            <a:r>
              <a:rPr lang="pl-PL" sz="1600" dirty="0" smtClean="0"/>
              <a:t>i katar, pobudza trawienie, działa moczopędnie </a:t>
            </a:r>
            <a:br>
              <a:rPr lang="pl-PL" sz="1600" dirty="0" smtClean="0"/>
            </a:br>
            <a:r>
              <a:rPr lang="pl-PL" sz="1600" dirty="0" smtClean="0"/>
              <a:t>i krwiotwórczo, pobudza apetyt, poprawia kondycję oczu.</a:t>
            </a:r>
          </a:p>
        </p:txBody>
      </p:sp>
      <p:pic>
        <p:nvPicPr>
          <p:cNvPr id="3074" name="Picture 2" descr="Brak opisu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071810"/>
            <a:ext cx="2595580" cy="1946685"/>
          </a:xfrm>
          <a:prstGeom prst="rect">
            <a:avLst/>
          </a:prstGeom>
          <a:noFill/>
        </p:spPr>
      </p:pic>
      <p:pic>
        <p:nvPicPr>
          <p:cNvPr id="3076" name="Picture 4" descr="Brak opisu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071546"/>
            <a:ext cx="2095515" cy="1571636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1857356" y="5357826"/>
            <a:ext cx="5000660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sz="2800" b="1" dirty="0" smtClean="0">
                <a:solidFill>
                  <a:srgbClr val="FF0000"/>
                </a:solidFill>
              </a:rPr>
              <a:t>ZIOŁA – ZDROWIE </a:t>
            </a:r>
          </a:p>
          <a:p>
            <a:pPr algn="ctr">
              <a:spcBef>
                <a:spcPts val="600"/>
              </a:spcBef>
            </a:pPr>
            <a:r>
              <a:rPr lang="pl-PL" sz="2800" b="1" dirty="0" smtClean="0">
                <a:solidFill>
                  <a:srgbClr val="FF0000"/>
                </a:solidFill>
              </a:rPr>
              <a:t>NA WYCIĄGNIĘCIE RĘKI !!!</a:t>
            </a:r>
          </a:p>
        </p:txBody>
      </p:sp>
    </p:spTree>
  </p:cSld>
  <p:clrMapOvr>
    <a:masterClrMapping/>
  </p:clrMapOvr>
  <p:transition spd="slow" advClick="0" advTm="41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1515</TotalTime>
  <Words>691</Words>
  <Application>Microsoft Office PowerPoint</Application>
  <PresentationFormat>Pokaz na ekranie (4:3)</PresentationFormat>
  <Paragraphs>91</Paragraphs>
  <Slides>10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Przepływ</vt:lpstr>
      <vt:lpstr>  Dolina Baryczy - dolina pachnąca ziołami </vt:lpstr>
      <vt:lpstr>Dolina Baryczy – dolina pachnąca ziołami</vt:lpstr>
      <vt:lpstr>Dolina Baryczy – dolina pachnąca ziołami</vt:lpstr>
      <vt:lpstr>Dolina Baryczy – dolina pachnąca ziołami</vt:lpstr>
      <vt:lpstr>Dolina Baryczy – dolina pachnąca ziołami</vt:lpstr>
      <vt:lpstr>Dolina Baryczy – dolina pachnąca ziołami</vt:lpstr>
      <vt:lpstr>Dolina Baryczy – dolina pachnąca ziołami</vt:lpstr>
      <vt:lpstr>Dolina Baryczy – dolina pachnąca ziołami</vt:lpstr>
      <vt:lpstr>Dolina Baryczy – dolina pachnąca ziołami</vt:lpstr>
      <vt:lpstr>Dolina Baryczy – dolina pachnąca ziołami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Admin</dc:creator>
  <cp:lastModifiedBy>Admin</cp:lastModifiedBy>
  <cp:revision>171</cp:revision>
  <dcterms:created xsi:type="dcterms:W3CDTF">2020-04-18T07:19:02Z</dcterms:created>
  <dcterms:modified xsi:type="dcterms:W3CDTF">2021-10-17T08:44:07Z</dcterms:modified>
</cp:coreProperties>
</file>