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56" r:id="rId4"/>
    <p:sldId id="258" r:id="rId5"/>
    <p:sldId id="259" r:id="rId6"/>
    <p:sldId id="260" r:id="rId7"/>
    <p:sldId id="262" r:id="rId8"/>
    <p:sldId id="263" r:id="rId9"/>
    <p:sldId id="264" r:id="rId10"/>
    <p:sldId id="270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8D4C0-D954-6AB6-DAD9-73588D09AA5A}" v="614" dt="2021-10-10T16:24:02.577"/>
    <p1510:client id="{1A72B20A-797F-4106-94A0-65BE2E2D19EA}" v="311" dt="2021-10-09T18:55:42.449"/>
    <p1510:client id="{3120F3A6-07C6-A591-C51C-17D44D838928}" v="14" dt="2021-10-10T16:33:06.708"/>
    <p1510:client id="{5C8E1EE9-71C4-9E8A-4EA1-8A5857E5EF46}" v="23" dt="2021-10-11T17:58:43.165"/>
    <p1510:client id="{EC586CA6-12B3-7765-1122-1F0EE0F5317A}" v="14" dt="2021-10-10T16:46:47.738"/>
    <p1510:client id="{EEE20BA3-8CE8-0C45-17D6-AE51D2AC191A}" v="2" dt="2021-10-10T17:05:33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>
        <p:scale>
          <a:sx n="66" d="100"/>
          <a:sy n="66" d="100"/>
        </p:scale>
        <p:origin x="1483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251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622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73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635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08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66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883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461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103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23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29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06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440AF8-892E-4524-99EA-5AF4DD5C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652" y="1793386"/>
            <a:ext cx="3847224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5000" b="1" dirty="0">
                <a:solidFill>
                  <a:srgbClr val="FF0000"/>
                </a:solidFill>
              </a:rPr>
              <a:t>Znane, lubiane </a:t>
            </a:r>
            <a:br>
              <a:rPr lang="pl-PL" sz="5000" b="1" dirty="0">
                <a:solidFill>
                  <a:srgbClr val="FF0000"/>
                </a:solidFill>
              </a:rPr>
            </a:br>
            <a:r>
              <a:rPr lang="pl-PL" sz="5000" b="1" dirty="0">
                <a:solidFill>
                  <a:srgbClr val="FF0000"/>
                </a:solidFill>
              </a:rPr>
              <a:t>i lecznicze rośliny Doliny Baryczy</a:t>
            </a:r>
            <a:endParaRPr lang="en-US" sz="5000" b="1" dirty="0">
              <a:cs typeface="Calibri Light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8B0028B2-162B-4A82-98A9-B9C665766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AUTOR: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FF0000"/>
                </a:solidFill>
                <a:cs typeface="Calibri"/>
              </a:rPr>
              <a:t>Kornel </a:t>
            </a:r>
            <a:r>
              <a:rPr lang="pl-PL" sz="2000" u="sng" dirty="0">
                <a:solidFill>
                  <a:srgbClr val="FF0000"/>
                </a:solidFill>
                <a:cs typeface="Calibri"/>
              </a:rPr>
              <a:t>i Tomasz </a:t>
            </a:r>
            <a:r>
              <a:rPr lang="en-US" sz="2000" u="sng" dirty="0" err="1">
                <a:solidFill>
                  <a:srgbClr val="FF0000"/>
                </a:solidFill>
                <a:cs typeface="Calibri"/>
              </a:rPr>
              <a:t>Banaś</a:t>
            </a:r>
            <a:endParaRPr lang="en-US" sz="2000" u="sng" dirty="0">
              <a:solidFill>
                <a:srgbClr val="FF0000"/>
              </a:solidFill>
              <a:cs typeface="Calibri"/>
            </a:endParaRPr>
          </a:p>
          <a:p>
            <a:r>
              <a:rPr lang="en-US" sz="2000" dirty="0" err="1">
                <a:solidFill>
                  <a:schemeClr val="tx1"/>
                </a:solidFill>
                <a:cs typeface="Calibri"/>
              </a:rPr>
              <a:t>Klasa</a:t>
            </a:r>
            <a:r>
              <a:rPr lang="en-US" sz="2000" dirty="0">
                <a:solidFill>
                  <a:schemeClr val="tx1"/>
                </a:solidFill>
                <a:cs typeface="Calibri"/>
              </a:rPr>
              <a:t> 7</a:t>
            </a:r>
          </a:p>
        </p:txBody>
      </p:sp>
      <p:pic>
        <p:nvPicPr>
          <p:cNvPr id="9" name="Picture 6" descr="Zbliżenie rośliny kolczastej">
            <a:extLst>
              <a:ext uri="{FF2B5EF4-FFF2-40B4-BE49-F238E27FC236}">
                <a16:creationId xmlns:a16="http://schemas.microsoft.com/office/drawing/2014/main" id="{B28BAD33-91F5-4004-B575-EB6E1C285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948" b="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092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EDD29A-B5BA-441C-8551-C5F11C0F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Pokrzywa</a:t>
            </a:r>
          </a:p>
        </p:txBody>
      </p:sp>
      <p:pic>
        <p:nvPicPr>
          <p:cNvPr id="5" name="Obraz 7" descr="Obraz zawierający trawa, zewnętrzne, roślina, zielony&#10;&#10;Opis wygenerowany automatycznie">
            <a:extLst>
              <a:ext uri="{FF2B5EF4-FFF2-40B4-BE49-F238E27FC236}">
                <a16:creationId xmlns:a16="http://schemas.microsoft.com/office/drawing/2014/main" id="{661B2836-D256-4A7D-BFC6-4053E4E184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08" r="2508"/>
          <a:stretch/>
        </p:blipFill>
        <p:spPr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3106701-D829-47B6-B2C1-8FB9D0D25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Pokrzywa</a:t>
            </a:r>
            <a:r>
              <a:rPr lang="pl-PL" sz="24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 łagodzi przebieg rozmaitych chorób – grypy, </a:t>
            </a:r>
            <a:r>
              <a:rPr lang="pl-PL" sz="2400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jelitówki</a:t>
            </a:r>
            <a:r>
              <a:rPr lang="pl-PL" sz="2400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, przeziębienia. Zmniejsza dolegliwości po zatruciach. Korzystnie wpływa na poprawę wyników badań krwi, regulując poziom cukru, obniża ciśnienie. Można też wykorzystywać ją w leczeniu reumatyzmu.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29AA-F7BD-4C32-B38A-0ECD6228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err="1">
                <a:cs typeface="Calibri Light"/>
              </a:rPr>
              <a:t>Uzasadnienie</a:t>
            </a:r>
            <a:r>
              <a:rPr lang="en-US" b="1" dirty="0">
                <a:cs typeface="Calibri Ligh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C2E9E-B6D0-45B6-AF9B-F1C6B7B2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857" y="1825625"/>
            <a:ext cx="101189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Nasz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atlas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roślin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leczniczych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zawiera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roślin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które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stosujemy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u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podczas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różnych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dolegliwości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każdego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zdrowotnoś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Polsce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mamy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dużo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znanych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mniej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znanych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roślin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leczniczych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myślę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że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swoim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życiu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poznam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ich jeszcze wiele. W naszej pracy prezentujemy rośliny naszej okolicy- Doliny Baryczy.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3513398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nezki na mapie">
            <a:extLst>
              <a:ext uri="{FF2B5EF4-FFF2-40B4-BE49-F238E27FC236}">
                <a16:creationId xmlns:a16="http://schemas.microsoft.com/office/drawing/2014/main" id="{B4BEB89D-20B2-4600-BBAA-DCDD9696F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431" b="629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29AA-F7BD-4C32-B38A-0ECD62289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480" y="1200152"/>
            <a:ext cx="6897171" cy="4457696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 sz="6200" b="1" u="sng" dirty="0" err="1">
                <a:solidFill>
                  <a:srgbClr val="FFFFFF"/>
                </a:solidFill>
                <a:cs typeface="Calibri Light"/>
              </a:rPr>
              <a:t>Źródła</a:t>
            </a:r>
            <a:r>
              <a:rPr lang="en-US" sz="6200" b="1" u="sng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en-US" sz="6200" b="1" u="sng" dirty="0" err="1">
                <a:solidFill>
                  <a:srgbClr val="FFFFFF"/>
                </a:solidFill>
                <a:cs typeface="Calibri Light"/>
              </a:rPr>
              <a:t>informacji</a:t>
            </a:r>
            <a:r>
              <a:rPr lang="en-US" sz="6200" b="1" u="sng" dirty="0">
                <a:solidFill>
                  <a:srgbClr val="FFFFFF"/>
                </a:solidFill>
                <a:cs typeface="Calibri Light"/>
              </a:rPr>
              <a:t>:</a:t>
            </a:r>
            <a:br>
              <a:rPr lang="en-US" sz="6200" b="1" u="sng" dirty="0">
                <a:cs typeface="Calibri Light"/>
              </a:rPr>
            </a:br>
            <a:r>
              <a:rPr lang="en-US" sz="6200" dirty="0">
                <a:solidFill>
                  <a:srgbClr val="FFFFFF"/>
                </a:solidFill>
                <a:ea typeface="+mj-lt"/>
                <a:cs typeface="+mj-lt"/>
              </a:rPr>
              <a:t>medonet.pl</a:t>
            </a:r>
            <a:br>
              <a:rPr lang="en-US" sz="6200" dirty="0">
                <a:ea typeface="+mj-lt"/>
                <a:cs typeface="+mj-lt"/>
              </a:rPr>
            </a:br>
            <a:r>
              <a:rPr lang="en-US" sz="6200" dirty="0">
                <a:solidFill>
                  <a:srgbClr val="FFFFFF"/>
                </a:solidFill>
                <a:ea typeface="+mj-lt"/>
                <a:cs typeface="+mj-lt"/>
              </a:rPr>
              <a:t>wikipedia.org</a:t>
            </a:r>
            <a:br>
              <a:rPr lang="en-US" sz="6200" dirty="0">
                <a:ea typeface="+mj-lt"/>
                <a:cs typeface="+mj-lt"/>
              </a:rPr>
            </a:br>
            <a:r>
              <a:rPr lang="en-US" sz="6200" dirty="0">
                <a:solidFill>
                  <a:srgbClr val="FFFFFF"/>
                </a:solidFill>
                <a:ea typeface="+mj-lt"/>
                <a:cs typeface="+mj-lt"/>
              </a:rPr>
              <a:t>eherbata.pl</a:t>
            </a:r>
            <a:br>
              <a:rPr lang="en-US" sz="6200" dirty="0">
                <a:ea typeface="+mj-lt"/>
                <a:cs typeface="+mj-lt"/>
              </a:rPr>
            </a:br>
            <a:r>
              <a:rPr lang="en-US" sz="6200" dirty="0">
                <a:solidFill>
                  <a:srgbClr val="FFFFFF"/>
                </a:solidFill>
                <a:ea typeface="+mj-lt"/>
                <a:cs typeface="+mj-lt"/>
              </a:rPr>
              <a:t>Google.com</a:t>
            </a:r>
            <a:br>
              <a:rPr lang="en-US" sz="6200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6200" dirty="0" err="1">
                <a:solidFill>
                  <a:srgbClr val="FFFFFF"/>
                </a:solidFill>
                <a:ea typeface="+mj-lt"/>
                <a:cs typeface="+mj-lt"/>
              </a:rPr>
              <a:t>Zdjęcia</a:t>
            </a:r>
            <a:r>
              <a:rPr lang="en-US" sz="6200" dirty="0">
                <a:solidFill>
                  <a:srgbClr val="FFFFFF"/>
                </a:solidFill>
                <a:ea typeface="+mj-lt"/>
                <a:cs typeface="+mj-lt"/>
              </a:rPr>
              <a:t>: Kornel </a:t>
            </a:r>
            <a:r>
              <a:rPr lang="en-US" sz="6200" dirty="0" err="1">
                <a:solidFill>
                  <a:srgbClr val="FFFFFF"/>
                </a:solidFill>
                <a:ea typeface="+mj-lt"/>
                <a:cs typeface="+mj-lt"/>
              </a:rPr>
              <a:t>Banaś</a:t>
            </a:r>
            <a:r>
              <a:rPr lang="en-US" sz="6200" dirty="0">
                <a:solidFill>
                  <a:srgbClr val="FFFFFF"/>
                </a:solidFill>
                <a:ea typeface="+mj-lt"/>
                <a:cs typeface="+mj-l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C2E9E-B6D0-45B6-AF9B-F1C6B7B2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5502" y="1200152"/>
            <a:ext cx="2816535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  <a:cs typeface="Calibri"/>
              </a:rPr>
              <a:t>Autor</a:t>
            </a:r>
          </a:p>
          <a:p>
            <a:pPr algn="l"/>
            <a:r>
              <a:rPr lang="en-US" sz="2800" b="1" u="sng" dirty="0">
                <a:solidFill>
                  <a:srgbClr val="FFFFFF"/>
                </a:solidFill>
                <a:cs typeface="Calibri"/>
              </a:rPr>
              <a:t>Kornel </a:t>
            </a:r>
            <a:r>
              <a:rPr lang="pl-PL" sz="2800" b="1" u="sng" dirty="0">
                <a:solidFill>
                  <a:srgbClr val="FFFFFF"/>
                </a:solidFill>
                <a:cs typeface="Calibri"/>
              </a:rPr>
              <a:t>i Tomasz </a:t>
            </a:r>
            <a:r>
              <a:rPr lang="en-US" sz="2800" b="1" u="sng" dirty="0" err="1">
                <a:solidFill>
                  <a:srgbClr val="FFFFFF"/>
                </a:solidFill>
                <a:cs typeface="Calibri"/>
              </a:rPr>
              <a:t>Banaś</a:t>
            </a:r>
            <a:endParaRPr lang="en-US" sz="2800" b="1" u="sng" dirty="0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sz="2800" b="1" u="sng" dirty="0" err="1">
                <a:solidFill>
                  <a:srgbClr val="FFFFFF"/>
                </a:solidFill>
                <a:cs typeface="Calibri"/>
              </a:rPr>
              <a:t>Klasa</a:t>
            </a:r>
            <a:r>
              <a:rPr lang="en-US" sz="2800" b="1" u="sng" dirty="0">
                <a:solidFill>
                  <a:srgbClr val="FFFFFF"/>
                </a:solidFill>
                <a:cs typeface="Calibri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20547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440AF8-892E-4524-99EA-5AF4DD5C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b="1" u="sng">
                <a:solidFill>
                  <a:srgbClr val="FFFFFF"/>
                </a:solidFill>
                <a:cs typeface="Calibri Light"/>
              </a:rPr>
              <a:t>SPIS TREŚCI</a:t>
            </a:r>
            <a:endParaRPr lang="pl-PL" u="sng">
              <a:solidFill>
                <a:srgbClr val="FFFFFF"/>
              </a:solidFill>
              <a:cs typeface="Calibri Light" panose="020F0302020204030204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9BA5837-A282-4EB9-A1BD-46B427151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pl-PL" sz="2600" b="1" dirty="0">
                <a:cs typeface="Calibri"/>
              </a:rPr>
              <a:t>1.Tytuł</a:t>
            </a:r>
            <a:endParaRPr lang="pl-PL" sz="2600" dirty="0">
              <a:cs typeface="Calibri" panose="020F0502020204030204"/>
            </a:endParaRPr>
          </a:p>
          <a:p>
            <a:r>
              <a:rPr lang="pl-PL" sz="2600" b="1" dirty="0">
                <a:cs typeface="Calibri"/>
              </a:rPr>
              <a:t>2.Spis treści </a:t>
            </a:r>
          </a:p>
          <a:p>
            <a:r>
              <a:rPr lang="pl-PL" sz="2600" b="1" dirty="0">
                <a:cs typeface="Calibri"/>
              </a:rPr>
              <a:t>3.Rumianek</a:t>
            </a:r>
            <a:endParaRPr lang="pl-PL" sz="2600" dirty="0">
              <a:cs typeface="Calibri" panose="020F0502020204030204"/>
            </a:endParaRPr>
          </a:p>
          <a:p>
            <a:r>
              <a:rPr lang="pl-PL" sz="2600" b="1" dirty="0">
                <a:cs typeface="Calibri"/>
              </a:rPr>
              <a:t>4.Mniszek lekarski</a:t>
            </a:r>
          </a:p>
          <a:p>
            <a:r>
              <a:rPr lang="pl-PL" sz="2600" b="1" dirty="0">
                <a:cs typeface="Calibri"/>
              </a:rPr>
              <a:t>5.Dziurawiec</a:t>
            </a:r>
          </a:p>
          <a:p>
            <a:r>
              <a:rPr lang="pl-PL" sz="2600" b="1" dirty="0">
                <a:cs typeface="Calibri"/>
              </a:rPr>
              <a:t>6.Mięta pieprzowa</a:t>
            </a:r>
          </a:p>
          <a:p>
            <a:r>
              <a:rPr lang="pl-PL" sz="2600" b="1" dirty="0">
                <a:cs typeface="Calibri"/>
              </a:rPr>
              <a:t>7.Lipa drobnolistna</a:t>
            </a:r>
          </a:p>
          <a:p>
            <a:r>
              <a:rPr lang="pl-PL" sz="2600" b="1" dirty="0">
                <a:cs typeface="Calibri"/>
              </a:rPr>
              <a:t>8.Brzoza</a:t>
            </a:r>
          </a:p>
          <a:p>
            <a:r>
              <a:rPr lang="pl-PL" sz="2600" b="1" dirty="0">
                <a:cs typeface="Calibri"/>
              </a:rPr>
              <a:t>9.Bez czarny</a:t>
            </a:r>
          </a:p>
          <a:p>
            <a:r>
              <a:rPr lang="pl-PL" sz="2600" b="1" dirty="0">
                <a:cs typeface="Calibri"/>
              </a:rPr>
              <a:t>10. Pokrzywa</a:t>
            </a:r>
          </a:p>
          <a:p>
            <a:r>
              <a:rPr lang="pl-PL" sz="2600" b="1" dirty="0">
                <a:cs typeface="Calibri"/>
              </a:rPr>
              <a:t>11.Uzasadnienie mojego wybory </a:t>
            </a:r>
          </a:p>
          <a:p>
            <a:r>
              <a:rPr lang="pl-PL" sz="2600" b="1" dirty="0">
                <a:cs typeface="Calibri"/>
              </a:rPr>
              <a:t>12.</a:t>
            </a:r>
            <a:r>
              <a:rPr lang="pl-PL" sz="2600" b="1" dirty="0">
                <a:ea typeface="+mn-lt"/>
                <a:cs typeface="+mn-lt"/>
              </a:rPr>
              <a:t>Źródła informacji i autor</a:t>
            </a:r>
            <a:endParaRPr lang="pl-PL" sz="2600" b="1" dirty="0">
              <a:cs typeface="Calibri"/>
            </a:endParaRPr>
          </a:p>
          <a:p>
            <a:pPr marL="0" indent="0">
              <a:buNone/>
            </a:pPr>
            <a:endParaRPr lang="pl-PL" sz="26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033289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u="sng">
                <a:solidFill>
                  <a:srgbClr val="FFFFFF"/>
                </a:solidFill>
              </a:rPr>
              <a:t>Rumianek</a:t>
            </a:r>
            <a:endParaRPr lang="en-US" sz="4400" u="sng">
              <a:solidFill>
                <a:srgbClr val="FFFFFF"/>
              </a:solidFill>
            </a:endParaRPr>
          </a:p>
          <a:p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2D56D38-459D-4A1B-8A9C-09AF279E3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5000"/>
          </a:blip>
          <a:srcRect l="6667"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BC6B1-F99A-40A9-9297-61D13823B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Roślina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której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trudno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dostrzec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wokół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Rośnie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dziko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łąkach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uprawnych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ale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także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uprawiany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jest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plantacjach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Napar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rumianku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to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remedium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zapalne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przewodu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pokarmowego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także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zgagę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brak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apetytu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Można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stosować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zewnętrznie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wewnętrznie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napar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Zastosowanie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zewnętrzne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uśmierza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świąd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zaczerwienienia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dolegliwości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oczu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także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wspiera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leczenie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odleżyn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Kwiaty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rumianku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zbieramy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jesieni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Należy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niego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korzystać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ostrożnie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ponieważ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często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powoduje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nadwrażliwość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reakcje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alergiczne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33511-98A9-48FC-B8A8-9FCE8D915D3A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29AA-F7BD-4C32-B38A-0ECD6228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u="sng"/>
              <a:t>Mniszek lekarski</a:t>
            </a:r>
            <a:endParaRPr lang="en-US" sz="4400" u="sng"/>
          </a:p>
        </p:txBody>
      </p:sp>
      <p:pic>
        <p:nvPicPr>
          <p:cNvPr id="5" name="Picture 5" descr="Obraz zawierający zewnętrzne, roślina, trawa&#10;&#10;Opis wygenerowany automatycznie">
            <a:extLst>
              <a:ext uri="{FF2B5EF4-FFF2-40B4-BE49-F238E27FC236}">
                <a16:creationId xmlns:a16="http://schemas.microsoft.com/office/drawing/2014/main" id="{386A99CA-ADE1-4691-8F41-F50ED0C58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58" b="5258"/>
          <a:stretch/>
        </p:blipFill>
        <p:spPr>
          <a:xfrm rot="5400000">
            <a:off x="1300848" y="807519"/>
            <a:ext cx="4900472" cy="58318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09A0F-0FB2-4F6F-8921-29129DEE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0006" y="567159"/>
            <a:ext cx="4226834" cy="56039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Wszystkim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dobrze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roślina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lecznicza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obecna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każdym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trawniku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łące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Wykorzystuje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zarówno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jego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kwiaty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jak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korzeń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liście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Mniszek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lekarski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okaże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pomocny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przy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problemach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nerkami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wątrobą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nieżytami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jamy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ustnej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górnych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dróg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oddechowych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niektórych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problemach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skórą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Stosuje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również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kosmetyce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postacią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okładów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kurzajki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brodawki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kłykciny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142753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29AA-F7BD-4C32-B38A-0ECD6228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4400" u="sng" dirty="0">
              <a:solidFill>
                <a:schemeClr val="bg1"/>
              </a:solidFill>
            </a:endParaRP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D554669-601D-4A9E-AB67-9D9E86147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0" y="292963"/>
            <a:ext cx="5381958" cy="62765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09A0F-0FB2-4F6F-8921-29129DEE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9468" y="963877"/>
            <a:ext cx="5624332" cy="493024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/>
            <a:r>
              <a:rPr lang="en-US" sz="3200" b="1" u="sng" dirty="0" err="1"/>
              <a:t>Dziurawiec</a:t>
            </a:r>
            <a:endParaRPr lang="pl-PL" sz="3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Ziele o charakterystycznych żółtych, drobnych kwiatkach, które można znaleźć na łąkach, polach i w okolicznym gąszczu. Sprawdzi się w postaci naparu jako remedium na problemy wątrobowe, z układem moczowym, a także żołądkowe. Warto po nie sięgnąć przy kamicy żółciowej, zastoju żółci w pęcherzyku żółciowym, stanach zapalnych błony śluzowej żołądka, dnie moczanowej, problemach z oddawaniem moczu. Ponadto ziele dziurawca ma działanie uspokajające oraz sprawdza się w terapii </a:t>
            </a:r>
            <a:r>
              <a:rPr lang="pl-PL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odmrożeń</a:t>
            </a: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oparzeń oraz trudno gojących się ran. Redukuje stany zapalne gardła i dziąseł. Kwiatów dziurawca należy się spodziewać na łąkach między czerwcem a sierpniem.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29AA-F7BD-4C32-B38A-0ECD6228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u="sng" dirty="0" err="1"/>
              <a:t>Mięta</a:t>
            </a:r>
            <a:r>
              <a:rPr lang="en-US" sz="4400" b="1" u="sng" dirty="0"/>
              <a:t> </a:t>
            </a:r>
            <a:r>
              <a:rPr lang="en-US" sz="4400" b="1" u="sng" dirty="0" err="1"/>
              <a:t>pieprzowa</a:t>
            </a:r>
            <a:endParaRPr lang="en-US" sz="4400" u="sng" dirty="0"/>
          </a:p>
          <a:p>
            <a:endParaRPr lang="en-US" sz="4400" dirty="0"/>
          </a:p>
        </p:txBody>
      </p:sp>
      <p:pic>
        <p:nvPicPr>
          <p:cNvPr id="5" name="Picture 5" descr="Obraz zawierający zewnętrzne, trawa, roślina, ogród&#10;&#10;Opis wygenerowany automatycznie">
            <a:extLst>
              <a:ext uri="{FF2B5EF4-FFF2-40B4-BE49-F238E27FC236}">
                <a16:creationId xmlns:a16="http://schemas.microsoft.com/office/drawing/2014/main" id="{B2064578-F409-4A6A-AD34-17A9999AD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58" b="5258"/>
          <a:stretch/>
        </p:blipFill>
        <p:spPr>
          <a:xfrm rot="5400000">
            <a:off x="1857265" y="980005"/>
            <a:ext cx="4171569" cy="621579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09A0F-0FB2-4F6F-8921-29129DEE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3314" y="1999578"/>
            <a:ext cx="3823525" cy="417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wszystkim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dobrze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znany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Liście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mięty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można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zbierać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całe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Napary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delikatne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wsparcie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przy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problemach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trawiennych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skurczach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przewodzie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pokarmowym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jelitowej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właściwości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lecznicze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wykorzystywane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również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chorobach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wątroby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dróg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żółciowych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9662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29AA-F7BD-4C32-B38A-0ECD6228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u="sng">
                <a:solidFill>
                  <a:srgbClr val="FFFFFF"/>
                </a:solidFill>
              </a:rPr>
              <a:t>Lipa drobnolistna</a:t>
            </a:r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5" name="Picture 5" descr="Obraz zawierający zewnętrzne, zielony, roślina, staw&#10;&#10;Opis wygenerowany automatycznie">
            <a:extLst>
              <a:ext uri="{FF2B5EF4-FFF2-40B4-BE49-F238E27FC236}">
                <a16:creationId xmlns:a16="http://schemas.microsoft.com/office/drawing/2014/main" id="{C84E6359-A1A2-47F5-8A27-220F20B67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00" b="12500"/>
          <a:stretch/>
        </p:blipFill>
        <p:spPr>
          <a:xfrm rot="5400000">
            <a:off x="2667011" y="-2666990"/>
            <a:ext cx="6857999" cy="121919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09A0F-0FB2-4F6F-8921-29129DEE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pięknie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pachnące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kwiaty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zbieramy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koniec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czerwca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lipcu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Napar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kwiatów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jest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znany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wszystkim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swych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właściwości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napotnych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więc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stosuje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 w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gorączce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anginie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zapaleniu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górnych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dróg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oddechowych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przeziębieniach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Zewnętrznie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stosowany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uśmierza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świąd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podrażnienia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skóry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86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29AA-F7BD-4C32-B38A-0ECD6228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u="sng">
                <a:solidFill>
                  <a:srgbClr val="FFFFFF"/>
                </a:solidFill>
              </a:rPr>
              <a:t>Brzoza</a:t>
            </a:r>
          </a:p>
        </p:txBody>
      </p:sp>
      <p:pic>
        <p:nvPicPr>
          <p:cNvPr id="5" name="Obraz 5" descr="Obraz zawierający trawa, zewnętrzne, drzewo, roślina&#10;&#10;Opis wygenerowany automatycznie">
            <a:extLst>
              <a:ext uri="{FF2B5EF4-FFF2-40B4-BE49-F238E27FC236}">
                <a16:creationId xmlns:a16="http://schemas.microsoft.com/office/drawing/2014/main" id="{D2D47792-AF41-4F18-AEAA-05DFEAC4E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00" b="12500"/>
          <a:stretch/>
        </p:blipFill>
        <p:spPr>
          <a:xfrm rot="5400000">
            <a:off x="2667010" y="-2666989"/>
            <a:ext cx="6857999" cy="121919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09A0F-0FB2-4F6F-8921-29129DEE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Każdy dobrze zna to drzewo  o  nieprzeciętnej  urodzie, z charakterystyczną białą korą i drobnymi, trójkątnymi listkami. Reguluje przemianę materii, oczyszcza wątrobę i nerki, działa przeciwzapalnie i przeciwbakteryjne, a jednocześnie wzmacnia organizm. Takie właściwości prozdrowotne mają przede wszystkim sok brzozowy i napar z liści brzozy.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26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29AA-F7BD-4C32-B38A-0ECD6228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u="sng"/>
              <a:t>Bez Czarny</a:t>
            </a:r>
            <a:endParaRPr lang="en-US" sz="4400"/>
          </a:p>
        </p:txBody>
      </p:sp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2D2ECB6B-18D9-4EBF-ADCB-36028D0C6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5" y="1280159"/>
            <a:ext cx="5800725" cy="441052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09A0F-0FB2-4F6F-8921-29129DEE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1700" y="2048256"/>
            <a:ext cx="5154168" cy="412394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Popularny w naszym klimacie krzew, którego zarówno kwiaty, jak i owoce mają udowodnione zalety prozdrowotne. Są one dobrze znane w medycynie naturalnej – sok z czarnego bzu, a także syrop z jego kwiatów działają wspomagająco w leczeniu grypy i przeziębienia, a także mają silne właściwości przeciwutleniające, a to oznacza, że zwalczają wolne rodniki, które są odpowiedzialne za uszkodzenia komórek prowadzące do chorób cywilizacyjnych. </a:t>
            </a:r>
            <a:endParaRPr lang="pl-PL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9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047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1859</TotalTime>
  <Words>692</Words>
  <Application>Microsoft Office PowerPoint</Application>
  <PresentationFormat>Panoramiczny</PresentationFormat>
  <Paragraphs>40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Znane, lubiane  i lecznicze rośliny Doliny Baryczy</vt:lpstr>
      <vt:lpstr>SPIS TREŚCI</vt:lpstr>
      <vt:lpstr>Rumianek </vt:lpstr>
      <vt:lpstr>Mniszek lekarski</vt:lpstr>
      <vt:lpstr>Prezentacja programu PowerPoint</vt:lpstr>
      <vt:lpstr>Mięta pieprzowa </vt:lpstr>
      <vt:lpstr>Lipa drobnolistna</vt:lpstr>
      <vt:lpstr>Brzoza</vt:lpstr>
      <vt:lpstr>Bez Czarny</vt:lpstr>
      <vt:lpstr>Pokrzywa</vt:lpstr>
      <vt:lpstr>Uzasadnienie </vt:lpstr>
      <vt:lpstr>Źródła informacji: medonet.pl wikipedia.org eherbata.pl Google.com Zdjęcia: Kornel Banaś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Dorota</dc:creator>
  <cp:lastModifiedBy>Dorota Piec</cp:lastModifiedBy>
  <cp:revision>23</cp:revision>
  <dcterms:created xsi:type="dcterms:W3CDTF">2021-10-09T18:10:33Z</dcterms:created>
  <dcterms:modified xsi:type="dcterms:W3CDTF">2021-10-20T23:32:00Z</dcterms:modified>
</cp:coreProperties>
</file>