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B000"/>
    <a:srgbClr val="F1D59D"/>
    <a:srgbClr val="C20E68"/>
    <a:srgbClr val="BB1521"/>
    <a:srgbClr val="7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876C-CFC4-4EAA-865B-24335ADED99B}" type="datetimeFigureOut">
              <a:rPr lang="pl-PL" smtClean="0"/>
              <a:t>19.10.2021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3DD4D-DB09-48DC-B891-8F4FEB6E0FC7}" type="slidenum">
              <a:rPr lang="pl-PL" smtClean="0"/>
              <a:t>‹#›</a:t>
            </a:fld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876C-CFC4-4EAA-865B-24335ADED99B}" type="datetimeFigureOut">
              <a:rPr lang="pl-PL" smtClean="0"/>
              <a:t>19.10.2021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3DD4D-DB09-48DC-B891-8F4FEB6E0FC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876C-CFC4-4EAA-865B-24335ADED99B}" type="datetimeFigureOut">
              <a:rPr lang="pl-PL" smtClean="0"/>
              <a:t>19.10.2021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3DD4D-DB09-48DC-B891-8F4FEB6E0FC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876C-CFC4-4EAA-865B-24335ADED99B}" type="datetimeFigureOut">
              <a:rPr lang="pl-PL" smtClean="0"/>
              <a:t>19.10.2021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3DD4D-DB09-48DC-B891-8F4FEB6E0FC7}" type="slidenum">
              <a:rPr lang="pl-PL" smtClean="0"/>
              <a:t>‹#›</a:t>
            </a:fld>
            <a:endParaRPr lang="pl-PL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876C-CFC4-4EAA-865B-24335ADED99B}" type="datetimeFigureOut">
              <a:rPr lang="pl-PL" smtClean="0"/>
              <a:t>19.10.2021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3DD4D-DB09-48DC-B891-8F4FEB6E0FC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876C-CFC4-4EAA-865B-24335ADED99B}" type="datetimeFigureOut">
              <a:rPr lang="pl-PL" smtClean="0"/>
              <a:t>19.10.2021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3DD4D-DB09-48DC-B891-8F4FEB6E0FC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876C-CFC4-4EAA-865B-24335ADED99B}" type="datetimeFigureOut">
              <a:rPr lang="pl-PL" smtClean="0"/>
              <a:t>19.10.2021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3DD4D-DB09-48DC-B891-8F4FEB6E0FC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876C-CFC4-4EAA-865B-24335ADED99B}" type="datetimeFigureOut">
              <a:rPr lang="pl-PL" smtClean="0"/>
              <a:t>19.10.2021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3DD4D-DB09-48DC-B891-8F4FEB6E0FC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876C-CFC4-4EAA-865B-24335ADED99B}" type="datetimeFigureOut">
              <a:rPr lang="pl-PL" smtClean="0"/>
              <a:t>19.10.2021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3DD4D-DB09-48DC-B891-8F4FEB6E0FC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876C-CFC4-4EAA-865B-24335ADED99B}" type="datetimeFigureOut">
              <a:rPr lang="pl-PL" smtClean="0"/>
              <a:t>19.10.2021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3DD4D-DB09-48DC-B891-8F4FEB6E0FC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A876C-CFC4-4EAA-865B-24335ADED99B}" type="datetimeFigureOut">
              <a:rPr lang="pl-PL" smtClean="0"/>
              <a:t>19.10.2021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3DD4D-DB09-48DC-B891-8F4FEB6E0FC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294A876C-CFC4-4EAA-865B-24335ADED99B}" type="datetimeFigureOut">
              <a:rPr lang="pl-PL" smtClean="0"/>
              <a:t>19.10.2021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5D43DD4D-DB09-48DC-B891-8F4FEB6E0FC7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azetasenior.pl/" TargetMode="External"/><Relationship Id="rId3" Type="http://schemas.openxmlformats.org/officeDocument/2006/relationships/hyperlink" Target="https://static.swiatkwiatow.pl/user_galeria/201005/duze/glistnik-jaskolcze-ziele_17721274454395.jpg" TargetMode="External"/><Relationship Id="rId7" Type="http://schemas.openxmlformats.org/officeDocument/2006/relationships/hyperlink" Target="https://www.ekologia.pl/" TargetMode="External"/><Relationship Id="rId2" Type="http://schemas.openxmlformats.org/officeDocument/2006/relationships/hyperlink" Target="https://biolit.pl/biolit/uploads/2020/08/babka-lancetowata-biolit_post_tn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donet.pl/" TargetMode="External"/><Relationship Id="rId5" Type="http://schemas.openxmlformats.org/officeDocument/2006/relationships/hyperlink" Target="https://receptura.pl/wp-content/uploads/2020/08/mniszek-lekarski.jpg" TargetMode="External"/><Relationship Id="rId10" Type="http://schemas.openxmlformats.org/officeDocument/2006/relationships/slide" Target="slide2.xml"/><Relationship Id="rId4" Type="http://schemas.openxmlformats.org/officeDocument/2006/relationships/hyperlink" Target="https://dietetycy.org.pl/wp-content/uploads/2014/06/85900806_s.jpg" TargetMode="External"/><Relationship Id="rId9" Type="http://schemas.openxmlformats.org/officeDocument/2006/relationships/hyperlink" Target="https://pl.wikipedia.org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5.png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632908" y="2708920"/>
            <a:ext cx="7704856" cy="1656184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11560" y="1988840"/>
            <a:ext cx="8064896" cy="3528392"/>
          </a:xfrm>
        </p:spPr>
        <p:txBody>
          <a:bodyPr>
            <a:normAutofit/>
          </a:bodyPr>
          <a:lstStyle/>
          <a:p>
            <a:pPr algn="l"/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itchFamily="18" charset="0"/>
              </a:rPr>
              <a:t>	</a:t>
            </a:r>
            <a:r>
              <a:rPr lang="pl-PL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itchFamily="18" charset="0"/>
              </a:rPr>
              <a:t>Regionalny Konkurs o Dolinie Baryczy</a:t>
            </a:r>
          </a:p>
          <a:p>
            <a:pPr algn="l"/>
            <a:endParaRPr lang="pl-PL" sz="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aur" pitchFamily="18" charset="0"/>
            </a:endParaRPr>
          </a:p>
          <a:p>
            <a:pPr algn="l"/>
            <a:r>
              <a:rPr lang="pl-P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itchFamily="18" charset="0"/>
              </a:rPr>
              <a:t>Karolina Tarka</a:t>
            </a:r>
          </a:p>
          <a:p>
            <a:pPr algn="l"/>
            <a:r>
              <a:rPr lang="pl-P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itchFamily="18" charset="0"/>
              </a:rPr>
              <a:t>Technikum Leśne w Miliczu im. prof. Władysława Jedlińskiego</a:t>
            </a:r>
            <a:endParaRPr lang="pl-PL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aur" pitchFamily="18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77788" y="260648"/>
            <a:ext cx="7772400" cy="1470025"/>
          </a:xfrm>
        </p:spPr>
        <p:txBody>
          <a:bodyPr/>
          <a:lstStyle/>
          <a:p>
            <a:r>
              <a:rPr lang="pl-PL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itchFamily="18" charset="0"/>
              </a:rPr>
              <a:t>„Rośliny lecznicze</a:t>
            </a:r>
            <a:r>
              <a:rPr lang="pl-PL" sz="4800" b="1" dirty="0" smtClean="0">
                <a:solidFill>
                  <a:schemeClr val="bg1"/>
                </a:solidFill>
                <a:latin typeface="Centaur" pitchFamily="18" charset="0"/>
              </a:rPr>
              <a:t>”</a:t>
            </a:r>
            <a:endParaRPr lang="pl-PL" sz="4800" b="1" dirty="0">
              <a:solidFill>
                <a:schemeClr val="bg1"/>
              </a:solidFill>
              <a:latin typeface="Centaur" pitchFamily="18" charset="0"/>
            </a:endParaRPr>
          </a:p>
        </p:txBody>
      </p:sp>
      <p:pic>
        <p:nvPicPr>
          <p:cNvPr id="4" name="Mestor - Podkład Muzyczny (Sad Piano Rap) (HQ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28600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82172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302" numSld="1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-5680"/>
            <a:ext cx="7924800" cy="1143000"/>
          </a:xfrm>
        </p:spPr>
        <p:txBody>
          <a:bodyPr/>
          <a:lstStyle/>
          <a:p>
            <a:r>
              <a:rPr lang="pl-PL" dirty="0"/>
              <a:t>Źródła: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83568" y="1210397"/>
            <a:ext cx="8210872" cy="5400600"/>
          </a:xfrm>
        </p:spPr>
        <p:txBody>
          <a:bodyPr>
            <a:normAutofit fontScale="85000" lnSpcReduction="10000"/>
          </a:bodyPr>
          <a:lstStyle/>
          <a:p>
            <a:r>
              <a:rPr lang="pl-PL" dirty="0">
                <a:hlinkClick r:id="rId2"/>
              </a:rPr>
              <a:t>https://biolit.pl/biolit/uploads/2020/08/babka-lancetowata-biolit_post_tn.jpg</a:t>
            </a:r>
            <a:endParaRPr lang="pl-PL" dirty="0"/>
          </a:p>
          <a:p>
            <a:r>
              <a:rPr lang="pl-PL" dirty="0">
                <a:hlinkClick r:id="rId3"/>
              </a:rPr>
              <a:t>https://static.swiatkwiatow.pl/user_galeria/201005/duze/glistnik-jaskolcze-ziele_17721274454395.jpg</a:t>
            </a:r>
            <a:endParaRPr lang="pl-PL" dirty="0"/>
          </a:p>
          <a:p>
            <a:r>
              <a:rPr lang="pl-PL" dirty="0">
                <a:hlinkClick r:id="rId4"/>
              </a:rPr>
              <a:t>https://dietetycy.org.pl/wp-content/uploads/2014/06/85900806_s.jpg</a:t>
            </a:r>
            <a:endParaRPr lang="pl-PL" dirty="0"/>
          </a:p>
          <a:p>
            <a:r>
              <a:rPr lang="pl-PL" dirty="0">
                <a:hlinkClick r:id="rId5"/>
              </a:rPr>
              <a:t>https://</a:t>
            </a:r>
            <a:r>
              <a:rPr lang="pl-PL" dirty="0" smtClean="0">
                <a:hlinkClick r:id="rId5"/>
              </a:rPr>
              <a:t>receptura.pl/wp-content/uploads/2020/08/mniszek-lekarski.jpg</a:t>
            </a:r>
            <a:endParaRPr lang="pl-PL" dirty="0" smtClean="0"/>
          </a:p>
          <a:p>
            <a:r>
              <a:rPr lang="pl-PL" dirty="0">
                <a:hlinkClick r:id="rId6"/>
              </a:rPr>
              <a:t>https://</a:t>
            </a:r>
            <a:r>
              <a:rPr lang="pl-PL" dirty="0" smtClean="0">
                <a:hlinkClick r:id="rId6"/>
              </a:rPr>
              <a:t>poradnikogrodniczy.pl/pliki/plikiporady/glistnik-jaskolcze-ziele-3.webp</a:t>
            </a:r>
          </a:p>
          <a:p>
            <a:r>
              <a:rPr lang="pl-PL" dirty="0">
                <a:hlinkClick r:id="rId6"/>
              </a:rPr>
              <a:t>https://</a:t>
            </a:r>
            <a:r>
              <a:rPr lang="pl-PL" dirty="0" smtClean="0">
                <a:hlinkClick r:id="rId6"/>
              </a:rPr>
              <a:t>www.ethno-garden.com/wp-content/uploads/2019/02/Plantago_lanceolata7.jpg</a:t>
            </a:r>
          </a:p>
          <a:p>
            <a:r>
              <a:rPr lang="pl-PL" dirty="0">
                <a:hlinkClick r:id="rId6"/>
              </a:rPr>
              <a:t>https://</a:t>
            </a:r>
            <a:r>
              <a:rPr lang="pl-PL" dirty="0" smtClean="0">
                <a:hlinkClick r:id="rId6"/>
              </a:rPr>
              <a:t>cdn.galleries.smcloud.net/t/galleries/gf-sGwT-r7rG-tCh7_melisa-664x442-nocrop.jpg</a:t>
            </a:r>
          </a:p>
          <a:p>
            <a:r>
              <a:rPr lang="pl-PL" dirty="0">
                <a:hlinkClick r:id="rId6"/>
              </a:rPr>
              <a:t>https://</a:t>
            </a:r>
            <a:r>
              <a:rPr lang="pl-PL" dirty="0" smtClean="0">
                <a:hlinkClick r:id="rId6"/>
              </a:rPr>
              <a:t>www.aptekagemini.pl/poradnik/wp-content/uploads/2020/10/Mniszek-lekarski-695x462.jpeg</a:t>
            </a:r>
          </a:p>
          <a:p>
            <a:r>
              <a:rPr lang="pl-PL" dirty="0">
                <a:hlinkClick r:id="rId6"/>
              </a:rPr>
              <a:t>https://</a:t>
            </a:r>
            <a:r>
              <a:rPr lang="pl-PL" dirty="0" smtClean="0">
                <a:hlinkClick r:id="rId6"/>
              </a:rPr>
              <a:t>www.jula.pl/globalassets/porady-pl/ziola-w-kuchni/ziola-w-kuchni-mobile.png</a:t>
            </a:r>
          </a:p>
          <a:p>
            <a:r>
              <a:rPr lang="pl-PL" dirty="0">
                <a:hlinkClick r:id="rId6"/>
              </a:rPr>
              <a:t>https://static.smaker.pl/article/0/9/0/09054d9417092abc080a078885139123_620.jpg</a:t>
            </a:r>
            <a:endParaRPr lang="pl-PL" dirty="0" smtClean="0">
              <a:hlinkClick r:id="rId6"/>
            </a:endParaRPr>
          </a:p>
          <a:p>
            <a:r>
              <a:rPr lang="pl-PL" dirty="0" smtClean="0">
                <a:hlinkClick r:id="rId6"/>
              </a:rPr>
              <a:t>https</a:t>
            </a:r>
            <a:r>
              <a:rPr lang="pl-PL" dirty="0">
                <a:hlinkClick r:id="rId6"/>
              </a:rPr>
              <a:t>://</a:t>
            </a:r>
            <a:r>
              <a:rPr lang="pl-PL" dirty="0" smtClean="0">
                <a:hlinkClick r:id="rId6"/>
              </a:rPr>
              <a:t>thumbs.img-sprzedajemy.pl/1000x901c/cf/4b/e4/bez-czarny-z-gruntu-leczniczy-na-nalewki-498022606.jpg</a:t>
            </a:r>
          </a:p>
          <a:p>
            <a:r>
              <a:rPr lang="pl-PL" dirty="0">
                <a:hlinkClick r:id="rId6"/>
              </a:rPr>
              <a:t>https://wsrodpol.swietodrzewa.pl/wp-content/uploads/2016/02/dziki-bez-czarny-fot-Z-1024x768.jpg</a:t>
            </a:r>
            <a:endParaRPr lang="pl-PL" dirty="0" smtClean="0">
              <a:hlinkClick r:id="rId6"/>
            </a:endParaRPr>
          </a:p>
          <a:p>
            <a:r>
              <a:rPr lang="pl-PL" dirty="0" smtClean="0"/>
              <a:t>informacje </a:t>
            </a:r>
            <a:r>
              <a:rPr lang="pl-PL" dirty="0"/>
              <a:t>zaczerpnęłam ze stron : </a:t>
            </a:r>
            <a:r>
              <a:rPr lang="pl-PL" dirty="0">
                <a:hlinkClick r:id="rId6"/>
              </a:rPr>
              <a:t>https://www.medonet.pl</a:t>
            </a:r>
            <a:r>
              <a:rPr lang="pl-PL" dirty="0"/>
              <a:t> </a:t>
            </a:r>
          </a:p>
          <a:p>
            <a:r>
              <a:rPr lang="pl-PL" dirty="0">
                <a:hlinkClick r:id="rId7"/>
              </a:rPr>
              <a:t>https://www.ekologia.pl</a:t>
            </a:r>
            <a:r>
              <a:rPr lang="pl-PL" dirty="0"/>
              <a:t> , </a:t>
            </a:r>
            <a:r>
              <a:rPr lang="pl-PL" dirty="0">
                <a:hlinkClick r:id="rId8"/>
              </a:rPr>
              <a:t>https://www.gazetasenior.pl</a:t>
            </a:r>
            <a:r>
              <a:rPr lang="pl-PL" dirty="0"/>
              <a:t>, </a:t>
            </a:r>
            <a:r>
              <a:rPr lang="pl-PL" dirty="0" smtClean="0">
                <a:hlinkClick r:id="rId9"/>
              </a:rPr>
              <a:t>https://pl.wikipedia.org</a:t>
            </a:r>
            <a:endParaRPr lang="pl-PL" dirty="0" smtClean="0"/>
          </a:p>
          <a:p>
            <a:r>
              <a:rPr lang="pl-PL" dirty="0" smtClean="0"/>
              <a:t>Muzyka : </a:t>
            </a:r>
            <a:r>
              <a:rPr lang="pl-PL" dirty="0" err="1" smtClean="0"/>
              <a:t>Mestor</a:t>
            </a:r>
            <a:r>
              <a:rPr lang="pl-PL" dirty="0" smtClean="0"/>
              <a:t> – Podkład Muzyczny (Sad Piano Rap) (HQ)</a:t>
            </a:r>
          </a:p>
          <a:p>
            <a:r>
              <a:rPr lang="pl-PL" dirty="0" smtClean="0"/>
              <a:t>Prace znajdujące się w </a:t>
            </a:r>
            <a:r>
              <a:rPr lang="pl-PL" dirty="0" smtClean="0"/>
              <a:t>9 i 8 </a:t>
            </a:r>
            <a:r>
              <a:rPr lang="pl-PL" dirty="0" smtClean="0"/>
              <a:t>slajdzie wykonane są przez </a:t>
            </a:r>
            <a:r>
              <a:rPr lang="pl-PL" dirty="0" smtClean="0"/>
              <a:t>autora pracy.</a:t>
            </a:r>
            <a:endParaRPr lang="pl-PL" dirty="0" smtClean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Przycisk akcji: Strona główna 3">
            <a:hlinkClick r:id="rId10" action="ppaction://hlinksldjump" highlightClick="1"/>
          </p:cNvPr>
          <p:cNvSpPr/>
          <p:nvPr/>
        </p:nvSpPr>
        <p:spPr>
          <a:xfrm>
            <a:off x="827584" y="6165304"/>
            <a:ext cx="432048" cy="432048"/>
          </a:xfrm>
          <a:prstGeom prst="actionButtonHome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094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5000">
        <p14:flash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8000">
              <a:schemeClr val="tx1"/>
            </a:gs>
            <a:gs pos="100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24800" cy="1143000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Spis treści: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pl-PL" sz="2400" dirty="0" smtClean="0">
                <a:solidFill>
                  <a:schemeClr val="bg1"/>
                </a:solidFill>
                <a:hlinkClick r:id="rId2" action="ppaction://hlinksldjump"/>
              </a:rPr>
              <a:t>Babka </a:t>
            </a:r>
            <a:r>
              <a:rPr lang="pl-PL" sz="2400" dirty="0">
                <a:solidFill>
                  <a:schemeClr val="bg1"/>
                </a:solidFill>
                <a:hlinkClick r:id="rId2" action="ppaction://hlinksldjump"/>
              </a:rPr>
              <a:t>lancetowata</a:t>
            </a:r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>
                <a:solidFill>
                  <a:schemeClr val="bg1"/>
                </a:solidFill>
                <a:hlinkClick r:id="rId3" action="ppaction://hlinksldjump"/>
              </a:rPr>
              <a:t>Mniszek lekarski</a:t>
            </a:r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>
                <a:solidFill>
                  <a:schemeClr val="bg1"/>
                </a:solidFill>
                <a:hlinkClick r:id="rId4" action="ppaction://hlinksldjump"/>
              </a:rPr>
              <a:t>Jaskółcze ziele</a:t>
            </a:r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>
                <a:solidFill>
                  <a:schemeClr val="bg1"/>
                </a:solidFill>
                <a:hlinkClick r:id="rId5" action="ppaction://hlinksldjump"/>
              </a:rPr>
              <a:t>Melisa</a:t>
            </a:r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>
                <a:solidFill>
                  <a:schemeClr val="bg1"/>
                </a:solidFill>
                <a:hlinkClick r:id="rId6" action="ppaction://hlinksldjump"/>
              </a:rPr>
              <a:t>Bez </a:t>
            </a:r>
            <a:r>
              <a:rPr lang="pl-PL" sz="2400" dirty="0" smtClean="0">
                <a:solidFill>
                  <a:schemeClr val="bg1"/>
                </a:solidFill>
                <a:hlinkClick r:id="rId6" action="ppaction://hlinksldjump"/>
              </a:rPr>
              <a:t>czarny</a:t>
            </a:r>
            <a:endParaRPr lang="pl-PL" sz="2400" dirty="0" smtClean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  <a:hlinkClick r:id="rId7" action="ppaction://hlinksldjump"/>
              </a:rPr>
              <a:t>Podsumowanie</a:t>
            </a:r>
            <a:endParaRPr lang="pl-PL" sz="2400" dirty="0" smtClean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  <a:hlinkClick r:id="rId8" action="ppaction://hlinksldjump"/>
              </a:rPr>
              <a:t>Prace autora</a:t>
            </a:r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>
                <a:solidFill>
                  <a:schemeClr val="tx2">
                    <a:lumMod val="60000"/>
                    <a:lumOff val="40000"/>
                  </a:schemeClr>
                </a:solidFill>
                <a:hlinkClick r:id="rId9" action="ppaction://hlinksldjump"/>
              </a:rPr>
              <a:t>Źródła</a:t>
            </a:r>
            <a:endParaRPr lang="pl-PL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pl-PL" dirty="0"/>
          </a:p>
        </p:txBody>
      </p:sp>
      <p:pic>
        <p:nvPicPr>
          <p:cNvPr id="1026" name="Picture 2" descr="C:\Users\user\Desktop\zioła\zioła 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0"/>
            <a:ext cx="55801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022880"/>
      </p:ext>
    </p:extLst>
  </p:cSld>
  <p:clrMapOvr>
    <a:masterClrMapping/>
  </p:clrMapOvr>
  <p:transition spd="slow" advTm="15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accent4">
                <a:lumMod val="50000"/>
              </a:schemeClr>
            </a:gs>
            <a:gs pos="56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24800" cy="1143000"/>
          </a:xfrm>
        </p:spPr>
        <p:txBody>
          <a:bodyPr/>
          <a:lstStyle/>
          <a:p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Babka lancetowata – </a:t>
            </a:r>
            <a:r>
              <a:rPr lang="pl-P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Plantago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pl-P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lanceolata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4538464" cy="4781128"/>
          </a:xfrm>
        </p:spPr>
        <p:txBody>
          <a:bodyPr>
            <a:noAutofit/>
          </a:bodyPr>
          <a:lstStyle/>
          <a:p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Przystosowuje </a:t>
            </a: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się do zmian warunków środowiska. J</a:t>
            </a: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 </a:t>
            </a: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rośliną występującą najczęściej na łąkach i trawnikach.</a:t>
            </a:r>
          </a:p>
          <a:p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 właściwości lecznicze. Liście babki lancetowatej mają dużo witaminy C i są stosowane  głównie jako środek wykrztuśny </a:t>
            </a: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rozkurczający mięśnie gładkie górnych dróg oddechowych. Babka lancetowata eliminuje obrzęk powstały w skutek ugryzienia komara, czy użądlenia osy. Naturalny napar  pomaga na trądzik pospolity i różowaty. </a:t>
            </a: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Napar </a:t>
            </a: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rośliny z dodatkiem miodu  pomoże leczyć dolegliwości związane z zaparciami, wzdęciami i biegunką.</a:t>
            </a:r>
          </a:p>
          <a:p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Babka lancetowata jest dodatkiem do koktajli, sałatek czy zup. Robi się z niej syropy leczące przeziębienia i dolegliwości bólowe.</a:t>
            </a:r>
          </a:p>
          <a:p>
            <a:endParaRPr lang="pl-PL" sz="1800" dirty="0"/>
          </a:p>
        </p:txBody>
      </p:sp>
      <p:pic>
        <p:nvPicPr>
          <p:cNvPr id="2050" name="Picture 2" descr="C:\Users\user\Desktop\zioła\babka-lancetowata-biolit_t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96752"/>
            <a:ext cx="3528392" cy="235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44741"/>
            <a:ext cx="2592288" cy="2797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zycisk akcji: Strona główna 3">
            <a:hlinkClick r:id="rId4" action="ppaction://hlinksldjump" highlightClick="1"/>
          </p:cNvPr>
          <p:cNvSpPr/>
          <p:nvPr/>
        </p:nvSpPr>
        <p:spPr>
          <a:xfrm>
            <a:off x="251520" y="6228712"/>
            <a:ext cx="360040" cy="432048"/>
          </a:xfrm>
          <a:prstGeom prst="actionButtonHome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571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000">
        <p:split orient="vert"/>
      </p:transition>
    </mc:Choice>
    <mc:Fallback xmlns="">
      <p:transition spd="slow" advTm="2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00B050"/>
            </a:gs>
            <a:gs pos="56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+mn-lt"/>
              </a:rPr>
              <a:t>Mniszek lekarski – </a:t>
            </a:r>
            <a:br>
              <a:rPr lang="pl-PL" dirty="0" smtClean="0">
                <a:latin typeface="+mn-lt"/>
              </a:rPr>
            </a:br>
            <a:r>
              <a:rPr lang="pl-PL" dirty="0" err="1" smtClean="0">
                <a:latin typeface="+mn-lt"/>
              </a:rPr>
              <a:t>Taraxacum</a:t>
            </a:r>
            <a:r>
              <a:rPr lang="pl-PL" dirty="0" smtClean="0">
                <a:latin typeface="+mn-lt"/>
              </a:rPr>
              <a:t> </a:t>
            </a:r>
            <a:r>
              <a:rPr lang="pl-PL" dirty="0" err="1">
                <a:latin typeface="+mn-lt"/>
              </a:rPr>
              <a:t>officinale</a:t>
            </a:r>
            <a:r>
              <a:rPr lang="pl-PL" dirty="0">
                <a:latin typeface="+mn-lt"/>
              </a:rPr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95535" y="1484783"/>
            <a:ext cx="4646350" cy="4864571"/>
          </a:xfrm>
        </p:spPr>
        <p:txBody>
          <a:bodyPr>
            <a:noAutofit/>
          </a:bodyPr>
          <a:lstStyle/>
          <a:p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Mniszek lekarski to powszechnie występująca roślina lecznicza. Potocznie nazywany jest dmuchawcem</a:t>
            </a:r>
            <a:b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i (błędnie) mleczem.</a:t>
            </a:r>
          </a:p>
          <a:p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Roślina ta działa przeciwcukrzycowo, moczopędnie, pomaga w dolegliwościach skórnych i żołądkowych, wspomaga odporność, a jego zwolennicy dowodzą nawet, że wykazuje pewne działanie antynowotworowe. Właściwie każdą część mniszka można wykorzystać w leczeniu i zapobieganiu dolegliwościom jak i dla walorów smakowych. </a:t>
            </a:r>
            <a:b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Należy jednak pamiętać o zażywaniu  go </a:t>
            </a:r>
            <a:b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w odpowiednich ilościach, gdyż mleczny sok</a:t>
            </a:r>
            <a:b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w łodydze rośliny ma właściwości trujące.</a:t>
            </a:r>
          </a:p>
          <a:p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Często mylimy mniszek lekarski z mleczem, który jest silnie toksyczny. Mlecz ma jedną grubą łodygę, która rozdziela się na boczne pędy i jest pokryta listkami, mniszek natomiast może mieć jedną lub kilka łodyg, które wyrastają z jednego systemu korzenioweg</a:t>
            </a:r>
            <a:r>
              <a:rPr lang="pl-P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</a:t>
            </a:r>
            <a:endParaRPr lang="pl-PL" sz="1600" dirty="0">
              <a:latin typeface="Arial Narrow" pitchFamily="34" charset="0"/>
            </a:endParaRPr>
          </a:p>
        </p:txBody>
      </p:sp>
      <p:pic>
        <p:nvPicPr>
          <p:cNvPr id="1026" name="Picture 2" descr="C:\Users\user\Desktop\zioła\mniszeklekars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85" y="260648"/>
            <a:ext cx="3771172" cy="282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zioła\Mniszek-lekarski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706" y="3933056"/>
            <a:ext cx="3634909" cy="241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zycisk akcji: Strona główna 3">
            <a:hlinkClick r:id="rId4" action="ppaction://hlinksldjump" highlightClick="1"/>
          </p:cNvPr>
          <p:cNvSpPr/>
          <p:nvPr/>
        </p:nvSpPr>
        <p:spPr>
          <a:xfrm>
            <a:off x="211827" y="6021288"/>
            <a:ext cx="504056" cy="432048"/>
          </a:xfrm>
          <a:prstGeom prst="actionButtonHome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094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5000">
        <p:circle/>
      </p:transition>
    </mc:Choice>
    <mc:Fallback xmlns="">
      <p:transition spd="slow" advTm="2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56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924800" cy="1143000"/>
          </a:xfrm>
        </p:spPr>
        <p:txBody>
          <a:bodyPr/>
          <a:lstStyle/>
          <a:p>
            <a:r>
              <a:rPr lang="pl-PL" dirty="0"/>
              <a:t>Glistnik jaskółcze ziele – </a:t>
            </a:r>
            <a:r>
              <a:rPr lang="pl-PL" dirty="0" err="1"/>
              <a:t>Chelidonium</a:t>
            </a:r>
            <a:r>
              <a:rPr lang="pl-PL" dirty="0"/>
              <a:t> </a:t>
            </a:r>
            <a:r>
              <a:rPr lang="pl-PL" dirty="0" err="1"/>
              <a:t>majus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5402560" cy="4925144"/>
          </a:xfrm>
        </p:spPr>
        <p:txBody>
          <a:bodyPr>
            <a:normAutofit lnSpcReduction="10000"/>
          </a:bodyPr>
          <a:lstStyle/>
          <a:p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Roślina ta występuje pospolicie w Polsce. Sok z glistnika ma właściwości bakteriobójcze i wirusobójcze, dlatego tak skutecznie radzi sobie z wypalaniem kurzajek. Smarując kurzajkę lub brodawkę świeżym sokiem z przełamanej łodygi po kilku dniach zmniejszają się, a nawet znikają. Jaskółcze ziele ma też właściwości grzybobójcze.</a:t>
            </a:r>
          </a:p>
          <a:p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Glistnik ma działanie rozkurczowe mięśni gładkich przewodu pokarmowego oraz dróg </a:t>
            </a: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żółciowych</a:t>
            </a:r>
            <a:b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moczowych, a nawet oskrzeli. Dlatego dobry jest na bóle miesiączkowe, bóle brzucha czy kolki. Oprócz tego ma również działanie przeciwbólowe, </a:t>
            </a: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moczopędne</a:t>
            </a:r>
            <a:b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żółciopędne.</a:t>
            </a:r>
          </a:p>
          <a:p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Zastosowanie jaskółczego ziela wewnętrznie nie zawsze jest jednak  korzystne, ponieważ jest również rośliną toksyczną , która przy piciu naparów może spowodować, np. zapalenie wątroby.</a:t>
            </a:r>
          </a:p>
          <a:p>
            <a:endParaRPr lang="pl-PL" dirty="0"/>
          </a:p>
        </p:txBody>
      </p:sp>
      <p:pic>
        <p:nvPicPr>
          <p:cNvPr id="3074" name="Picture 2" descr="C:\Users\user\Desktop\zioła\jaskółcze zie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24744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355" y="4365104"/>
            <a:ext cx="28575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zycisk akcji: Strona główna 3">
            <a:hlinkClick r:id="rId4" action="ppaction://hlinksldjump" highlightClick="1"/>
          </p:cNvPr>
          <p:cNvSpPr/>
          <p:nvPr/>
        </p:nvSpPr>
        <p:spPr>
          <a:xfrm>
            <a:off x="611560" y="6093296"/>
            <a:ext cx="504056" cy="504056"/>
          </a:xfrm>
          <a:prstGeom prst="actionButtonHome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736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5000">
        <p:blinds dir="vert"/>
      </p:transition>
    </mc:Choice>
    <mc:Fallback xmlns="">
      <p:transition spd="slow" advTm="2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56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Melisa lekarska – </a:t>
            </a:r>
            <a:r>
              <a:rPr lang="pl-PL" dirty="0" err="1"/>
              <a:t>melissa</a:t>
            </a:r>
            <a:r>
              <a:rPr lang="pl-PL" dirty="0"/>
              <a:t> </a:t>
            </a:r>
            <a:r>
              <a:rPr lang="pl-PL" dirty="0" err="1"/>
              <a:t>officinalis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09600" y="1700808"/>
            <a:ext cx="4898504" cy="4464496"/>
          </a:xfrm>
        </p:spPr>
        <p:txBody>
          <a:bodyPr>
            <a:normAutofit lnSpcReduction="10000"/>
          </a:bodyPr>
          <a:lstStyle/>
          <a:p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Liście melisy mają zapach podobny do zapachu cytryny. Suszone natomiast tracą ten aromat.</a:t>
            </a:r>
          </a:p>
          <a:p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Melisa ma działanie uspokajające, zmniejszające bezsenność i stany lękowe. Pomaga w depresji oraz nerwicy. Jest również stosowana w bólach głowy. Zmniejsza wzdęcia i gazy, pomaga przy rozstrojach żołądka i przewodu pokarmowego. Rozkurcza mięśnie gładkie jelit, działa przeciwbakteryjnie i przeciwwirusowo. Kompresy likwidują bolesne obrzęki. Inhalacje pomagają przy atakach alergii i kaszlu.</a:t>
            </a:r>
          </a:p>
          <a:p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Melisa lekarska  najczęściej spożywana jest w formie naparu. Ze względu na walory smakowe jest dodawana do sałatek nadając im cytrynowy smak. Wykorzystywana jest również do produkcji likierów.</a:t>
            </a:r>
          </a:p>
          <a:p>
            <a:endParaRPr lang="pl-PL" dirty="0"/>
          </a:p>
        </p:txBody>
      </p:sp>
      <p:pic>
        <p:nvPicPr>
          <p:cNvPr id="4098" name="Picture 2" descr="C:\Users\user\Desktop\zioła\meli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72816"/>
            <a:ext cx="3278200" cy="218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883" y="4340696"/>
            <a:ext cx="2949437" cy="196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zycisk akcji: Strona główna 3">
            <a:hlinkClick r:id="rId4" action="ppaction://hlinksldjump" highlightClick="1"/>
          </p:cNvPr>
          <p:cNvSpPr/>
          <p:nvPr/>
        </p:nvSpPr>
        <p:spPr>
          <a:xfrm>
            <a:off x="827584" y="6093296"/>
            <a:ext cx="504056" cy="432048"/>
          </a:xfrm>
          <a:prstGeom prst="actionButtonHome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760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5000">
        <p14:pan dir="u"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20E68"/>
            </a:gs>
            <a:gs pos="56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Bez czarny </a:t>
            </a:r>
            <a:r>
              <a:rPr lang="pl-PL" dirty="0" smtClean="0"/>
              <a:t>– </a:t>
            </a:r>
            <a:br>
              <a:rPr lang="pl-PL" dirty="0" smtClean="0"/>
            </a:br>
            <a:r>
              <a:rPr lang="pl-PL" dirty="0" err="1" smtClean="0"/>
              <a:t>Sambucus</a:t>
            </a:r>
            <a:r>
              <a:rPr lang="pl-PL" dirty="0" smtClean="0"/>
              <a:t> </a:t>
            </a:r>
            <a:r>
              <a:rPr lang="pl-PL" dirty="0" err="1" smtClean="0"/>
              <a:t>nigra</a:t>
            </a:r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042" y="348072"/>
            <a:ext cx="3031232" cy="227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751" y="3068960"/>
            <a:ext cx="3324578" cy="249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67544" y="1484784"/>
            <a:ext cx="52565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l-PL" dirty="0" smtClean="0"/>
              <a:t>Bez czarny to krzew, który rośnie pospolicie w Dolinie Baryczy.</a:t>
            </a:r>
            <a:endParaRPr lang="pl-PL" dirty="0"/>
          </a:p>
          <a:p>
            <a:pPr marL="285750" indent="-285750">
              <a:buFont typeface="Arial" pitchFamily="34" charset="0"/>
              <a:buChar char="•"/>
            </a:pPr>
            <a:r>
              <a:rPr lang="pl-PL" dirty="0" smtClean="0"/>
              <a:t>Kwiaty bzu działają moczopędnie, napotnie przeciwgorączkowo, wykrztuśnie, a zewnętrznie także przeciwzapalnie. Owoce mają własności przeczyszczające, również działają moczopędnie, napotnie, przeciwgorączkowo, a także przeciwbólowo, odtruwająco, przeciwwirusowo. Napary z kwiatów są używane przy przeziębieniach. Z owoców zazwyczaj wykonuje się odwary używane do leczenia migreny, nerwobólów, biegunki, chorób reumatycznych. </a:t>
            </a:r>
            <a:br>
              <a:rPr lang="pl-PL" dirty="0" smtClean="0"/>
            </a:br>
            <a:r>
              <a:rPr lang="pl-PL" dirty="0" smtClean="0"/>
              <a:t>Naparami przemywa się skórę przy, np. zapaleniach skóry i oparzeniach.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 smtClean="0"/>
              <a:t>Bez czarny jest stosowany na wiele sposobów, jednak trzeba być bardzo ostrożnym ponieważ źle przyrządzony jest silnie trujący!</a:t>
            </a:r>
            <a:endParaRPr lang="pl-PL" dirty="0"/>
          </a:p>
        </p:txBody>
      </p:sp>
      <p:sp>
        <p:nvSpPr>
          <p:cNvPr id="3" name="Przycisk akcji: Strona główna 2">
            <a:hlinkClick r:id="rId4" action="ppaction://hlinksldjump" highlightClick="1"/>
          </p:cNvPr>
          <p:cNvSpPr/>
          <p:nvPr/>
        </p:nvSpPr>
        <p:spPr>
          <a:xfrm>
            <a:off x="611560" y="5996192"/>
            <a:ext cx="576064" cy="457144"/>
          </a:xfrm>
          <a:prstGeom prst="actionButtonHome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749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5000">
        <p14:reveal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9FB000"/>
            </a:gs>
            <a:gs pos="56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podsumowanie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11560" y="1556792"/>
            <a:ext cx="7924800" cy="41148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400" dirty="0" smtClean="0"/>
              <a:t>Wybrałam te rośliny, ponieważ są one bardzo powszechne</a:t>
            </a:r>
            <a:br>
              <a:rPr lang="pl-PL" sz="2400" dirty="0" smtClean="0"/>
            </a:br>
            <a:r>
              <a:rPr lang="pl-PL" sz="2400" dirty="0" smtClean="0"/>
              <a:t> w Dolinie Baryczy, sama mam większość gatunków w ogrodzie. Wielu z nas widzi te rośliny często i nie zdaje sobie sprawy jakie właściwości lecznicze posiadają. Należy jednak być ostrożnym</a:t>
            </a:r>
            <a:br>
              <a:rPr lang="pl-PL" sz="2400" dirty="0" smtClean="0"/>
            </a:br>
            <a:r>
              <a:rPr lang="pl-PL" sz="2400" dirty="0" smtClean="0"/>
              <a:t> w stosowaniu i zażywać je w odpowiedniej ilości, bo mogą</a:t>
            </a:r>
            <a:br>
              <a:rPr lang="pl-PL" sz="2400" dirty="0" smtClean="0"/>
            </a:br>
            <a:r>
              <a:rPr lang="pl-PL" sz="2400" dirty="0" smtClean="0"/>
              <a:t> w nadmiarze okazać się trujące. </a:t>
            </a:r>
            <a:endParaRPr lang="pl-PL" sz="2400" dirty="0"/>
          </a:p>
        </p:txBody>
      </p:sp>
      <p:sp>
        <p:nvSpPr>
          <p:cNvPr id="4" name="Przycisk akcji: Strona główna 3">
            <a:hlinkClick r:id="rId2" action="ppaction://hlinksldjump" highlightClick="1"/>
          </p:cNvPr>
          <p:cNvSpPr/>
          <p:nvPr/>
        </p:nvSpPr>
        <p:spPr>
          <a:xfrm>
            <a:off x="611560" y="5877272"/>
            <a:ext cx="576064" cy="576064"/>
          </a:xfrm>
          <a:prstGeom prst="actionButtonHome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546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0">
        <p14:ripple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lumMod val="50000"/>
                <a:lumOff val="50000"/>
              </a:schemeClr>
            </a:gs>
            <a:gs pos="31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rzycisk akcji: Strona główna 3">
            <a:hlinkClick r:id="rId2" action="ppaction://hlinksldjump" highlightClick="1"/>
          </p:cNvPr>
          <p:cNvSpPr/>
          <p:nvPr/>
        </p:nvSpPr>
        <p:spPr>
          <a:xfrm>
            <a:off x="611560" y="6021288"/>
            <a:ext cx="504056" cy="576064"/>
          </a:xfrm>
          <a:prstGeom prst="actionButtonHome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6" name="Picture 2" descr="C:\Users\user\Desktop\IMG_20211018_21160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2766"/>
            <a:ext cx="255352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IMG_20211018_2115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2656"/>
            <a:ext cx="2685380" cy="379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IMG_20211019_1813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996952"/>
            <a:ext cx="2385556" cy="349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er\Desktop\IMG_20211019_1714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01313"/>
            <a:ext cx="2592287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05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5000">
        <p14:flythrough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yzont">
  <a:themeElements>
    <a:clrScheme name="Hory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yzont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y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362</TotalTime>
  <Words>425</Words>
  <Application>Microsoft Office PowerPoint</Application>
  <PresentationFormat>Pokaz na ekranie (4:3)</PresentationFormat>
  <Paragraphs>53</Paragraphs>
  <Slides>10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Horyzont</vt:lpstr>
      <vt:lpstr>„Rośliny lecznicze”</vt:lpstr>
      <vt:lpstr>Spis treści:</vt:lpstr>
      <vt:lpstr>Babka lancetowata – Plantago lanceolata</vt:lpstr>
      <vt:lpstr>Mniszek lekarski –  Taraxacum officinale </vt:lpstr>
      <vt:lpstr>Glistnik jaskółcze ziele – Chelidonium majus</vt:lpstr>
      <vt:lpstr>Melisa lekarska – melissa officinalis</vt:lpstr>
      <vt:lpstr>Bez czarny –  Sambucus nigra</vt:lpstr>
      <vt:lpstr>podsumowanie</vt:lpstr>
      <vt:lpstr>Prezentacja programu PowerPoint</vt:lpstr>
      <vt:lpstr>Źródła: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user</cp:lastModifiedBy>
  <cp:revision>43</cp:revision>
  <dcterms:created xsi:type="dcterms:W3CDTF">2021-10-17T16:58:55Z</dcterms:created>
  <dcterms:modified xsi:type="dcterms:W3CDTF">2021-10-19T18:35:02Z</dcterms:modified>
</cp:coreProperties>
</file>