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AF4198-FF93-4D95-ADA7-7FE43050B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5458EA-11EC-43F7-9340-5B3E38A6D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D0AF70-9CF8-4E48-829A-C5434FA3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055824-017B-4E04-BBD4-7D2E05C5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56422E-1AF0-4967-AF63-4F4BB1F7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9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4E314-C3FA-452D-A758-6890A6D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60E0AA-B883-4D63-BE78-1C26958B3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B6BCE2-D818-43C0-874E-97358874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38C388-AE83-4405-9F15-FD797622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A940D5-0F49-4332-934B-C2FF8C0E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62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C93E03C-1EF1-4BB2-B552-21774FF34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1C5CFC4-5DBB-4914-BBC5-2BF6CE2C9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7EF745-23CF-4F0F-B86D-8E41802F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5F89E6-6B77-4BA1-9143-35001705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CA95D2-FDE7-4988-9622-80D6D4D1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03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432569-1824-41D6-BE6A-368FF9C8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A0AC39-CE02-4F41-9F72-9FBB1C3E8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099C2D-7FC9-434F-B050-AC731B4B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C04324-25E1-47C4-A979-F71F7464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C4F888-B134-4D66-90D0-28474590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43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5D07F3-5043-4BFF-8735-6D2C90D9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B26874-0F27-414E-9D2F-AB42EE015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52AB68-7FEC-4155-84B7-FCABB2B0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BF7DAC-5179-4968-9E7D-489375B9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AF0ED6-4B3C-44C7-A756-503225FD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3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4D2D1-9285-486E-A5D0-C140D0DE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928ECD-AB27-423B-8ECC-BAE7E8A1C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6471C6-39E5-4716-920B-AD834ECF2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30A92E1-97E2-4385-9047-C48CE43C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411031-95E6-4BA8-996C-CCFE20CF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1756EF6-DCBF-4B03-B96A-436C5A2B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76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1A68BB-2E15-412A-8DBA-35360DB5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DF7FD6-53F8-4F3C-95EE-AE59AB835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860313-E1BA-499B-A3AB-E79B886C1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EC2C66-6285-42AF-B8CA-663082AB6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833B0DE-0B94-4E4E-86AC-B4F926F6C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8C9E6BB-5F10-4A84-8AE0-4E7DA9A7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4C4162A-59E5-4307-B3AA-A10D647C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B11D54E-6AF8-40FC-B043-6EDBCF30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68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90D77C-E49F-4022-AEEE-EB6A0DE5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60A36C2-8045-4C9F-A8D7-A28D57AC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5AEF49F-7685-4FA2-BA82-989CDE1E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BDDC82A-B524-47B6-BAD0-D5BC7A9D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12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BE6CCF2-F23A-441E-8D20-7695CEED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0D5DEC5-16D3-48EA-B6A1-9751A9A4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0741F61-B0E2-4C75-87E6-6F5222D8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34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DC1A1-C638-4533-B72B-0E1A6CEB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E75290-DE32-4A4F-AFF7-C97A6E6B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28B537-356D-4DF9-97E2-1CB17205B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AA4A0A-EC17-459E-9805-25CE2454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3D3058-5594-4F05-8F98-05C2E5EE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1FF91DB-C1F2-4122-82CF-24487BE5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22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C3E49-3CEE-4A71-A31A-8FEDF443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81A9756-482F-410E-9B8D-D95B33CD8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BD5EF8-BEA9-4E58-B16F-5E3CEBE98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40E286-9F34-4F8E-B102-D9588D36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73AC04-B95E-4AFF-95E8-7AA89102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B5C585-9D01-4E3F-8326-66595088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68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B2C7025-CA1E-4F55-AE8E-4960C1A3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CC230B-3260-4EEA-85FA-4A8058CC9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20E1A7-0622-4971-BC20-117C50F17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DF4E-48BE-4BD7-B9C3-88293B3633A3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8EDCC0-4B65-4120-A067-B089FB9E1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B09201-111F-4C93-8EE1-0BB50782C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57BE-96CD-43F7-AB56-382CA02924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11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adnikzdrowie.pl/" TargetMode="External"/><Relationship Id="rId3" Type="http://schemas.openxmlformats.org/officeDocument/2006/relationships/slideLayout" Target="../slideLayouts/slideLayout8.xml"/><Relationship Id="rId7" Type="http://schemas.openxmlformats.org/officeDocument/2006/relationships/hyperlink" Target="https://podroze.onet.pl/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://edukacja.barycz.pl/" TargetMode="External"/><Relationship Id="rId5" Type="http://schemas.openxmlformats.org/officeDocument/2006/relationships/hyperlink" Target="http://www.krainaniezwyklosci.pl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4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7DED56-2B3F-408D-B299-4505F0051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Dolina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baryczy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- przyrodniczy raj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09E3DE-09E0-4813-938B-35ADF28FAF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dgłosy lasu">
            <a:hlinkClick r:id="" action="ppaction://media"/>
            <a:extLst>
              <a:ext uri="{FF2B5EF4-FFF2-40B4-BE49-F238E27FC236}">
                <a16:creationId xmlns:a16="http://schemas.microsoft.com/office/drawing/2014/main" id="{136B827B-E99F-4D32-A1BA-27CA2C407A8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2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05086" y="3185318"/>
            <a:ext cx="487363" cy="487363"/>
          </a:xfrm>
          <a:prstGeom prst="rect">
            <a:avLst/>
          </a:prstGeom>
        </p:spPr>
      </p:pic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A52D4264-6551-4A1E-ADDA-057A0C3667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61404" y="182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696">
        <p15:prstTrans prst="curtains"/>
      </p:transition>
    </mc:Choice>
    <mc:Fallback xmlns="">
      <p:transition spd="slow" advTm="5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366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zewnętrzne, drzewo, niebo, trawa&#10;&#10;Opis wygenerowany automatycznie">
            <a:extLst>
              <a:ext uri="{FF2B5EF4-FFF2-40B4-BE49-F238E27FC236}">
                <a16:creationId xmlns:a16="http://schemas.microsoft.com/office/drawing/2014/main" id="{AD01BB8E-FF9A-4AB2-894A-2E8289DF5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-346228" y="106542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8C9B54-8C21-4BC4-B7F9-313EB326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09" y="-682811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2400" b="1" u="sng" dirty="0"/>
              <a:t>Zakończenie</a:t>
            </a:r>
            <a:endParaRPr lang="en-US" sz="2400" b="1" u="sng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94A22E-C1C3-4BCB-8457-FE12FCB00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0156" y="5038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pl-PL" dirty="0"/>
              <a:t>W Dolinie Baryczy można zobaczyć bardzo wiele gatunków drzew, krzewów i roślin zielnych należących do najróżniejszych rodzin botanicznych i zasiedlających skrajnie odmienne środowiska. Wśród nich jest całkiem sporo rzadkich i chronionych, ale także rośliny, które spotykamy niemal na każdym kroku. W tej grupie są też rośliny o ciekawych właściwościach zdrowotnych. Dolina Baryczy to bogactwo naszego regionu. </a:t>
            </a:r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8E79A81-4F2C-4882-B761-3BC097F0C8B5}"/>
              </a:ext>
            </a:extLst>
          </p:cNvPr>
          <p:cNvSpPr txBox="1"/>
          <p:nvPr/>
        </p:nvSpPr>
        <p:spPr>
          <a:xfrm>
            <a:off x="7667110" y="3846539"/>
            <a:ext cx="3822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Źródła informacji:</a:t>
            </a:r>
          </a:p>
          <a:p>
            <a:r>
              <a:rPr lang="pl-PL" sz="1400" dirty="0"/>
              <a:t>1. </a:t>
            </a:r>
            <a:r>
              <a:rPr lang="pl-PL" sz="1400" dirty="0">
                <a:hlinkClick r:id="rId5"/>
              </a:rPr>
              <a:t>http://www.krainaniezwyklosci.pl</a:t>
            </a:r>
            <a:r>
              <a:rPr lang="pl-PL" sz="1400" dirty="0"/>
              <a:t> </a:t>
            </a:r>
          </a:p>
          <a:p>
            <a:r>
              <a:rPr lang="pl-PL" sz="1400" dirty="0"/>
              <a:t>2. </a:t>
            </a:r>
            <a:r>
              <a:rPr lang="pl-PL" sz="1400" dirty="0">
                <a:hlinkClick r:id="rId6"/>
              </a:rPr>
              <a:t>http://edukacja.barycz.pl</a:t>
            </a:r>
            <a:endParaRPr lang="pl-PL" sz="1400" dirty="0"/>
          </a:p>
          <a:p>
            <a:r>
              <a:rPr lang="pl-PL" sz="1400" dirty="0"/>
              <a:t>3. </a:t>
            </a:r>
            <a:r>
              <a:rPr lang="pl-PL" sz="1400" dirty="0">
                <a:hlinkClick r:id="rId7"/>
              </a:rPr>
              <a:t>https://podroze.onet.pl</a:t>
            </a:r>
            <a:endParaRPr lang="pl-PL" sz="1400" dirty="0"/>
          </a:p>
          <a:p>
            <a:r>
              <a:rPr lang="pl-PL" sz="1400" dirty="0"/>
              <a:t>4. </a:t>
            </a:r>
            <a:r>
              <a:rPr lang="pl-PL" sz="1400" dirty="0">
                <a:hlinkClick r:id="rId8"/>
              </a:rPr>
              <a:t>www.poradnikzdrowie.pl</a:t>
            </a:r>
            <a:endParaRPr lang="pl-PL" sz="1400" dirty="0"/>
          </a:p>
          <a:p>
            <a:r>
              <a:rPr lang="pl-PL" sz="1400" dirty="0"/>
              <a:t>5. Zeszyty z przepisami naszych nieocenionych Babć</a:t>
            </a:r>
          </a:p>
          <a:p>
            <a:r>
              <a:rPr lang="pl-PL" sz="1400" dirty="0"/>
              <a:t>6. Wyklejane z czasopism przepisy Babć</a:t>
            </a:r>
          </a:p>
          <a:p>
            <a:r>
              <a:rPr lang="pl-PL" sz="1400" dirty="0"/>
              <a:t>7. Fotografie własne</a:t>
            </a:r>
          </a:p>
          <a:p>
            <a:endParaRPr lang="pl-PL" sz="1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1C509A-9013-426A-87DD-C1C93B79DFC8}"/>
              </a:ext>
            </a:extLst>
          </p:cNvPr>
          <p:cNvSpPr txBox="1"/>
          <p:nvPr/>
        </p:nvSpPr>
        <p:spPr>
          <a:xfrm>
            <a:off x="7687007" y="5984406"/>
            <a:ext cx="327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/>
              <a:t>Pracę wykonały: Gabriela Fleischer i Lena Fikus – kl. V</a:t>
            </a:r>
          </a:p>
        </p:txBody>
      </p:sp>
      <p:pic>
        <p:nvPicPr>
          <p:cNvPr id="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BC122071-B81A-4338-B38E-750028226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38756" y="16309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797">
        <p14:vortex dir="r"/>
      </p:transition>
    </mc:Choice>
    <mc:Fallback xmlns="">
      <p:transition spd="slow" advTm="97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rawa, zewnętrzne, drzewo, roślina&#10;&#10;Opis wygenerowany automatycznie">
            <a:extLst>
              <a:ext uri="{FF2B5EF4-FFF2-40B4-BE49-F238E27FC236}">
                <a16:creationId xmlns:a16="http://schemas.microsoft.com/office/drawing/2014/main" id="{F2B67905-726D-425B-AF60-106EF54DD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2" r="-1" b="33209"/>
          <a:stretch/>
        </p:blipFill>
        <p:spPr>
          <a:xfrm>
            <a:off x="0" y="10"/>
            <a:ext cx="912494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AA30E8-27A9-4816-8A62-74CB9EA6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1800" b="1" u="sng" dirty="0"/>
              <a:t>SPIS TREŚCI:</a:t>
            </a:r>
            <a:endParaRPr lang="en-US" sz="1800" b="1" u="sng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47D3FB-0497-4D64-8A0B-C52B16C7A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AutoNum type="arabicPeriod"/>
            </a:pPr>
            <a:r>
              <a:rPr lang="pl-PL" sz="1800" dirty="0"/>
              <a:t>Wstęp</a:t>
            </a:r>
          </a:p>
          <a:p>
            <a:pPr marL="457200" indent="-457200">
              <a:buAutoNum type="arabicPeriod"/>
            </a:pPr>
            <a:r>
              <a:rPr lang="pl-PL" sz="1800" dirty="0"/>
              <a:t>Jodła</a:t>
            </a:r>
          </a:p>
          <a:p>
            <a:pPr marL="457200" indent="-457200">
              <a:buAutoNum type="arabicPeriod"/>
            </a:pPr>
            <a:r>
              <a:rPr lang="pl-PL" sz="1800" dirty="0"/>
              <a:t>Mniszek lekarski</a:t>
            </a:r>
          </a:p>
          <a:p>
            <a:pPr marL="457200" indent="-457200">
              <a:buAutoNum type="arabicPeriod"/>
            </a:pPr>
            <a:r>
              <a:rPr lang="pl-PL" sz="1800" dirty="0"/>
              <a:t>Lipa drobnolistna</a:t>
            </a:r>
          </a:p>
          <a:p>
            <a:pPr marL="457200" indent="-457200">
              <a:buAutoNum type="arabicPeriod"/>
            </a:pPr>
            <a:r>
              <a:rPr lang="pl-PL" sz="1800" dirty="0"/>
              <a:t>Bez czarny</a:t>
            </a:r>
          </a:p>
          <a:p>
            <a:pPr marL="457200" indent="-457200">
              <a:buAutoNum type="arabicPeriod"/>
            </a:pPr>
            <a:r>
              <a:rPr lang="pl-PL" sz="1800" dirty="0"/>
              <a:t>Jarząb pospolity</a:t>
            </a:r>
          </a:p>
          <a:p>
            <a:pPr marL="457200" indent="-457200">
              <a:buAutoNum type="arabicPeriod"/>
            </a:pPr>
            <a:r>
              <a:rPr lang="pl-PL" sz="1800" dirty="0"/>
              <a:t>Lecznicze poduszeczki</a:t>
            </a:r>
          </a:p>
          <a:p>
            <a:pPr marL="457200" indent="-457200">
              <a:buAutoNum type="arabicPeriod"/>
            </a:pPr>
            <a:r>
              <a:rPr lang="pl-PL" sz="1800" dirty="0"/>
              <a:t>Zakończenie </a:t>
            </a:r>
          </a:p>
        </p:txBody>
      </p:sp>
    </p:spTree>
    <p:extLst>
      <p:ext uri="{BB962C8B-B14F-4D97-AF65-F5344CB8AC3E}">
        <p14:creationId xmlns:p14="http://schemas.microsoft.com/office/powerpoint/2010/main" val="51319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832">
        <p14:flip dir="r"/>
      </p:transition>
    </mc:Choice>
    <mc:Fallback xmlns="">
      <p:transition spd="slow" advTm="883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zewnętrzne, drzewo, trawa, roślina&#10;&#10;Opis wygenerowany automatycznie">
            <a:extLst>
              <a:ext uri="{FF2B5EF4-FFF2-40B4-BE49-F238E27FC236}">
                <a16:creationId xmlns:a16="http://schemas.microsoft.com/office/drawing/2014/main" id="{82504585-4128-4384-B375-52E30F66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D8ACA0E-266B-4BE6-8BCC-08C41C03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538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1400" dirty="0">
                <a:latin typeface="Arial Black" panose="020B0A04020102020204" pitchFamily="34" charset="0"/>
              </a:rPr>
              <a:t>Wstęp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9FB8204-4B41-4D67-BC3B-F0F5990D4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1007918"/>
            <a:ext cx="4584190" cy="516904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r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Dolina Baryczy jest bez wątpienia rajem dla miłośników przyrody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Barycz to rzeka przepływająca przez zachodnią części Polski, będącą prawym dopływem Odry. Na sąsiadujących z nią terenach powstał park krajobrazowy, który jest jednym z najcenniejszych przyrodniczo zakątków naszego kraju.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nikalna mozaika środowisk stała się ostoją dla wielu gatunków roślin i zwierząt. Dolina Baryczy to również bogate źródło cennych roślin leczniczych, rozpoczynając od wysokich drzew, poprzez krzewy, czy liczne zioła i pokrzywy. Gatunków roślin o właściwościach leczniczych jest w naszej Dolinie sporo. Już od setek lat człowiek próbował wydobyć z natury, to co najlepsze, tworząc liczne przepisy, z których natomiast powstały różne napary, lecznicze kompresy, zioła, herbaty, soki, maści czy wiele innych. W dalszej części przedstawimy kilka roślin leczniczych, które królują w naszych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rodzinach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wielu lat, są przekazywane z pokolenia na pokolenie, a które mają rewelacyjny wpływ na nasze zdrowie.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170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225">
        <p15:prstTrans prst="wind"/>
      </p:transition>
    </mc:Choice>
    <mc:Fallback xmlns="">
      <p:transition spd="slow" advTm="2122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1358053-1ACA-44DA-8579-346F73970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93721" y="2899468"/>
            <a:ext cx="487363" cy="487363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ED9A6618-A249-4390-BC52-15BC447E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" name="Symbol zastępczy zawartości 15" descr="Obraz zawierający roślina, roślina iglasta, liść&#10;&#10;Opis wygenerowany automatycznie">
            <a:extLst>
              <a:ext uri="{FF2B5EF4-FFF2-40B4-BE49-F238E27FC236}">
                <a16:creationId xmlns:a16="http://schemas.microsoft.com/office/drawing/2014/main" id="{CF913A85-D862-4271-8C8C-9259B25BF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0"/>
            <a:ext cx="8620219" cy="451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9B44610-E1EC-4B8A-AAC7-A3BA10D38C46}"/>
              </a:ext>
            </a:extLst>
          </p:cNvPr>
          <p:cNvSpPr txBox="1"/>
          <p:nvPr/>
        </p:nvSpPr>
        <p:spPr>
          <a:xfrm>
            <a:off x="8735628" y="542701"/>
            <a:ext cx="3340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u="sng" dirty="0"/>
              <a:t>JODŁA POSPOLITA</a:t>
            </a:r>
            <a:endParaRPr lang="pl-PL" sz="3600" b="1" u="sng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E92B44D-A7E6-4C33-A5E7-2AA7BA05B287}"/>
              </a:ext>
            </a:extLst>
          </p:cNvPr>
          <p:cNvSpPr txBox="1"/>
          <p:nvPr/>
        </p:nvSpPr>
        <p:spPr>
          <a:xfrm>
            <a:off x="8735628" y="2057400"/>
            <a:ext cx="2929631" cy="422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Olejki terpentynowe, które są umiejscowione w żywicy, powodują działanie przeciwzapalne oraz przeciwwirusowe. Olejek terpentynowy działa wykrztuśnie, stosuje się go także przy bólach reumatycznych. Pączki jodły, które zbiera się po ścięciu mają zastosowanie bakteriobójcze, a także niszczą drobnoustroje w drogach oddechowych.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0B273E-ED9E-4DC8-8D55-C6A1F08034E4}"/>
              </a:ext>
            </a:extLst>
          </p:cNvPr>
          <p:cNvSpPr txBox="1"/>
          <p:nvPr/>
        </p:nvSpPr>
        <p:spPr>
          <a:xfrm>
            <a:off x="526741" y="4584181"/>
            <a:ext cx="7465488" cy="12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600" b="1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Napar z jodły pospolitej</a:t>
            </a:r>
            <a:endParaRPr lang="pl-PL" sz="1600" i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600" i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Pędy jodły dokładnie umyć i jak najdrobniej posiekać igły. Następnie zalać gorącą wodą i zaparzać kilka minut. Odcedzić, dodać miód do smaku i pić, gdy napar jest jeszcze ciepły.</a:t>
            </a:r>
          </a:p>
        </p:txBody>
      </p:sp>
    </p:spTree>
    <p:extLst>
      <p:ext uri="{BB962C8B-B14F-4D97-AF65-F5344CB8AC3E}">
        <p14:creationId xmlns:p14="http://schemas.microsoft.com/office/powerpoint/2010/main" val="22772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172">
        <p14:gallery dir="l"/>
      </p:transition>
    </mc:Choice>
    <mc:Fallback xmlns="">
      <p:transition spd="slow" advTm="11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9AF3A3B1-B64A-4486-94E0-9A980F7E4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463796"/>
            <a:ext cx="5803037" cy="441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283A98D4-7BA3-4357-996C-3BD4DABE6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1191" y="1443777"/>
            <a:ext cx="3932237" cy="2097503"/>
          </a:xfrm>
        </p:spPr>
        <p:txBody>
          <a:bodyPr/>
          <a:lstStyle/>
          <a:p>
            <a:pPr algn="r"/>
            <a:r>
              <a:rPr lang="pl-P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Mniszek pospolity ma wiele właściwości leczniczych, dzięki którym znalazł zastosowanie w medycynie naturalnej. Mniszek ma m.in. właściwości przeciwcukrzycowe i potencjalne przeciwnowotworowe, wspiera też pracę wątroby, a także podnosi naszą odporność.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pl-PL" dirty="0"/>
          </a:p>
        </p:txBody>
      </p:sp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6D3D6D0B-A172-4BBC-B373-D55D832A9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07042" y="3965760"/>
            <a:ext cx="487363" cy="487363"/>
          </a:xfrm>
          <a:prstGeom prst="rect">
            <a:avLst/>
          </a:prstGeo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116E469B-51C9-4AD8-A8B2-85DA5D77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46" y="550415"/>
            <a:ext cx="3932237" cy="708779"/>
          </a:xfrm>
        </p:spPr>
        <p:txBody>
          <a:bodyPr>
            <a:normAutofit fontScale="90000"/>
          </a:bodyPr>
          <a:lstStyle/>
          <a:p>
            <a:pPr algn="r"/>
            <a:r>
              <a:rPr lang="pl-PL" sz="4400" b="1" u="sng" dirty="0"/>
              <a:t>MNISZEK</a:t>
            </a:r>
            <a:r>
              <a:rPr lang="pl-PL" sz="4000" b="1" u="sng" dirty="0"/>
              <a:t> LEKARSKI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E79ED53-8FD1-4D12-9B8C-41AB74202B75}"/>
              </a:ext>
            </a:extLst>
          </p:cNvPr>
          <p:cNvSpPr txBox="1"/>
          <p:nvPr/>
        </p:nvSpPr>
        <p:spPr>
          <a:xfrm>
            <a:off x="292962" y="4808865"/>
            <a:ext cx="5803037" cy="13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Syrop z mniszka lekarskiego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400 kwiatów mniszka lekarskiego dokładnie umyć i wsypać do garnka. Zalać 1 litrem wody i gotować przez 10 minut, dodać dwie pokrojone cytryny i odstawić na 24 godziny.</a:t>
            </a:r>
          </a:p>
        </p:txBody>
      </p:sp>
    </p:spTree>
    <p:extLst>
      <p:ext uri="{BB962C8B-B14F-4D97-AF65-F5344CB8AC3E}">
        <p14:creationId xmlns:p14="http://schemas.microsoft.com/office/powerpoint/2010/main" val="145573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613">
        <p15:prstTrans prst="prestige"/>
      </p:transition>
    </mc:Choice>
    <mc:Fallback xmlns="">
      <p:transition spd="slow" advTm="106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drzewo, roślina, zewnętrzne, klon&#10;&#10;Opis wygenerowany automatycznie">
            <a:extLst>
              <a:ext uri="{FF2B5EF4-FFF2-40B4-BE49-F238E27FC236}">
                <a16:creationId xmlns:a16="http://schemas.microsoft.com/office/drawing/2014/main" id="{909B75FA-8684-4DB5-837F-6D5FDF955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r="1170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49A718-A7F3-43B9-9F7B-175688CE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b="1" u="sng" dirty="0"/>
              <a:t>LIPA DROBNOLISTNA</a:t>
            </a:r>
            <a:endParaRPr lang="en-US" b="1" u="sng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D42653-0A89-4073-A7C4-43D67209A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1745673"/>
            <a:ext cx="3822189" cy="251136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pl-PL" sz="1400" dirty="0"/>
              <a:t>Lipa jest cenionym surowcem zielarskim. Wykorzystuje się głównie kwiat- są one bogate w olejki eteryczne, flawonoidy, garbniki oraz śluz. Najbardziej znane jest napotne działanie preparatów lipowych. Ponadto wspomagają pracę organizmu przy przeziębieniach z uwagi na właściwości przeciwzapalne. Zasadne jest więc spożywanie naparów i odwarów z kwiatów jak również zażywanie kąpieli. Wykazano również, że lipa wpływa uspokajająco na organizm, zmniejsza napięcie mięśniowe, czy wspomaga pracę układu trawiennego.</a:t>
            </a:r>
            <a:endParaRPr lang="en-US" sz="14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C7A7521-FB7F-4EBA-811F-624D4E9F35EB}"/>
              </a:ext>
            </a:extLst>
          </p:cNvPr>
          <p:cNvSpPr txBox="1"/>
          <p:nvPr/>
        </p:nvSpPr>
        <p:spPr>
          <a:xfrm>
            <a:off x="5816599" y="4771869"/>
            <a:ext cx="5537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u="sng" dirty="0"/>
              <a:t>PRZEPIS NA HERBATKĘ Z LIPY</a:t>
            </a:r>
          </a:p>
          <a:p>
            <a:pPr algn="r"/>
            <a:endParaRPr lang="pl-PL" sz="1400" dirty="0"/>
          </a:p>
          <a:p>
            <a:pPr algn="r"/>
            <a:r>
              <a:rPr lang="pl-PL" sz="1400" dirty="0"/>
              <a:t>Aby cieszyć się dobroczynnymi właściwościami herbatki z lipy, wystarczy 1 łyżkę suszonych kwiatów zalać wrzątkiem. Następnie odstawić do zaparzenia pod przykryciem. Pić ciepłą, by rozgrzać organizm. Świetnie smakuje z dodatkiem cytryny, soku malinowego, miodu i imbiru.</a:t>
            </a:r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4C8D1D9-3171-43F4-87D7-C638073A5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2029" y="19416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147">
        <p14:reveal/>
      </p:transition>
    </mc:Choice>
    <mc:Fallback xmlns="">
      <p:transition spd="slow" advTm="161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430C6863-A9C9-441B-B610-FFBBFB5FF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r="2435" b="-2"/>
          <a:stretch/>
        </p:blipFill>
        <p:spPr>
          <a:xfrm rot="16200000">
            <a:off x="7127515" y="1793513"/>
            <a:ext cx="2937954" cy="7191020"/>
          </a:xfrm>
          <a:prstGeom prst="rect">
            <a:avLst/>
          </a:prstGeom>
        </p:spPr>
      </p:pic>
      <p:pic>
        <p:nvPicPr>
          <p:cNvPr id="6" name="Symbol zastępczy zawartości 5" descr="Obraz zawierający drzewo, zewnętrzne, owoce, czarny bez&#10;&#10;Opis wygenerowany automatycznie">
            <a:extLst>
              <a:ext uri="{FF2B5EF4-FFF2-40B4-BE49-F238E27FC236}">
                <a16:creationId xmlns:a16="http://schemas.microsoft.com/office/drawing/2014/main" id="{DB27F7E7-F10A-46DF-BFA8-9A7A023F8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r="1" b="39405"/>
          <a:stretch/>
        </p:blipFill>
        <p:spPr>
          <a:xfrm>
            <a:off x="5556491" y="0"/>
            <a:ext cx="7988360" cy="3920047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C69A65-973D-4A43-858D-70A2F73D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BEZ CZARNY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554AF2-EB30-4022-A121-29875FD92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Bez od </a:t>
            </a:r>
            <a:r>
              <a:rPr lang="en-US" sz="2000" dirty="0" err="1"/>
              <a:t>dawna</a:t>
            </a:r>
            <a:r>
              <a:rPr lang="en-US" sz="2000" dirty="0"/>
              <a:t> </a:t>
            </a:r>
            <a:r>
              <a:rPr lang="en-US" sz="2000" dirty="0" err="1"/>
              <a:t>wykorzystywany</a:t>
            </a:r>
            <a:r>
              <a:rPr lang="en-US" sz="2000" dirty="0"/>
              <a:t> jest w </a:t>
            </a:r>
            <a:r>
              <a:rPr lang="en-US" sz="2000" dirty="0" err="1"/>
              <a:t>lecznictwie</a:t>
            </a:r>
            <a:r>
              <a:rPr lang="en-US" sz="2000" dirty="0"/>
              <a:t>. </a:t>
            </a:r>
            <a:r>
              <a:rPr lang="en-US" sz="2000" dirty="0" err="1"/>
              <a:t>Kwiaty</a:t>
            </a:r>
            <a:r>
              <a:rPr lang="en-US" sz="2000" dirty="0"/>
              <a:t> </a:t>
            </a:r>
            <a:r>
              <a:rPr lang="en-US" sz="2000" dirty="0" err="1"/>
              <a:t>mają</a:t>
            </a:r>
            <a:r>
              <a:rPr lang="en-US" sz="2000" dirty="0"/>
              <a:t> </a:t>
            </a:r>
            <a:r>
              <a:rPr lang="en-US" sz="2000" dirty="0" err="1"/>
              <a:t>działanie</a:t>
            </a:r>
            <a:r>
              <a:rPr lang="en-US" sz="2000" dirty="0"/>
              <a:t> </a:t>
            </a:r>
            <a:r>
              <a:rPr lang="en-US" sz="2000" dirty="0" err="1"/>
              <a:t>przeciwgorączkowe</a:t>
            </a:r>
            <a:r>
              <a:rPr lang="en-US" sz="2000" dirty="0"/>
              <a:t>, </a:t>
            </a:r>
            <a:r>
              <a:rPr lang="en-US" sz="2000" dirty="0" err="1"/>
              <a:t>napotne</a:t>
            </a:r>
            <a:r>
              <a:rPr lang="en-US" sz="2000" dirty="0"/>
              <a:t>, </a:t>
            </a:r>
            <a:r>
              <a:rPr lang="en-US" sz="2000" dirty="0" err="1"/>
              <a:t>moczopędne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wykrztuśne</a:t>
            </a:r>
            <a:r>
              <a:rPr lang="en-US" sz="2000" dirty="0"/>
              <a:t>.</a:t>
            </a:r>
          </a:p>
        </p:txBody>
      </p:sp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D623D81-5950-4C8A-B7FC-898A4BA751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1436" y="32999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195">
        <p15:prstTrans prst="fracture"/>
      </p:transition>
    </mc:Choice>
    <mc:Fallback xmlns="">
      <p:transition spd="slow" advTm="11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64C2484-0F35-4B9E-8AB8-B360B24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JARZĄB POSPOLITY</a:t>
            </a:r>
            <a:endParaRPr lang="en-US" sz="28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B3C4F3B-B7FC-47EF-8771-0ED15BF4BB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9" r="-4" b="1691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11" name="Symbol zastępczy zawartości 10" descr="Obraz zawierający tekst&#10;&#10;Opis wygenerowany automatycznie">
            <a:extLst>
              <a:ext uri="{FF2B5EF4-FFF2-40B4-BE49-F238E27FC236}">
                <a16:creationId xmlns:a16="http://schemas.microsoft.com/office/drawing/2014/main" id="{7AA251F7-1F7B-4396-8D1A-8CE2CE09C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4" b="-2"/>
          <a:stretch/>
        </p:blipFill>
        <p:spPr>
          <a:xfrm rot="16200000">
            <a:off x="6093291" y="-1003627"/>
            <a:ext cx="4051011" cy="67989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6D352C5-3DF5-427C-B783-DAD71389F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019" y="4610244"/>
            <a:ext cx="6725232" cy="17145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pl-PL" sz="1200" dirty="0"/>
              <a:t>Jarzębiny są doskonałymi roślinami miododajnymi. Co więcej są wykorzystywane w kuchni. Owoce można jeść jedynie po przemrożeniu, lub po zanurzeniu we wrzątku. Można z nich przygotowywać dżemy, marmolady, soki, syropy, musy czy nalewkę.</a:t>
            </a:r>
          </a:p>
          <a:p>
            <a:pPr marL="0" indent="0">
              <a:buNone/>
            </a:pPr>
            <a:r>
              <a:rPr lang="pl-PL" sz="1200" dirty="0"/>
              <a:t>Jesienią i zimą łatwo zauważyć, że owoce są pokarmem dla wielu gatunków ptaków (choćby jarząbka, drozda, gila czy jemiołuszki), również większe zwierzęta jak borsuk czy sarna nie wzgardzą tego typu pożywieniem.</a:t>
            </a:r>
          </a:p>
          <a:p>
            <a:pPr marL="0" indent="0">
              <a:buNone/>
            </a:pPr>
            <a:r>
              <a:rPr lang="pl-PL" sz="1200" dirty="0"/>
              <a:t>Z uwagi na bogactwo witaminy </a:t>
            </a:r>
            <a:r>
              <a:rPr lang="pl-PL" sz="1200" b="1" dirty="0"/>
              <a:t>C, P, E, K, B3</a:t>
            </a:r>
            <a:r>
              <a:rPr lang="pl-PL" sz="1200" dirty="0"/>
              <a:t> a także </a:t>
            </a:r>
            <a:r>
              <a:rPr lang="pl-PL" sz="1200" b="1" dirty="0"/>
              <a:t>A</a:t>
            </a:r>
            <a:r>
              <a:rPr lang="pl-PL" sz="1200" dirty="0"/>
              <a:t> oraz pektyn i garbników owoce są cennym surowcem zielarskim. Wykazują działanie moczopędne, usprawniają pracę przewodu pokarmowego oraz pozytywnie wpływają na stan błon śluzowych. Preparaty z jarzębiny stosuje się w przypadku problemów z prawidłowym funkcjonowaniem jelit, niestrawności czy niewłaściwej pracy pęcherzyka żółciowego, lub wątroby.</a:t>
            </a:r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481EC5BA-8902-4D44-B9D7-6AB368C49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1357" y="23958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20879">
        <p14:doors dir="vert"/>
      </p:transition>
    </mc:Choice>
    <mc:Fallback xmlns="">
      <p:transition spd="slow" advTm="208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ytuł 1">
            <a:extLst>
              <a:ext uri="{FF2B5EF4-FFF2-40B4-BE49-F238E27FC236}">
                <a16:creationId xmlns:a16="http://schemas.microsoft.com/office/drawing/2014/main" id="{F112A10A-555F-446A-8EE7-7E0C132F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pl-PL" sz="4400" b="1" u="sng" dirty="0"/>
              <a:t>LECZNICZE PODUSZECZKI </a:t>
            </a:r>
            <a:br>
              <a:rPr lang="pl-PL" sz="4400" b="1" u="sng" dirty="0"/>
            </a:br>
            <a:r>
              <a:rPr lang="pl-PL" sz="4400" b="1" u="sng" dirty="0"/>
              <a:t>Z NIEZWYKŁYCH ZIÓŁ</a:t>
            </a:r>
            <a:endParaRPr lang="en-US" sz="4400" b="1" u="sng" dirty="0"/>
          </a:p>
        </p:txBody>
      </p:sp>
      <p:pic>
        <p:nvPicPr>
          <p:cNvPr id="6" name="Symbol zastępczy zawartości 5" descr="Obraz zawierający tekst, tabliczka&#10;&#10;Opis wygenerowany automatycznie">
            <a:extLst>
              <a:ext uri="{FF2B5EF4-FFF2-40B4-BE49-F238E27FC236}">
                <a16:creationId xmlns:a16="http://schemas.microsoft.com/office/drawing/2014/main" id="{6FBEE099-DADD-4C45-9378-025BD0527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 b="2333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sp>
        <p:nvSpPr>
          <p:cNvPr id="49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ymbol zastępczy tekstu 3">
            <a:extLst>
              <a:ext uri="{FF2B5EF4-FFF2-40B4-BE49-F238E27FC236}">
                <a16:creationId xmlns:a16="http://schemas.microsoft.com/office/drawing/2014/main" id="{FE352A1B-62F2-41A9-9646-46B07266A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700" y="2048256"/>
            <a:ext cx="5154168" cy="4123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708DE471-1B97-497A-BBCF-E8F748198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28180" y="24032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2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194">
        <p15:prstTrans prst="airplane"/>
      </p:transition>
    </mc:Choice>
    <mc:Fallback xmlns="">
      <p:transition spd="slow" advTm="211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783</Words>
  <Application>Microsoft Office PowerPoint</Application>
  <PresentationFormat>Panoramiczny</PresentationFormat>
  <Paragraphs>43</Paragraphs>
  <Slides>10</Slides>
  <Notes>0</Notes>
  <HiddenSlides>0</HiddenSlides>
  <MMClips>9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Algerian</vt:lpstr>
      <vt:lpstr>Arial</vt:lpstr>
      <vt:lpstr>Arial Black</vt:lpstr>
      <vt:lpstr>Calibri</vt:lpstr>
      <vt:lpstr>Calibri Light</vt:lpstr>
      <vt:lpstr>Franklin Gothic Book</vt:lpstr>
      <vt:lpstr>Times New Roman</vt:lpstr>
      <vt:lpstr>Tw Cen MT</vt:lpstr>
      <vt:lpstr>Motyw pakietu Office</vt:lpstr>
      <vt:lpstr>Dolina baryczy  - przyrodniczy raj</vt:lpstr>
      <vt:lpstr>SPIS TREŚCI:</vt:lpstr>
      <vt:lpstr>Wstęp</vt:lpstr>
      <vt:lpstr>Prezentacja programu PowerPoint</vt:lpstr>
      <vt:lpstr>MNISZEK LEKARSKI</vt:lpstr>
      <vt:lpstr>LIPA DROBNOLISTNA</vt:lpstr>
      <vt:lpstr>BEZ CZARNY</vt:lpstr>
      <vt:lpstr>JARZĄB POSPOLITY</vt:lpstr>
      <vt:lpstr>LECZNICZE PODUSZECZKI  Z NIEZWYKŁYCH ZIÓŁ</vt:lpstr>
      <vt:lpstr>Zakończenie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Dolina baryczy  - przyrodniczy raj</dc:title>
  <dc:creator>Lenka Fik</dc:creator>
  <cp:lastModifiedBy>Lenka Fik</cp:lastModifiedBy>
  <cp:revision>13</cp:revision>
  <dcterms:created xsi:type="dcterms:W3CDTF">2021-10-15T19:18:15Z</dcterms:created>
  <dcterms:modified xsi:type="dcterms:W3CDTF">2021-10-21T13:17:38Z</dcterms:modified>
</cp:coreProperties>
</file>