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59A7A1C-4861-4DB9-8F24-7506F6311B16}" type="datetimeFigureOut">
              <a:rPr lang="pl-PL" smtClean="0"/>
              <a:t>23.10.2021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152493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59A7A1C-4861-4DB9-8F24-7506F6311B16}" type="datetimeFigureOut">
              <a:rPr lang="pl-PL" smtClean="0"/>
              <a:t>23.10.2021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412857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59A7A1C-4861-4DB9-8F24-7506F6311B16}" type="datetimeFigureOut">
              <a:rPr lang="pl-PL" smtClean="0"/>
              <a:t>23.10.2021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316600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59A7A1C-4861-4DB9-8F24-7506F6311B16}" type="datetimeFigureOut">
              <a:rPr lang="pl-PL" smtClean="0"/>
              <a:t>23.10.2021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2C7B34D-2319-44DD-895D-1E820C3DD332}" type="slidenum">
              <a:rPr lang="pl-PL" smtClean="0"/>
              <a:t>‹#›</a:t>
            </a:fld>
            <a:endParaRPr lang="pl-P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658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59A7A1C-4861-4DB9-8F24-7506F6311B16}" type="datetimeFigureOut">
              <a:rPr lang="pl-PL" smtClean="0"/>
              <a:t>23.10.2021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12009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D59A7A1C-4861-4DB9-8F24-7506F6311B16}" type="datetimeFigureOut">
              <a:rPr lang="pl-PL" smtClean="0"/>
              <a:t>23.10.2021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27052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D59A7A1C-4861-4DB9-8F24-7506F6311B16}" type="datetimeFigureOut">
              <a:rPr lang="pl-PL" smtClean="0"/>
              <a:t>23.10.2021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10168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59A7A1C-4861-4DB9-8F24-7506F6311B16}" type="datetimeFigureOut">
              <a:rPr lang="pl-PL" smtClean="0"/>
              <a:t>23.10.2021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17141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59A7A1C-4861-4DB9-8F24-7506F6311B16}" type="datetimeFigureOut">
              <a:rPr lang="pl-PL" smtClean="0"/>
              <a:t>23.10.2021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351309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59A7A1C-4861-4DB9-8F24-7506F6311B16}" type="datetimeFigureOut">
              <a:rPr lang="pl-PL" smtClean="0"/>
              <a:t>23.10.2021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326395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59A7A1C-4861-4DB9-8F24-7506F6311B16}" type="datetimeFigureOut">
              <a:rPr lang="pl-PL" smtClean="0"/>
              <a:t>23.10.2021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300294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59A7A1C-4861-4DB9-8F24-7506F6311B16}" type="datetimeFigureOut">
              <a:rPr lang="pl-PL" smtClean="0"/>
              <a:t>23.10.2021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120263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59A7A1C-4861-4DB9-8F24-7506F6311B16}" type="datetimeFigureOut">
              <a:rPr lang="pl-PL" smtClean="0"/>
              <a:t>23.10.2021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419651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59A7A1C-4861-4DB9-8F24-7506F6311B16}" type="datetimeFigureOut">
              <a:rPr lang="pl-PL" smtClean="0"/>
              <a:t>23.10.2021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412753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59A7A1C-4861-4DB9-8F24-7506F6311B16}" type="datetimeFigureOut">
              <a:rPr lang="pl-PL" smtClean="0"/>
              <a:t>23.10.2021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28251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59A7A1C-4861-4DB9-8F24-7506F6311B16}" type="datetimeFigureOut">
              <a:rPr lang="pl-PL" smtClean="0"/>
              <a:t>23.10.2021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84817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59A7A1C-4861-4DB9-8F24-7506F6311B16}" type="datetimeFigureOut">
              <a:rPr lang="pl-PL" smtClean="0"/>
              <a:t>23.10.2021</a:t>
            </a:fld>
            <a:endParaRPr 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7B34D-2319-44DD-895D-1E820C3DD332}" type="slidenum">
              <a:rPr lang="pl-PL" smtClean="0"/>
              <a:t>‹#›</a:t>
            </a:fld>
            <a:endParaRPr lang="pl-PL"/>
          </a:p>
        </p:txBody>
      </p:sp>
    </p:spTree>
    <p:extLst>
      <p:ext uri="{BB962C8B-B14F-4D97-AF65-F5344CB8AC3E}">
        <p14:creationId xmlns:p14="http://schemas.microsoft.com/office/powerpoint/2010/main" val="62911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59A7A1C-4861-4DB9-8F24-7506F6311B16}" type="datetimeFigureOut">
              <a:rPr lang="pl-PL" smtClean="0"/>
              <a:t>23.10.2021</a:t>
            </a:fld>
            <a:endParaRPr lang="pl-P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2C7B34D-2319-44DD-895D-1E820C3DD332}" type="slidenum">
              <a:rPr lang="pl-PL" smtClean="0"/>
              <a:t>‹#›</a:t>
            </a:fld>
            <a:endParaRPr lang="pl-PL"/>
          </a:p>
        </p:txBody>
      </p:sp>
    </p:spTree>
    <p:extLst>
      <p:ext uri="{BB962C8B-B14F-4D97-AF65-F5344CB8AC3E}">
        <p14:creationId xmlns:p14="http://schemas.microsoft.com/office/powerpoint/2010/main" val="191291069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s://radioklinika.pl/pokrzywa-zwyczajna-dzialanie-wskazania-wybrane-przepisy/" TargetMode="External"/><Relationship Id="rId13" Type="http://schemas.openxmlformats.org/officeDocument/2006/relationships/hyperlink" Target="http://www.chataczarownic.fora.pl/ziola,55/wiersze-o-ziolach,773.html" TargetMode="External"/><Relationship Id="rId3" Type="http://schemas.openxmlformats.org/officeDocument/2006/relationships/hyperlink" Target="https://polki.pl/przepisy/przetwory,konfitura-z-borowki-brusznicy-4-doskonale-przepisy,10411779,artykul.html#%C5%81atwa%20konfitura%20z%20bor%C3%B3wki%20brusznicy" TargetMode="External"/><Relationship Id="rId7" Type="http://schemas.openxmlformats.org/officeDocument/2006/relationships/hyperlink" Target="https://www.mojegotowanie.pl/przepis/miod-z-mniszka-lekarskiego-mlecza" TargetMode="External"/><Relationship Id="rId12" Type="http://schemas.openxmlformats.org/officeDocument/2006/relationships/hyperlink" Target="http://poetyckie-zacisze.pl/mniszek-w41356.html" TargetMode="External"/><Relationship Id="rId2" Type="http://schemas.openxmlformats.org/officeDocument/2006/relationships/hyperlink" Target="https://pl.wikipedia.org/wiki/Bor%C3%B3wka_brusznica" TargetMode="External"/><Relationship Id="rId1" Type="http://schemas.openxmlformats.org/officeDocument/2006/relationships/slideLayout" Target="../slideLayouts/slideLayout7.xml"/><Relationship Id="rId6" Type="http://schemas.openxmlformats.org/officeDocument/2006/relationships/hyperlink" Target="https://www.swiatkwiatow.pl/poradnik-ogrodniczy/mniszek-lekarski--opis-zastosowanie-i-wlasciwosci-id1014.html" TargetMode="External"/><Relationship Id="rId11" Type="http://schemas.openxmlformats.org/officeDocument/2006/relationships/hyperlink" Target="http://ogrodnik-amator.pl/mieta.php" TargetMode="External"/><Relationship Id="rId5" Type="http://schemas.openxmlformats.org/officeDocument/2006/relationships/hyperlink" Target="https://www.przyslijprzepis.pl/przepis/syrop-z-rumianku" TargetMode="External"/><Relationship Id="rId10" Type="http://schemas.openxmlformats.org/officeDocument/2006/relationships/hyperlink" Target="https://www.doradcasmaku.pl/przepis-napoj-ze-swiezej-miety-140276" TargetMode="External"/><Relationship Id="rId4" Type="http://schemas.openxmlformats.org/officeDocument/2006/relationships/hyperlink" Target="https://fajnyogrod.pl/porady/rumianek-pospolity-opis-uprawa-zastosowanie-wlasciwosci-lecznicze/" TargetMode="External"/><Relationship Id="rId9" Type="http://schemas.openxmlformats.org/officeDocument/2006/relationships/hyperlink" Target="https://www.akademiadietetyki.pl/dietetyka/pokrzywa-zwyczajna-niedoceniona-zrodlo-zdrow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mojegotowanie.pl/przepis/miod-z-mniszka-lekarskiego-mlecza"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F6D755-8153-4362-8F39-4A881B46FFC3}"/>
              </a:ext>
            </a:extLst>
          </p:cNvPr>
          <p:cNvSpPr>
            <a:spLocks noGrp="1"/>
          </p:cNvSpPr>
          <p:nvPr>
            <p:ph type="ctrTitle"/>
          </p:nvPr>
        </p:nvSpPr>
        <p:spPr/>
        <p:txBody>
          <a:bodyPr/>
          <a:lstStyle/>
          <a:p>
            <a:r>
              <a:rPr lang="pl-PL" b="1" dirty="0">
                <a:latin typeface="Times New Roman" panose="02020603050405020304" pitchFamily="18" charset="0"/>
                <a:cs typeface="Times New Roman" panose="02020603050405020304" pitchFamily="18" charset="0"/>
              </a:rPr>
              <a:t>ZDROWIE Z NATURY</a:t>
            </a:r>
          </a:p>
        </p:txBody>
      </p:sp>
      <p:sp>
        <p:nvSpPr>
          <p:cNvPr id="3" name="Podtytuł 2">
            <a:extLst>
              <a:ext uri="{FF2B5EF4-FFF2-40B4-BE49-F238E27FC236}">
                <a16:creationId xmlns:a16="http://schemas.microsoft.com/office/drawing/2014/main" id="{893E0857-A982-485F-BAA9-F6AB6081441A}"/>
              </a:ext>
            </a:extLst>
          </p:cNvPr>
          <p:cNvSpPr>
            <a:spLocks noGrp="1"/>
          </p:cNvSpPr>
          <p:nvPr>
            <p:ph type="subTitle" idx="1"/>
          </p:nvPr>
        </p:nvSpPr>
        <p:spPr/>
        <p:txBody>
          <a:bodyPr>
            <a:normAutofit fontScale="92500" lnSpcReduction="20000"/>
          </a:bodyPr>
          <a:lstStyle/>
          <a:p>
            <a:r>
              <a:rPr lang="pl-PL" b="0" i="1" dirty="0">
                <a:solidFill>
                  <a:srgbClr val="000000"/>
                </a:solidFill>
                <a:effectLst/>
                <a:latin typeface="Verdana" panose="020B0604030504040204" pitchFamily="34" charset="0"/>
              </a:rPr>
              <a:t>Chęć powrotu do życia wśród wody czystej, zdrowej żywności i starych dobrych przepisów kulinarnych naszych prababek odkrywają dziś współcześnie panie domu  przypominając sobie o ziołach.</a:t>
            </a:r>
            <a:endParaRPr lang="pl-PL" dirty="0"/>
          </a:p>
        </p:txBody>
      </p:sp>
    </p:spTree>
    <p:extLst>
      <p:ext uri="{BB962C8B-B14F-4D97-AF65-F5344CB8AC3E}">
        <p14:creationId xmlns:p14="http://schemas.microsoft.com/office/powerpoint/2010/main" val="47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68D41B-0D82-400A-A59E-8E1424BEF139}"/>
              </a:ext>
            </a:extLst>
          </p:cNvPr>
          <p:cNvSpPr>
            <a:spLocks noGrp="1"/>
          </p:cNvSpPr>
          <p:nvPr>
            <p:ph type="title"/>
          </p:nvPr>
        </p:nvSpPr>
        <p:spPr>
          <a:xfrm>
            <a:off x="913774" y="1180730"/>
            <a:ext cx="5934969" cy="807868"/>
          </a:xfrm>
        </p:spPr>
        <p:txBody>
          <a:bodyPr>
            <a:normAutofit/>
          </a:bodyPr>
          <a:lstStyle/>
          <a:p>
            <a:r>
              <a:rPr lang="pl-PL" b="1" dirty="0">
                <a:latin typeface="Times New Roman" panose="02020603050405020304" pitchFamily="18" charset="0"/>
                <a:cs typeface="Times New Roman" panose="02020603050405020304" pitchFamily="18" charset="0"/>
              </a:rPr>
              <a:t>ORZECH WŁOSKI</a:t>
            </a:r>
          </a:p>
        </p:txBody>
      </p:sp>
      <p:sp>
        <p:nvSpPr>
          <p:cNvPr id="4" name="Symbol zastępczy tekstu 3">
            <a:extLst>
              <a:ext uri="{FF2B5EF4-FFF2-40B4-BE49-F238E27FC236}">
                <a16:creationId xmlns:a16="http://schemas.microsoft.com/office/drawing/2014/main" id="{D9444705-D537-4C96-9A08-7CDF29CC5500}"/>
              </a:ext>
            </a:extLst>
          </p:cNvPr>
          <p:cNvSpPr>
            <a:spLocks noGrp="1"/>
          </p:cNvSpPr>
          <p:nvPr>
            <p:ph type="body" sz="half" idx="2"/>
          </p:nvPr>
        </p:nvSpPr>
        <p:spPr/>
        <p:txBody>
          <a:bodyPr>
            <a:normAutofit fontScale="92500" lnSpcReduction="20000"/>
          </a:bodyPr>
          <a:lstStyle/>
          <a:p>
            <a:r>
              <a:rPr lang="pl-PL" sz="1800" u="sng" dirty="0">
                <a:effectLst/>
                <a:latin typeface="Times New Roman" panose="02020603050405020304" pitchFamily="18" charset="0"/>
                <a:ea typeface="Times New Roman" panose="02020603050405020304" pitchFamily="18" charset="0"/>
                <a:cs typeface="Times New Roman" panose="02020603050405020304" pitchFamily="18" charset="0"/>
              </a:rPr>
              <a:t>Orzech włoski- </a:t>
            </a: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W roli surowca leczniczego stosowane są przede wszystkim zebrane latem i wysuszone liście orzecha włoskiego. Mają one działanie: ściągające, przeciwzapalne. Orzechy włoskie stosowane są w profilaktyce osteoporozy, cukrzycy i Alzheimera. Działają przeciwzapalnie i przeciwzakrzepowo. Zapobiegają powstawaniu miażdżycy, która jest podłożem większości chorób wynikającej z diety bogato tłuszczowej. Obniżają także ciśnienie krwi i ryzyko depresji.</a:t>
            </a:r>
          </a:p>
          <a:p>
            <a:endParaRPr lang="pl-PL" dirty="0"/>
          </a:p>
        </p:txBody>
      </p:sp>
      <p:pic>
        <p:nvPicPr>
          <p:cNvPr id="5122" name="Picture 2">
            <a:extLst>
              <a:ext uri="{FF2B5EF4-FFF2-40B4-BE49-F238E27FC236}">
                <a16:creationId xmlns:a16="http://schemas.microsoft.com/office/drawing/2014/main" id="{E1CD742C-C783-46B6-B533-809D97738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556" y="171851"/>
            <a:ext cx="2878138"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3401B56B-D3B2-474D-AF2E-989B54F70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647" y="3314668"/>
            <a:ext cx="2367128" cy="315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1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1DE3D6F-C88B-4002-898E-B7A255AA4CB2}"/>
              </a:ext>
            </a:extLst>
          </p:cNvPr>
          <p:cNvSpPr txBox="1"/>
          <p:nvPr/>
        </p:nvSpPr>
        <p:spPr>
          <a:xfrm>
            <a:off x="2317072" y="852256"/>
            <a:ext cx="8043168" cy="5130187"/>
          </a:xfrm>
          <a:prstGeom prst="rect">
            <a:avLst/>
          </a:prstGeom>
          <a:noFill/>
        </p:spPr>
        <p:txBody>
          <a:bodyPr wrap="square">
            <a:spAutoFit/>
          </a:bodyPr>
          <a:lstStyle/>
          <a:p>
            <a:pPr algn="ctr">
              <a:lnSpc>
                <a:spcPct val="107000"/>
              </a:lnSpc>
              <a:spcAft>
                <a:spcPts val="1000"/>
              </a:spcAft>
            </a:pPr>
            <a:r>
              <a:rPr lang="pl-PL" sz="1200" b="1" dirty="0">
                <a:effectLst/>
                <a:latin typeface="Times New Roman" panose="02020603050405020304" pitchFamily="18" charset="0"/>
                <a:ea typeface="Times New Roman" panose="02020603050405020304" pitchFamily="18" charset="0"/>
                <a:cs typeface="Times New Roman" panose="02020603050405020304" pitchFamily="18" charset="0"/>
              </a:rPr>
              <a:t>Źródła:</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https://pl.wikipedia.org/wiki/Bor%C3%B3wka_brusznica</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https://polki.pl/przepisy/przetwory,konfitura-z-borowki-brusznicy-4-doskonale-przepisy,10411779,artykul.html#%C5%81atwa%20konfitura%20z%20bor%C3%B3wki%20brusznicy</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https://fajnyogrod.pl/porady/rumianek-pospolity-opis-uprawa-zastosowanie-wlasciwosci-lecznicze/</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https://www.przyslijprzepis.pl/przepis/syrop-z-rumianku</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https://www.swiatkwiatow.pl/poradnik-ogrodniczy/mniszek-lekarski--opis-zastosowanie-i-wlasciwosci-id1014.html</a:t>
            </a: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https://www.mojegotowanie.pl/przepis/miod-z-mniszka-lekarskiego-mlecza</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https://radioklinika.pl/pokrzywa-zwyczajna-dzialanie-wskazania-wybrane-przepisy/</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https://www.akademiadietetyki.pl/dietetyka/pokrzywa-zwyczajna-niedoceniona-zrodlo-zdrowia/</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https://www.doradcasmaku.pl/przepis-napoj-ze-swiezej-miety-140276</a:t>
            </a:r>
            <a:endParaRPr lang="pl-P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1000"/>
              </a:spcAft>
            </a:pPr>
            <a:r>
              <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http://ogrodnik-amator.pl/mieta.php</a:t>
            </a:r>
            <a:endParaRPr lang="pl-PL" sz="12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1000"/>
              </a:spcAft>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http://poetyckie-zacisze.pl/mniszek-w41356.html</a:t>
            </a:r>
            <a:endParaRPr lang="pl-PL" sz="1200"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1000"/>
              </a:spcAft>
            </a:pPr>
            <a:r>
              <a:rPr lang="pl-PL" sz="1200" dirty="0">
                <a:effectLst/>
                <a:latin typeface="Times New Roman" panose="02020603050405020304" pitchFamily="18" charset="0"/>
                <a:ea typeface="Times New Roman" panose="02020603050405020304" pitchFamily="18" charset="0"/>
                <a:cs typeface="Times New Roman" panose="02020603050405020304" pitchFamily="18" charset="0"/>
                <a:hlinkClick r:id="rId13"/>
              </a:rPr>
              <a:t>http://www.chataczarownic.fora.pl/ziola,55/wiersze-o-ziolach,773.html</a:t>
            </a:r>
            <a:endParaRPr lang="pl-PL" sz="12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1000"/>
              </a:spcAft>
            </a:pPr>
            <a:r>
              <a:rPr lang="pl-PL" sz="1400" dirty="0">
                <a:latin typeface="Calibri" panose="020F0502020204030204" pitchFamily="34" charset="0"/>
                <a:ea typeface="Times New Roman" panose="02020603050405020304" pitchFamily="18" charset="0"/>
                <a:cs typeface="Times New Roman" panose="02020603050405020304" pitchFamily="18" charset="0"/>
              </a:rPr>
              <a:t>AUTORKI: Agnieszka Markiewicz, Patrycja </a:t>
            </a:r>
            <a:r>
              <a:rPr lang="pl-PL" sz="1400" dirty="0" err="1">
                <a:latin typeface="Calibri" panose="020F0502020204030204" pitchFamily="34" charset="0"/>
                <a:ea typeface="Times New Roman" panose="02020603050405020304" pitchFamily="18" charset="0"/>
                <a:cs typeface="Times New Roman" panose="02020603050405020304" pitchFamily="18" charset="0"/>
              </a:rPr>
              <a:t>Bajserowicz</a:t>
            </a:r>
            <a:endParaRPr lang="pl-PL"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pl-PL" sz="1800" dirty="0">
                <a:effectLst/>
                <a:latin typeface="Calibri" panose="020F0502020204030204" pitchFamily="34" charset="0"/>
                <a:ea typeface="Times New Roman" panose="02020603050405020304" pitchFamily="18" charset="0"/>
                <a:cs typeface="Calibri" panose="020F0502020204030204" pitchFamily="34" charset="0"/>
              </a:rPr>
              <a:t> </a:t>
            </a:r>
            <a:endParaRPr lang="pl-PL"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03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8D3028-CC4A-48D2-B384-2E545CBFF7D4}"/>
              </a:ext>
            </a:extLst>
          </p:cNvPr>
          <p:cNvSpPr>
            <a:spLocks noGrp="1"/>
          </p:cNvSpPr>
          <p:nvPr>
            <p:ph type="title"/>
          </p:nvPr>
        </p:nvSpPr>
        <p:spPr>
          <a:xfrm>
            <a:off x="839788" y="852256"/>
            <a:ext cx="3932237" cy="1205144"/>
          </a:xfrm>
        </p:spPr>
        <p:txBody>
          <a:bodyPr/>
          <a:lstStyle/>
          <a:p>
            <a:pPr algn="ctr"/>
            <a:r>
              <a:rPr lang="pl-PL" b="1" dirty="0">
                <a:latin typeface="Times New Roman" panose="02020603050405020304" pitchFamily="18" charset="0"/>
                <a:cs typeface="Times New Roman" panose="02020603050405020304" pitchFamily="18" charset="0"/>
              </a:rPr>
              <a:t>MNISZEK LEKARSKI</a:t>
            </a:r>
          </a:p>
        </p:txBody>
      </p:sp>
      <p:pic>
        <p:nvPicPr>
          <p:cNvPr id="11" name="Symbol zastępczy obrazu 10">
            <a:extLst>
              <a:ext uri="{FF2B5EF4-FFF2-40B4-BE49-F238E27FC236}">
                <a16:creationId xmlns:a16="http://schemas.microsoft.com/office/drawing/2014/main" id="{35BECBFB-646A-401B-8610-B28D4722A0F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44" r="7844"/>
          <a:stretch>
            <a:fillRect/>
          </a:stretch>
        </p:blipFill>
        <p:spPr bwMode="auto">
          <a:xfrm>
            <a:off x="8473561" y="2047205"/>
            <a:ext cx="2827817" cy="4501077"/>
          </a:xfrm>
          <a:prstGeom prst="rect">
            <a:avLst/>
          </a:prstGeom>
          <a:noFill/>
          <a:ln>
            <a:noFill/>
          </a:ln>
        </p:spPr>
      </p:pic>
      <p:sp>
        <p:nvSpPr>
          <p:cNvPr id="4" name="Symbol zastępczy tekstu 3">
            <a:extLst>
              <a:ext uri="{FF2B5EF4-FFF2-40B4-BE49-F238E27FC236}">
                <a16:creationId xmlns:a16="http://schemas.microsoft.com/office/drawing/2014/main" id="{AEAD07DC-3595-4588-9629-67991BCC08B7}"/>
              </a:ext>
            </a:extLst>
          </p:cNvPr>
          <p:cNvSpPr>
            <a:spLocks noGrp="1"/>
          </p:cNvSpPr>
          <p:nvPr>
            <p:ph type="body" sz="half" idx="2"/>
          </p:nvPr>
        </p:nvSpPr>
        <p:spPr>
          <a:xfrm>
            <a:off x="465409" y="2108232"/>
            <a:ext cx="5934949" cy="3158347"/>
          </a:xfrm>
        </p:spPr>
        <p:txBody>
          <a:bodyPr>
            <a:noAutofit/>
          </a:bodyPr>
          <a:lstStyle/>
          <a:p>
            <a:pPr algn="l">
              <a:spcBef>
                <a:spcPts val="0"/>
              </a:spcBef>
            </a:pPr>
            <a:r>
              <a:rPr lang="pl-PL" sz="1300" b="0" i="1" dirty="0">
                <a:effectLst/>
                <a:latin typeface="Times New Roman" panose="02020603050405020304" pitchFamily="18" charset="0"/>
                <a:cs typeface="Times New Roman" panose="02020603050405020304" pitchFamily="18" charset="0"/>
              </a:rPr>
              <a:t>Cenne są wszystkie składniki mniszka </a:t>
            </a:r>
          </a:p>
          <a:p>
            <a:pPr algn="l">
              <a:spcBef>
                <a:spcPts val="0"/>
              </a:spcBef>
            </a:pPr>
            <a:r>
              <a:rPr lang="pl-PL" sz="1300" b="0" i="1" dirty="0">
                <a:effectLst/>
                <a:latin typeface="Times New Roman" panose="02020603050405020304" pitchFamily="18" charset="0"/>
                <a:cs typeface="Times New Roman" panose="02020603050405020304" pitchFamily="18" charset="0"/>
              </a:rPr>
              <a:t>kwiaty, łodyżki, liście, korzenie -</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przeto Czytelnik lub Czytelniczka</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także, od dzisiaj, niech ma go w cenie.</a:t>
            </a:r>
            <a:br>
              <a:rPr lang="pl-PL" sz="1300" dirty="0">
                <a:latin typeface="Times New Roman" panose="02020603050405020304" pitchFamily="18" charset="0"/>
                <a:cs typeface="Times New Roman" panose="02020603050405020304" pitchFamily="18" charset="0"/>
              </a:rPr>
            </a:b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Mniszek wywiera wpływ na wątrobę,</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przeto sałatkę zrób sobie z mniszka -</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zdrowie zapewni, zwalczy chorobę,</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trądzik usunie - twarz będzie czysta.</a:t>
            </a:r>
            <a:br>
              <a:rPr lang="pl-PL" sz="1300" dirty="0">
                <a:latin typeface="Times New Roman" panose="02020603050405020304" pitchFamily="18" charset="0"/>
                <a:cs typeface="Times New Roman" panose="02020603050405020304" pitchFamily="18" charset="0"/>
              </a:rPr>
            </a:b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Z kwiatów mieć możesz syrop złocisty,</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który jak pszczelej roboty miody</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pachnie wspaniale. Klarowny i czysty</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przyczyni się do życia osłody.</a:t>
            </a:r>
            <a:br>
              <a:rPr lang="pl-PL" sz="1300" dirty="0">
                <a:latin typeface="Times New Roman" panose="02020603050405020304" pitchFamily="18" charset="0"/>
                <a:cs typeface="Times New Roman" panose="02020603050405020304" pitchFamily="18" charset="0"/>
              </a:rPr>
            </a:b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A gdy zimowe mrozy nastaną</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i chandra Twe serce spowije lodem</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znowu zobaczysz złotem usianą</a:t>
            </a:r>
            <a:br>
              <a:rPr lang="pl-PL" sz="1300" dirty="0">
                <a:latin typeface="Times New Roman" panose="02020603050405020304" pitchFamily="18" charset="0"/>
                <a:cs typeface="Times New Roman" panose="02020603050405020304" pitchFamily="18" charset="0"/>
              </a:rPr>
            </a:br>
            <a:r>
              <a:rPr lang="pl-PL" sz="1300" b="0" i="1" dirty="0">
                <a:effectLst/>
                <a:latin typeface="Times New Roman" panose="02020603050405020304" pitchFamily="18" charset="0"/>
                <a:cs typeface="Times New Roman" panose="02020603050405020304" pitchFamily="18" charset="0"/>
              </a:rPr>
              <a:t>łąkę, gdy słój otworzysz ze swoim miodem.</a:t>
            </a:r>
            <a:endParaRPr lang="pl-PL" sz="13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DB4CD45A-BBF1-47C7-A431-2445CFB92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040" y="1358676"/>
            <a:ext cx="2589355" cy="183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AC5A305E-9051-4276-A180-D1206C675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407" y="3189303"/>
            <a:ext cx="3517988" cy="26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0F19D376-3B2A-436E-B8A5-3B876B785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125" y="309718"/>
            <a:ext cx="2589354" cy="26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59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9DD4F8-7954-4F15-961D-F26B06A5445A}"/>
              </a:ext>
            </a:extLst>
          </p:cNvPr>
          <p:cNvSpPr>
            <a:spLocks noGrp="1"/>
          </p:cNvSpPr>
          <p:nvPr>
            <p:ph type="title"/>
          </p:nvPr>
        </p:nvSpPr>
        <p:spPr/>
        <p:txBody>
          <a:bodyPr>
            <a:normAutofit/>
          </a:bodyPr>
          <a:lstStyle/>
          <a:p>
            <a:r>
              <a:rPr lang="en-US" sz="3200" b="1" dirty="0">
                <a:effectLst/>
                <a:latin typeface="Calibri" panose="020F0502020204030204" pitchFamily="34" charset="0"/>
                <a:ea typeface="Times New Roman" panose="02020603050405020304" pitchFamily="18" charset="0"/>
                <a:cs typeface="Calibri" panose="020F0502020204030204" pitchFamily="34" charset="0"/>
              </a:rPr>
              <a:t>MIÓD Z MLECZA</a:t>
            </a:r>
            <a:br>
              <a:rPr lang="pl-PL" sz="3200" dirty="0">
                <a:effectLst/>
                <a:latin typeface="Calibri" panose="020F0502020204030204" pitchFamily="34" charset="0"/>
                <a:ea typeface="Times New Roman" panose="02020603050405020304" pitchFamily="18" charset="0"/>
                <a:cs typeface="Times New Roman" panose="02020603050405020304" pitchFamily="18" charset="0"/>
              </a:rPr>
            </a:br>
            <a:endParaRPr lang="pl-PL" dirty="0"/>
          </a:p>
        </p:txBody>
      </p:sp>
      <p:pic>
        <p:nvPicPr>
          <p:cNvPr id="6" name="Symbol zastępczy obrazu 5">
            <a:extLst>
              <a:ext uri="{FF2B5EF4-FFF2-40B4-BE49-F238E27FC236}">
                <a16:creationId xmlns:a16="http://schemas.microsoft.com/office/drawing/2014/main" id="{BE4AA0F0-C1DA-4748-9CED-8ECC6F58A88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409" r="26409"/>
          <a:stretch>
            <a:fillRect/>
          </a:stretch>
        </p:blipFill>
        <p:spPr/>
      </p:pic>
      <p:sp>
        <p:nvSpPr>
          <p:cNvPr id="4" name="Symbol zastępczy tekstu 3">
            <a:extLst>
              <a:ext uri="{FF2B5EF4-FFF2-40B4-BE49-F238E27FC236}">
                <a16:creationId xmlns:a16="http://schemas.microsoft.com/office/drawing/2014/main" id="{4BEE4FBB-D628-48A8-809F-81F3754F9C0E}"/>
              </a:ext>
            </a:extLst>
          </p:cNvPr>
          <p:cNvSpPr>
            <a:spLocks noGrp="1"/>
          </p:cNvSpPr>
          <p:nvPr>
            <p:ph type="body" sz="half" idx="2"/>
          </p:nvPr>
        </p:nvSpPr>
        <p:spPr/>
        <p:txBody>
          <a:bodyPr>
            <a:normAutofit fontScale="85000" lnSpcReduction="20000"/>
          </a:bodyPr>
          <a:lstStyle/>
          <a:p>
            <a:pPr>
              <a:lnSpc>
                <a:spcPct val="107000"/>
              </a:lnSpc>
              <a:spcAft>
                <a:spcPts val="1000"/>
              </a:spcAft>
            </a:pPr>
            <a:r>
              <a:rPr lang="en-US" sz="1800" b="1" dirty="0" err="1">
                <a:effectLst/>
                <a:latin typeface="Calibri" panose="020F0502020204030204" pitchFamily="34" charset="0"/>
                <a:ea typeface="Times New Roman" panose="02020603050405020304" pitchFamily="18" charset="0"/>
                <a:cs typeface="Calibri" panose="020F0502020204030204" pitchFamily="34" charset="0"/>
              </a:rPr>
              <a:t>Składnik</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mniszek</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lekarski</a:t>
            </a:r>
            <a:r>
              <a:rPr lang="en-US" sz="1800" dirty="0">
                <a:effectLst/>
                <a:latin typeface="Calibri" panose="020F0502020204030204" pitchFamily="34" charset="0"/>
                <a:ea typeface="Times New Roman" panose="02020603050405020304" pitchFamily="18" charset="0"/>
                <a:cs typeface="Calibri" panose="020F0502020204030204" pitchFamily="34" charset="0"/>
              </a:rPr>
              <a:t> 500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szt</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woda</a:t>
            </a:r>
            <a:r>
              <a:rPr lang="en-US" sz="1800" dirty="0">
                <a:effectLst/>
                <a:latin typeface="Calibri" panose="020F0502020204030204" pitchFamily="34" charset="0"/>
                <a:ea typeface="Times New Roman" panose="02020603050405020304" pitchFamily="18" charset="0"/>
                <a:cs typeface="Calibri" panose="020F0502020204030204" pitchFamily="34" charset="0"/>
              </a:rPr>
              <a:t> 1 l</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cytryna</a:t>
            </a:r>
            <a:r>
              <a:rPr lang="en-US" sz="1800" dirty="0">
                <a:effectLst/>
                <a:latin typeface="Calibri" panose="020F0502020204030204" pitchFamily="34" charset="0"/>
                <a:ea typeface="Times New Roman" panose="02020603050405020304" pitchFamily="18" charset="0"/>
                <a:cs typeface="Calibri" panose="020F0502020204030204" pitchFamily="34" charset="0"/>
              </a:rPr>
              <a:t> 2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szt</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cukier</a:t>
            </a:r>
            <a:r>
              <a:rPr lang="en-US" sz="1800" dirty="0">
                <a:effectLst/>
                <a:latin typeface="Calibri" panose="020F0502020204030204" pitchFamily="34" charset="0"/>
                <a:ea typeface="Times New Roman" panose="02020603050405020304" pitchFamily="18" charset="0"/>
                <a:cs typeface="Calibri" panose="020F0502020204030204" pitchFamily="34" charset="0"/>
              </a:rPr>
              <a:t> 1 kg</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l-PL" dirty="0"/>
              <a:t>Wykonanie na stronie:</a:t>
            </a:r>
          </a:p>
          <a:p>
            <a:r>
              <a:rPr lang="pl-PL" dirty="0">
                <a:hlinkClick r:id="rId3"/>
              </a:rPr>
              <a:t>https://www.mojegotowanie.pl/przepis/miod-z-mniszka-lekarskiego-mlecza</a:t>
            </a:r>
            <a:endParaRPr lang="pl-PL" dirty="0"/>
          </a:p>
          <a:p>
            <a:endParaRPr lang="pl-PL" dirty="0"/>
          </a:p>
        </p:txBody>
      </p:sp>
    </p:spTree>
    <p:extLst>
      <p:ext uri="{BB962C8B-B14F-4D97-AF65-F5344CB8AC3E}">
        <p14:creationId xmlns:p14="http://schemas.microsoft.com/office/powerpoint/2010/main" val="265757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8A4F9A-E9AD-4C63-AD8F-798E94AE83FE}"/>
              </a:ext>
            </a:extLst>
          </p:cNvPr>
          <p:cNvSpPr>
            <a:spLocks noGrp="1"/>
          </p:cNvSpPr>
          <p:nvPr>
            <p:ph type="title"/>
          </p:nvPr>
        </p:nvSpPr>
        <p:spPr>
          <a:xfrm>
            <a:off x="839788" y="710215"/>
            <a:ext cx="3932237" cy="568170"/>
          </a:xfrm>
        </p:spPr>
        <p:txBody>
          <a:bodyPr/>
          <a:lstStyle/>
          <a:p>
            <a:pPr algn="ctr"/>
            <a:r>
              <a:rPr lang="pl-PL" b="1" dirty="0">
                <a:latin typeface="Times New Roman" panose="02020603050405020304" pitchFamily="18" charset="0"/>
                <a:cs typeface="Times New Roman" panose="02020603050405020304" pitchFamily="18" charset="0"/>
              </a:rPr>
              <a:t>MIĘTA</a:t>
            </a:r>
          </a:p>
        </p:txBody>
      </p:sp>
      <p:pic>
        <p:nvPicPr>
          <p:cNvPr id="5" name="Symbol zastępczy obrazu 4">
            <a:extLst>
              <a:ext uri="{FF2B5EF4-FFF2-40B4-BE49-F238E27FC236}">
                <a16:creationId xmlns:a16="http://schemas.microsoft.com/office/drawing/2014/main" id="{01427F93-9CFD-4F18-B3FE-0AB8A26D8BA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430" r="26430"/>
          <a:stretch>
            <a:fillRect/>
          </a:stretch>
        </p:blipFill>
        <p:spPr bwMode="auto">
          <a:prstGeom prst="rect">
            <a:avLst/>
          </a:prstGeom>
          <a:noFill/>
          <a:ln>
            <a:noFill/>
          </a:ln>
        </p:spPr>
      </p:pic>
      <p:sp>
        <p:nvSpPr>
          <p:cNvPr id="4" name="Symbol zastępczy tekstu 3">
            <a:extLst>
              <a:ext uri="{FF2B5EF4-FFF2-40B4-BE49-F238E27FC236}">
                <a16:creationId xmlns:a16="http://schemas.microsoft.com/office/drawing/2014/main" id="{4BAD7768-AF7E-490D-B62B-3DE109CC9905}"/>
              </a:ext>
            </a:extLst>
          </p:cNvPr>
          <p:cNvSpPr>
            <a:spLocks noGrp="1"/>
          </p:cNvSpPr>
          <p:nvPr>
            <p:ph type="body" sz="half" idx="2"/>
          </p:nvPr>
        </p:nvSpPr>
        <p:spPr>
          <a:xfrm>
            <a:off x="496543" y="1784412"/>
            <a:ext cx="6605592" cy="4281995"/>
          </a:xfrm>
        </p:spPr>
        <p:txBody>
          <a:bodyPr>
            <a:normAutofit fontScale="55000" lnSpcReduction="20000"/>
          </a:bodyPr>
          <a:lstStyle/>
          <a:p>
            <a:r>
              <a:rPr lang="pl-PL" sz="2900" b="0" i="0" dirty="0">
                <a:solidFill>
                  <a:srgbClr val="000000"/>
                </a:solidFill>
                <a:effectLst/>
                <a:latin typeface="Book Antiqua" panose="02040602050305030304" pitchFamily="18" charset="0"/>
              </a:rPr>
              <a:t>„Lubi kocha szanuje, </a:t>
            </a:r>
            <a:r>
              <a:rPr lang="pl-PL" sz="2900" dirty="0">
                <a:solidFill>
                  <a:srgbClr val="000000"/>
                </a:solidFill>
                <a:latin typeface="Book Antiqua" panose="02040602050305030304" pitchFamily="18" charset="0"/>
              </a:rPr>
              <a:t>ch</a:t>
            </a:r>
            <a:r>
              <a:rPr lang="pl-PL" sz="2900" b="0" i="0" dirty="0">
                <a:solidFill>
                  <a:srgbClr val="000000"/>
                </a:solidFill>
                <a:effectLst/>
                <a:latin typeface="Book Antiqua" panose="02040602050305030304" pitchFamily="18" charset="0"/>
              </a:rPr>
              <a:t>łodzi odkaża ratuje”</a:t>
            </a:r>
          </a:p>
          <a:p>
            <a:pPr>
              <a:lnSpc>
                <a:spcPct val="107000"/>
              </a:lnSpc>
              <a:spcAft>
                <a:spcPts val="1000"/>
              </a:spcAft>
            </a:pPr>
            <a:r>
              <a:rPr lang="pl-PL" sz="2900" b="1" dirty="0">
                <a:effectLst/>
                <a:latin typeface="Times New Roman" panose="02020603050405020304" pitchFamily="18" charset="0"/>
                <a:ea typeface="Calibri" panose="020F0502020204030204" pitchFamily="34" charset="0"/>
                <a:cs typeface="Times New Roman" panose="02020603050405020304" pitchFamily="18" charset="0"/>
              </a:rPr>
              <a:t>NAPÓJ ZE ŚWIEŻEJ MIĘTY</a:t>
            </a:r>
            <a:endParaRPr lang="pl-PL"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00"/>
              </a:spcAft>
            </a:pPr>
            <a:r>
              <a:rPr lang="pl-PL" sz="2900" b="1" dirty="0">
                <a:effectLst/>
                <a:latin typeface="Times New Roman" panose="02020603050405020304" pitchFamily="18" charset="0"/>
                <a:ea typeface="Calibri" panose="020F0502020204030204" pitchFamily="34" charset="0"/>
                <a:cs typeface="Times New Roman" panose="02020603050405020304" pitchFamily="18" charset="0"/>
              </a:rPr>
              <a:t>Składniki</a:t>
            </a:r>
            <a:r>
              <a:rPr lang="pl-PL" sz="2900" dirty="0">
                <a:effectLst/>
                <a:latin typeface="Times New Roman" panose="02020603050405020304" pitchFamily="18" charset="0"/>
                <a:ea typeface="Calibri" panose="020F0502020204030204" pitchFamily="34" charset="0"/>
                <a:cs typeface="Times New Roman" panose="02020603050405020304" pitchFamily="18" charset="0"/>
              </a:rPr>
              <a:t>: mięta 1 pęczek, miód 1 łyżka, cytryna 1/2 sztuki, woda 1l</a:t>
            </a:r>
            <a:endParaRPr lang="pl-PL"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00"/>
              </a:spcAft>
            </a:pPr>
            <a:r>
              <a:rPr lang="pl-PL" sz="2900" b="1" dirty="0">
                <a:effectLst/>
                <a:latin typeface="Times New Roman" panose="02020603050405020304" pitchFamily="18" charset="0"/>
                <a:ea typeface="Calibri" panose="020F0502020204030204" pitchFamily="34" charset="0"/>
                <a:cs typeface="Times New Roman" panose="02020603050405020304" pitchFamily="18" charset="0"/>
              </a:rPr>
              <a:t>Sposób przygotowania</a:t>
            </a:r>
            <a:r>
              <a:rPr lang="pl-PL" sz="2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00"/>
              </a:spcAft>
            </a:pPr>
            <a:r>
              <a:rPr lang="pl-PL" sz="2900" dirty="0">
                <a:effectLst/>
                <a:latin typeface="Times New Roman" panose="02020603050405020304" pitchFamily="18" charset="0"/>
                <a:ea typeface="Calibri" panose="020F0502020204030204" pitchFamily="34" charset="0"/>
                <a:cs typeface="Times New Roman" panose="02020603050405020304" pitchFamily="18" charset="0"/>
              </a:rPr>
              <a:t>Gałązki mięty zgniatamy w dłoniach, aby wydobyć z niej więcej aromatu, wkładamy do dzbanka i zalewamy wrzątkiem. Zostawiamy pod przykryciem do zaparzenia. Przestudzony napar cedzimy przez gęste sitko, dodajemy miód i sok wyciśnięty z ½ cytryny. Mieszamy do rozpuszczenia się miodu i odstawiamy do schłodzenia.</a:t>
            </a:r>
            <a:endParaRPr lang="pl-PL" sz="2900" dirty="0">
              <a:effectLst/>
              <a:latin typeface="Calibri" panose="020F0502020204030204" pitchFamily="34" charset="0"/>
              <a:ea typeface="Calibri" panose="020F0502020204030204" pitchFamily="34" charset="0"/>
              <a:cs typeface="Times New Roman" panose="02020603050405020304" pitchFamily="18" charset="0"/>
            </a:endParaRPr>
          </a:p>
          <a:p>
            <a:br>
              <a:rPr lang="pl-PL" dirty="0"/>
            </a:br>
            <a:endParaRPr lang="pl-PL" dirty="0"/>
          </a:p>
        </p:txBody>
      </p:sp>
    </p:spTree>
    <p:extLst>
      <p:ext uri="{BB962C8B-B14F-4D97-AF65-F5344CB8AC3E}">
        <p14:creationId xmlns:p14="http://schemas.microsoft.com/office/powerpoint/2010/main" val="170663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60C886-F274-49D9-901D-DCC8D3858D83}"/>
              </a:ext>
            </a:extLst>
          </p:cNvPr>
          <p:cNvSpPr>
            <a:spLocks noGrp="1"/>
          </p:cNvSpPr>
          <p:nvPr>
            <p:ph type="title"/>
          </p:nvPr>
        </p:nvSpPr>
        <p:spPr>
          <a:xfrm>
            <a:off x="839788" y="923278"/>
            <a:ext cx="3932237" cy="577049"/>
          </a:xfrm>
        </p:spPr>
        <p:txBody>
          <a:bodyPr>
            <a:normAutofit/>
          </a:bodyPr>
          <a:lstStyle/>
          <a:p>
            <a:pPr algn="ctr"/>
            <a:r>
              <a:rPr lang="pl-PL" dirty="0">
                <a:latin typeface="Times New Roman" panose="02020603050405020304" pitchFamily="18" charset="0"/>
                <a:cs typeface="Times New Roman" panose="02020603050405020304" pitchFamily="18" charset="0"/>
              </a:rPr>
              <a:t>POKRZYWA</a:t>
            </a:r>
          </a:p>
        </p:txBody>
      </p:sp>
      <p:pic>
        <p:nvPicPr>
          <p:cNvPr id="5" name="Symbol zastępczy obrazu 4">
            <a:extLst>
              <a:ext uri="{FF2B5EF4-FFF2-40B4-BE49-F238E27FC236}">
                <a16:creationId xmlns:a16="http://schemas.microsoft.com/office/drawing/2014/main" id="{97C6F214-F4B2-4B4B-A608-45D489A4AAC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430" r="26430"/>
          <a:stretch>
            <a:fillRect/>
          </a:stretch>
        </p:blipFill>
        <p:spPr bwMode="auto">
          <a:prstGeom prst="rect">
            <a:avLst/>
          </a:prstGeom>
          <a:noFill/>
          <a:ln>
            <a:noFill/>
          </a:ln>
        </p:spPr>
      </p:pic>
      <p:sp>
        <p:nvSpPr>
          <p:cNvPr id="4" name="Symbol zastępczy tekstu 3">
            <a:extLst>
              <a:ext uri="{FF2B5EF4-FFF2-40B4-BE49-F238E27FC236}">
                <a16:creationId xmlns:a16="http://schemas.microsoft.com/office/drawing/2014/main" id="{8733DCDE-2685-43B8-B0FA-37C6C7D9EEAC}"/>
              </a:ext>
            </a:extLst>
          </p:cNvPr>
          <p:cNvSpPr>
            <a:spLocks noGrp="1"/>
          </p:cNvSpPr>
          <p:nvPr>
            <p:ph type="body" sz="half" idx="2"/>
          </p:nvPr>
        </p:nvSpPr>
        <p:spPr>
          <a:xfrm>
            <a:off x="644479" y="1713751"/>
            <a:ext cx="5321315" cy="4500618"/>
          </a:xfrm>
        </p:spPr>
        <p:txBody>
          <a:bodyPr>
            <a:normAutofit/>
          </a:bodyPr>
          <a:lstStyle/>
          <a:p>
            <a:r>
              <a:rPr lang="pl-PL" i="0" dirty="0">
                <a:solidFill>
                  <a:srgbClr val="000000"/>
                </a:solidFill>
                <a:effectLst/>
                <a:latin typeface="Times New Roman" panose="02020603050405020304" pitchFamily="18" charset="0"/>
                <a:cs typeface="Times New Roman" panose="02020603050405020304" pitchFamily="18" charset="0"/>
              </a:rPr>
              <a:t>„Jan rzadko kiedy chorował, żył lat 90 szczęśliwie, mówiono na pogrzebie,</a:t>
            </a:r>
            <a:br>
              <a:rPr lang="pl-PL" dirty="0">
                <a:latin typeface="Times New Roman" panose="02020603050405020304" pitchFamily="18" charset="0"/>
                <a:cs typeface="Times New Roman" panose="02020603050405020304" pitchFamily="18" charset="0"/>
              </a:rPr>
            </a:br>
            <a:r>
              <a:rPr lang="pl-PL" i="0" dirty="0">
                <a:solidFill>
                  <a:srgbClr val="000000"/>
                </a:solidFill>
                <a:effectLst/>
                <a:latin typeface="Times New Roman" panose="02020603050405020304" pitchFamily="18" charset="0"/>
                <a:cs typeface="Times New Roman" panose="02020603050405020304" pitchFamily="18" charset="0"/>
              </a:rPr>
              <a:t>że się kąpał w pokrzywie”</a:t>
            </a:r>
          </a:p>
          <a:p>
            <a:r>
              <a:rPr lang="pl-PL" sz="1800" i="1" u="sng" dirty="0">
                <a:effectLst/>
                <a:latin typeface="Times New Roman" panose="02020603050405020304" pitchFamily="18" charset="0"/>
                <a:ea typeface="Times New Roman" panose="02020603050405020304" pitchFamily="18" charset="0"/>
                <a:cs typeface="Times New Roman" panose="02020603050405020304" pitchFamily="18" charset="0"/>
              </a:rPr>
              <a:t>Pokrzywa- </a:t>
            </a:r>
            <a:r>
              <a:rPr lang="pl-PL" sz="1800" i="1" dirty="0">
                <a:effectLst/>
                <a:latin typeface="Times New Roman" panose="02020603050405020304" pitchFamily="18" charset="0"/>
                <a:ea typeface="Times New Roman" panose="02020603050405020304" pitchFamily="18" charset="0"/>
                <a:cs typeface="Times New Roman" panose="02020603050405020304" pitchFamily="18" charset="0"/>
              </a:rPr>
              <a:t>jest bogata w witaminy A, K, B2, C, zawiera także minerały (m.in. magnez, wapń, siarkę, żelazo) oraz kwasy organiczne, garbniki, fitosterole i wiele innych substancji. Dzięki temu pokrzywa ma właściwości lecznicze i jest traktowana jak panaceum na wiele dolegliwości.</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40665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3896D1-3530-4715-AB84-B73530CAAD01}"/>
              </a:ext>
            </a:extLst>
          </p:cNvPr>
          <p:cNvSpPr>
            <a:spLocks noGrp="1"/>
          </p:cNvSpPr>
          <p:nvPr>
            <p:ph type="title"/>
          </p:nvPr>
        </p:nvSpPr>
        <p:spPr>
          <a:xfrm>
            <a:off x="839788" y="275209"/>
            <a:ext cx="5256212" cy="1074198"/>
          </a:xfrm>
        </p:spPr>
        <p:txBody>
          <a:bodyPr>
            <a:noAutofit/>
          </a:bodyPr>
          <a:lstStyle/>
          <a:p>
            <a:pPr algn="ct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ZUPA POKRZYWOWA</a:t>
            </a:r>
            <a:br>
              <a:rPr lang="pl-PL" sz="2400" dirty="0">
                <a:effectLst/>
                <a:latin typeface="Times New Roman" panose="02020603050405020304" pitchFamily="18" charset="0"/>
                <a:ea typeface="Calibri" panose="020F0502020204030204" pitchFamily="34" charset="0"/>
                <a:cs typeface="Times New Roman" panose="02020603050405020304" pitchFamily="18" charset="0"/>
              </a:rPr>
            </a:br>
            <a:r>
              <a:rPr lang="pl-PL" sz="2400" b="1" dirty="0">
                <a:effectLst/>
                <a:latin typeface="Times New Roman" panose="02020603050405020304" pitchFamily="18" charset="0"/>
                <a:ea typeface="Calibri" panose="020F0502020204030204" pitchFamily="34" charset="0"/>
                <a:cs typeface="Times New Roman" panose="02020603050405020304" pitchFamily="18" charset="0"/>
              </a:rPr>
              <a:t>I</a:t>
            </a:r>
            <a:r>
              <a:rPr lang="pl-P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400" b="1" dirty="0">
                <a:effectLst/>
                <a:latin typeface="Times New Roman" panose="02020603050405020304" pitchFamily="18" charset="0"/>
                <a:ea typeface="Calibri" panose="020F0502020204030204" pitchFamily="34" charset="0"/>
                <a:cs typeface="Times New Roman" panose="02020603050405020304" pitchFamily="18" charset="0"/>
              </a:rPr>
              <a:t>PŁUKANKA DO WŁOSÓW</a:t>
            </a:r>
            <a:endParaRPr lang="pl-PL" sz="2400" dirty="0"/>
          </a:p>
        </p:txBody>
      </p:sp>
      <p:sp>
        <p:nvSpPr>
          <p:cNvPr id="4" name="Symbol zastępczy tekstu 3">
            <a:extLst>
              <a:ext uri="{FF2B5EF4-FFF2-40B4-BE49-F238E27FC236}">
                <a16:creationId xmlns:a16="http://schemas.microsoft.com/office/drawing/2014/main" id="{C5E2B9A2-EBE7-48E4-805E-418842BAD921}"/>
              </a:ext>
            </a:extLst>
          </p:cNvPr>
          <p:cNvSpPr>
            <a:spLocks noGrp="1"/>
          </p:cNvSpPr>
          <p:nvPr>
            <p:ph type="body" sz="half" idx="2"/>
          </p:nvPr>
        </p:nvSpPr>
        <p:spPr>
          <a:xfrm>
            <a:off x="138452" y="1553592"/>
            <a:ext cx="7025828" cy="4590602"/>
          </a:xfrm>
        </p:spPr>
        <p:txBody>
          <a:bodyPr>
            <a:normAutofit fontScale="25000" lnSpcReduction="20000"/>
          </a:bodyPr>
          <a:lstStyle/>
          <a:p>
            <a:pPr>
              <a:lnSpc>
                <a:spcPct val="107000"/>
              </a:lnSpc>
              <a:spcAft>
                <a:spcPts val="1000"/>
              </a:spcAft>
            </a:pPr>
            <a:r>
              <a:rPr lang="en-US" sz="5600" b="1" dirty="0">
                <a:effectLst/>
                <a:latin typeface="Times New Roman" panose="02020603050405020304" pitchFamily="18" charset="0"/>
                <a:ea typeface="Calibri" panose="020F0502020204030204" pitchFamily="34" charset="0"/>
                <a:cs typeface="Times New Roman" panose="02020603050405020304" pitchFamily="18" charset="0"/>
              </a:rPr>
              <a:t>ZUPA </a:t>
            </a:r>
            <a:r>
              <a:rPr lang="pl-PL" sz="5600" b="1" dirty="0">
                <a:effectLst/>
                <a:latin typeface="Times New Roman" panose="02020603050405020304" pitchFamily="18" charset="0"/>
                <a:ea typeface="Calibri" panose="020F0502020204030204" pitchFamily="34" charset="0"/>
                <a:cs typeface="Times New Roman" panose="02020603050405020304" pitchFamily="18" charset="0"/>
              </a:rPr>
              <a:t>-</a:t>
            </a:r>
            <a:r>
              <a:rPr lang="pl-PL" sz="5600" b="1" dirty="0" err="1">
                <a:effectLst/>
                <a:latin typeface="Times New Roman" panose="02020603050405020304" pitchFamily="18" charset="0"/>
                <a:ea typeface="Calibri" panose="020F0502020204030204" pitchFamily="34" charset="0"/>
                <a:cs typeface="Times New Roman" panose="02020603050405020304" pitchFamily="18" charset="0"/>
              </a:rPr>
              <a:t>Składniki</a:t>
            </a:r>
            <a:r>
              <a:rPr lang="pl-PL" sz="5600" dirty="0" err="1">
                <a:effectLst/>
                <a:latin typeface="Times New Roman" panose="02020603050405020304" pitchFamily="18" charset="0"/>
                <a:ea typeface="Calibri" panose="020F0502020204030204" pitchFamily="34" charset="0"/>
                <a:cs typeface="Times New Roman" panose="02020603050405020304" pitchFamily="18" charset="0"/>
              </a:rPr>
              <a:t>:dwie</a:t>
            </a: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duże garście młodych pokrzyw, 1 litr bulionu mięsnego lub warzywnego, cebula, czosnek i marchew, masło klarowane i śmietana, 2-3 ziemniaki, sok z cytryny, przyprawy: sól kłodawska, pieprz, kozieradka.  </a:t>
            </a:r>
          </a:p>
          <a:p>
            <a:pPr>
              <a:lnSpc>
                <a:spcPct val="107000"/>
              </a:lnSpc>
              <a:spcAft>
                <a:spcPts val="1000"/>
              </a:spcAft>
            </a:pPr>
            <a:r>
              <a:rPr lang="pl-PL" sz="5600" b="1" dirty="0">
                <a:effectLst/>
                <a:latin typeface="Times New Roman" panose="02020603050405020304" pitchFamily="18" charset="0"/>
                <a:ea typeface="Calibri" panose="020F0502020204030204" pitchFamily="34" charset="0"/>
                <a:cs typeface="Times New Roman" panose="02020603050405020304" pitchFamily="18" charset="0"/>
              </a:rPr>
              <a:t>Sposób przygotowania</a:t>
            </a: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Liście pokrzywy należy dokładnie umyć, sparzyć wrzątkiem oraz drobno posiekać. Cebulę oraz czosnek zeszklić na maśle klarowanym, dodać startą na grubych oczkach marchew, pokrzywę i zalać bulionem. Następnie dodać ziemniaki i gotować do miękkości. Zupę doprawić solą, pieprzem, kozieradką, dodać sok z cytryny oraz zahartowaną śmietanę. Zupa świetnie komponuje się także z jajkiem na miękko. </a:t>
            </a:r>
          </a:p>
          <a:p>
            <a:pPr>
              <a:lnSpc>
                <a:spcPct val="120000"/>
              </a:lnSpc>
              <a:spcAft>
                <a:spcPts val="1000"/>
              </a:spcAft>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5600" b="1" dirty="0">
                <a:effectLst/>
                <a:latin typeface="Times New Roman" panose="02020603050405020304" pitchFamily="18" charset="0"/>
                <a:ea typeface="Calibri" panose="020F0502020204030204" pitchFamily="34" charset="0"/>
                <a:cs typeface="Times New Roman" panose="02020603050405020304" pitchFamily="18" charset="0"/>
              </a:rPr>
              <a:t> PŁUKANKA DO WŁOSÓW- Składniki</a:t>
            </a: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1/2 szklanki liści pokrzywy,  4 łyżki rozmarynu, 5 łyżek liści brzozy i szałwii lekarskiej. </a:t>
            </a:r>
          </a:p>
          <a:p>
            <a:pPr>
              <a:lnSpc>
                <a:spcPct val="120000"/>
              </a:lnSpc>
              <a:spcAft>
                <a:spcPts val="1000"/>
              </a:spcAft>
            </a:pPr>
            <a:r>
              <a:rPr lang="pl-PL" sz="5600" b="1" dirty="0">
                <a:effectLst/>
                <a:latin typeface="Times New Roman" panose="02020603050405020304" pitchFamily="18" charset="0"/>
                <a:ea typeface="Calibri" panose="020F0502020204030204" pitchFamily="34" charset="0"/>
                <a:cs typeface="Times New Roman" panose="02020603050405020304" pitchFamily="18" charset="0"/>
              </a:rPr>
              <a:t>Sposób przygotowania</a:t>
            </a: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Wszystkie podane składniki wymieszać razem i wsypać do suchego pojemnika. 2-3 łyżki stołowe zalać 2 litrami wody i wolno gotować przez około 5 minut. Następnie odstawić garnek na pół godziny, potem przecedzić. Tak przygotowany napar nadaje się do płukania włosów. Płukanka daje uczucia zwiększenia objętości włosów, ułatwia ich rozczesywanie, troszkę przyciemnia, odżywia włosy oraz pobudza ich porost.</a:t>
            </a:r>
          </a:p>
          <a:p>
            <a:pPr>
              <a:lnSpc>
                <a:spcPct val="107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3074" name="Picture 2">
            <a:extLst>
              <a:ext uri="{FF2B5EF4-FFF2-40B4-BE49-F238E27FC236}">
                <a16:creationId xmlns:a16="http://schemas.microsoft.com/office/drawing/2014/main" id="{22FFA8D2-3F9C-4575-AC73-01AD6C3BC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585" y="1553592"/>
            <a:ext cx="4381859" cy="382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29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5F5A36-C577-4D17-A3A7-403CF1A4C6E0}"/>
              </a:ext>
            </a:extLst>
          </p:cNvPr>
          <p:cNvSpPr>
            <a:spLocks noGrp="1"/>
          </p:cNvSpPr>
          <p:nvPr>
            <p:ph type="title"/>
          </p:nvPr>
        </p:nvSpPr>
        <p:spPr>
          <a:xfrm>
            <a:off x="839788" y="603682"/>
            <a:ext cx="3932237" cy="710213"/>
          </a:xfrm>
        </p:spPr>
        <p:txBody>
          <a:bodyPr/>
          <a:lstStyle/>
          <a:p>
            <a:pPr algn="ctr"/>
            <a:r>
              <a:rPr lang="pl-PL" b="1" dirty="0">
                <a:latin typeface="Times New Roman" panose="02020603050405020304" pitchFamily="18" charset="0"/>
                <a:cs typeface="Times New Roman" panose="02020603050405020304" pitchFamily="18" charset="0"/>
              </a:rPr>
              <a:t>RUMIANEK</a:t>
            </a:r>
          </a:p>
        </p:txBody>
      </p:sp>
      <p:pic>
        <p:nvPicPr>
          <p:cNvPr id="5" name="Symbol zastępczy obrazu 4">
            <a:extLst>
              <a:ext uri="{FF2B5EF4-FFF2-40B4-BE49-F238E27FC236}">
                <a16:creationId xmlns:a16="http://schemas.microsoft.com/office/drawing/2014/main" id="{DAB643D4-AA6C-4592-986E-D9CC523DF23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44" r="7844"/>
          <a:stretch>
            <a:fillRect/>
          </a:stretch>
        </p:blipFill>
        <p:spPr bwMode="auto">
          <a:prstGeom prst="rect">
            <a:avLst/>
          </a:prstGeom>
          <a:noFill/>
          <a:ln>
            <a:noFill/>
          </a:ln>
        </p:spPr>
      </p:pic>
      <p:sp>
        <p:nvSpPr>
          <p:cNvPr id="4" name="Symbol zastępczy tekstu 3">
            <a:extLst>
              <a:ext uri="{FF2B5EF4-FFF2-40B4-BE49-F238E27FC236}">
                <a16:creationId xmlns:a16="http://schemas.microsoft.com/office/drawing/2014/main" id="{34CDC270-85AF-4104-84F7-BEDEA81C2118}"/>
              </a:ext>
            </a:extLst>
          </p:cNvPr>
          <p:cNvSpPr>
            <a:spLocks noGrp="1"/>
          </p:cNvSpPr>
          <p:nvPr>
            <p:ph type="body" sz="half" idx="2"/>
          </p:nvPr>
        </p:nvSpPr>
        <p:spPr>
          <a:xfrm>
            <a:off x="839788" y="1313894"/>
            <a:ext cx="4992841" cy="5544105"/>
          </a:xfrm>
        </p:spPr>
        <p:txBody>
          <a:bodyPr>
            <a:normAutofit fontScale="77500" lnSpcReduction="20000"/>
          </a:bodyPr>
          <a:lstStyle/>
          <a:p>
            <a:r>
              <a:rPr lang="pl-PL" sz="2100" b="0" i="0" dirty="0">
                <a:solidFill>
                  <a:srgbClr val="000000"/>
                </a:solidFill>
                <a:effectLst/>
                <a:latin typeface="Times New Roman" panose="02020603050405020304" pitchFamily="18" charset="0"/>
                <a:cs typeface="Times New Roman" panose="02020603050405020304" pitchFamily="18" charset="0"/>
              </a:rPr>
              <a:t>„Rumianek</a:t>
            </a:r>
            <a:br>
              <a:rPr lang="pl-PL" sz="2100" dirty="0">
                <a:latin typeface="Times New Roman" panose="02020603050405020304" pitchFamily="18" charset="0"/>
                <a:cs typeface="Times New Roman" panose="02020603050405020304" pitchFamily="18" charset="0"/>
              </a:rPr>
            </a:br>
            <a:r>
              <a:rPr lang="pl-PL" sz="2100" b="0" i="0" dirty="0">
                <a:solidFill>
                  <a:srgbClr val="000000"/>
                </a:solidFill>
                <a:effectLst/>
                <a:latin typeface="Times New Roman" panose="02020603050405020304" pitchFamily="18" charset="0"/>
                <a:cs typeface="Times New Roman" panose="02020603050405020304" pitchFamily="18" charset="0"/>
              </a:rPr>
              <a:t>Do mycia głowy, do płukania gardła.</a:t>
            </a:r>
            <a:br>
              <a:rPr lang="pl-PL" sz="2100" dirty="0">
                <a:latin typeface="Times New Roman" panose="02020603050405020304" pitchFamily="18" charset="0"/>
                <a:cs typeface="Times New Roman" panose="02020603050405020304" pitchFamily="18" charset="0"/>
              </a:rPr>
            </a:br>
            <a:r>
              <a:rPr lang="pl-PL" sz="2100" b="0" i="0" dirty="0">
                <a:solidFill>
                  <a:srgbClr val="000000"/>
                </a:solidFill>
                <a:effectLst/>
                <a:latin typeface="Times New Roman" panose="02020603050405020304" pitchFamily="18" charset="0"/>
                <a:cs typeface="Times New Roman" panose="02020603050405020304" pitchFamily="18" charset="0"/>
              </a:rPr>
              <a:t>Żeby cię grypa nie zjadła. </a:t>
            </a:r>
            <a:r>
              <a:rPr lang="pl-PL" sz="2100" dirty="0">
                <a:solidFill>
                  <a:srgbClr val="000000"/>
                </a:solidFill>
                <a:latin typeface="Times New Roman" panose="02020603050405020304" pitchFamily="18" charset="0"/>
                <a:cs typeface="Times New Roman" panose="02020603050405020304" pitchFamily="18" charset="0"/>
              </a:rPr>
              <a:t>I </a:t>
            </a:r>
            <a:r>
              <a:rPr lang="pl-PL" sz="2100" b="0" i="0" dirty="0">
                <a:solidFill>
                  <a:srgbClr val="000000"/>
                </a:solidFill>
                <a:effectLst/>
                <a:latin typeface="Times New Roman" panose="02020603050405020304" pitchFamily="18" charset="0"/>
                <a:cs typeface="Times New Roman" panose="02020603050405020304" pitchFamily="18" charset="0"/>
              </a:rPr>
              <a:t>daleko i blisko</a:t>
            </a:r>
            <a:br>
              <a:rPr lang="pl-PL" sz="2100" dirty="0">
                <a:latin typeface="Times New Roman" panose="02020603050405020304" pitchFamily="18" charset="0"/>
                <a:cs typeface="Times New Roman" panose="02020603050405020304" pitchFamily="18" charset="0"/>
              </a:rPr>
            </a:br>
            <a:r>
              <a:rPr lang="pl-PL" sz="2100" dirty="0">
                <a:solidFill>
                  <a:srgbClr val="000000"/>
                </a:solidFill>
                <a:latin typeface="Times New Roman" panose="02020603050405020304" pitchFamily="18" charset="0"/>
                <a:cs typeface="Times New Roman" panose="02020603050405020304" pitchFamily="18" charset="0"/>
              </a:rPr>
              <a:t>do</a:t>
            </a:r>
            <a:r>
              <a:rPr lang="pl-PL" sz="2100" b="0" i="0" dirty="0">
                <a:solidFill>
                  <a:srgbClr val="000000"/>
                </a:solidFill>
                <a:effectLst/>
                <a:latin typeface="Times New Roman" panose="02020603050405020304" pitchFamily="18" charset="0"/>
                <a:cs typeface="Times New Roman" panose="02020603050405020304" pitchFamily="18" charset="0"/>
              </a:rPr>
              <a:t>bry zawsze na wszystko.”</a:t>
            </a:r>
          </a:p>
          <a:p>
            <a:pPr>
              <a:lnSpc>
                <a:spcPct val="115000"/>
              </a:lnSpc>
              <a:spcAft>
                <a:spcPts val="1000"/>
              </a:spcAft>
            </a:pPr>
            <a:r>
              <a:rPr lang="pl-PL" sz="2100" b="1" i="1" dirty="0">
                <a:effectLst/>
                <a:latin typeface="Times New Roman" panose="02020603050405020304" pitchFamily="18" charset="0"/>
                <a:ea typeface="Calibri" panose="020F0502020204030204" pitchFamily="34" charset="0"/>
                <a:cs typeface="Times New Roman" panose="02020603050405020304" pitchFamily="18" charset="0"/>
              </a:rPr>
              <a:t>SYROP Z RUMIANKU- Składniki</a:t>
            </a: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 3 </a:t>
            </a:r>
            <a:r>
              <a:rPr lang="pl-PL" sz="2100" dirty="0" err="1">
                <a:effectLst/>
                <a:latin typeface="Times New Roman" panose="02020603050405020304" pitchFamily="18" charset="0"/>
                <a:ea typeface="Calibri" panose="020F0502020204030204" pitchFamily="34" charset="0"/>
                <a:cs typeface="Times New Roman" panose="02020603050405020304" pitchFamily="18" charset="0"/>
              </a:rPr>
              <a:t>szkl</a:t>
            </a: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 świeżych kwiatów rumianku, 1 kg cukru, 2 cytryny,2 l wody</a:t>
            </a:r>
          </a:p>
          <a:p>
            <a:pPr>
              <a:lnSpc>
                <a:spcPct val="115000"/>
              </a:lnSpc>
              <a:spcAft>
                <a:spcPts val="1000"/>
              </a:spcAft>
            </a:pPr>
            <a:r>
              <a:rPr lang="pl-PL" sz="2100" b="1" i="1" dirty="0">
                <a:effectLst/>
                <a:latin typeface="Times New Roman" panose="02020603050405020304" pitchFamily="18" charset="0"/>
                <a:ea typeface="Calibri" panose="020F0502020204030204" pitchFamily="34" charset="0"/>
                <a:cs typeface="Times New Roman" panose="02020603050405020304" pitchFamily="18" charset="0"/>
              </a:rPr>
              <a:t>Sposób przygotowania</a:t>
            </a: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100" b="1" dirty="0">
                <a:effectLst/>
                <a:latin typeface="Times New Roman" panose="02020603050405020304" pitchFamily="18" charset="0"/>
                <a:ea typeface="Calibri" panose="020F0502020204030204" pitchFamily="34" charset="0"/>
                <a:cs typeface="Times New Roman" panose="02020603050405020304" pitchFamily="18" charset="0"/>
              </a:rPr>
              <a:t>1.</a:t>
            </a: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Zerwane kwiaty rumianku, rozkładamy na papierze, wystawiamy na słońce, aby wszystkie robaki wyszły z kwiatów. Rumianek przesypujemy do garnka, zalewamy wodą, gotujemy pół godziny. Całość przecedzamy przez sito, a drugi raz dodatkowo przez gazę .Do wywaru wsypujemy cukier, gotujemy 10 minut, dolewamy wyciśnięty sok z cytryn. Mieszamy. </a:t>
            </a:r>
            <a:r>
              <a:rPr lang="pl-PL" sz="2100" b="1" dirty="0">
                <a:effectLst/>
                <a:latin typeface="Times New Roman" panose="02020603050405020304" pitchFamily="18" charset="0"/>
                <a:ea typeface="Calibri" panose="020F0502020204030204" pitchFamily="34" charset="0"/>
                <a:cs typeface="Times New Roman" panose="02020603050405020304" pitchFamily="18" charset="0"/>
              </a:rPr>
              <a:t>2.</a:t>
            </a: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Gorący syrop przelewamy do butelek lub słoików, na chwilę obracamy do góry dnem.</a:t>
            </a:r>
          </a:p>
          <a:p>
            <a:endParaRPr lang="pl-PL" dirty="0"/>
          </a:p>
        </p:txBody>
      </p:sp>
    </p:spTree>
    <p:extLst>
      <p:ext uri="{BB962C8B-B14F-4D97-AF65-F5344CB8AC3E}">
        <p14:creationId xmlns:p14="http://schemas.microsoft.com/office/powerpoint/2010/main" val="87637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8F9098C-44D7-467D-81B9-A4D31FB49B47}"/>
              </a:ext>
            </a:extLst>
          </p:cNvPr>
          <p:cNvSpPr>
            <a:spLocks noGrp="1"/>
          </p:cNvSpPr>
          <p:nvPr>
            <p:ph type="title"/>
          </p:nvPr>
        </p:nvSpPr>
        <p:spPr>
          <a:xfrm>
            <a:off x="928565" y="821185"/>
            <a:ext cx="3932237" cy="661386"/>
          </a:xfrm>
        </p:spPr>
        <p:txBody>
          <a:bodyPr>
            <a:normAutofit fontScale="90000"/>
          </a:bodyPr>
          <a:lstStyle/>
          <a:p>
            <a:r>
              <a:rPr lang="pl-PL" sz="2700" b="1" dirty="0">
                <a:effectLst/>
                <a:latin typeface="Times New Roman" panose="02020603050405020304" pitchFamily="18" charset="0"/>
                <a:ea typeface="Calibri" panose="020F0502020204030204" pitchFamily="34" charset="0"/>
                <a:cs typeface="Times New Roman" panose="02020603050405020304" pitchFamily="18" charset="0"/>
              </a:rPr>
              <a:t>BORÓWKA</a:t>
            </a:r>
            <a:r>
              <a:rPr lang="pl-PL"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700" b="1" dirty="0">
                <a:effectLst/>
                <a:latin typeface="Times New Roman" panose="02020603050405020304" pitchFamily="18" charset="0"/>
                <a:ea typeface="Calibri" panose="020F0502020204030204" pitchFamily="34" charset="0"/>
                <a:cs typeface="Times New Roman" panose="02020603050405020304" pitchFamily="18" charset="0"/>
              </a:rPr>
              <a:t>BRUSZNICA</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pic>
        <p:nvPicPr>
          <p:cNvPr id="8" name="Symbol zastępczy obrazu 7">
            <a:extLst>
              <a:ext uri="{FF2B5EF4-FFF2-40B4-BE49-F238E27FC236}">
                <a16:creationId xmlns:a16="http://schemas.microsoft.com/office/drawing/2014/main" id="{450BC1EE-2CBC-4101-8791-F1CE9848F5F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430" r="26430"/>
          <a:stretch>
            <a:fillRect/>
          </a:stretch>
        </p:blipFill>
        <p:spPr bwMode="auto">
          <a:xfrm>
            <a:off x="7326269" y="609601"/>
            <a:ext cx="3353892" cy="5338438"/>
          </a:xfrm>
          <a:prstGeom prst="rect">
            <a:avLst/>
          </a:prstGeom>
          <a:noFill/>
          <a:ln>
            <a:noFill/>
          </a:ln>
        </p:spPr>
      </p:pic>
      <p:sp>
        <p:nvSpPr>
          <p:cNvPr id="7" name="Symbol zastępczy tekstu 6">
            <a:extLst>
              <a:ext uri="{FF2B5EF4-FFF2-40B4-BE49-F238E27FC236}">
                <a16:creationId xmlns:a16="http://schemas.microsoft.com/office/drawing/2014/main" id="{A2A53F69-7711-482A-9DFD-2064EB347C7D}"/>
              </a:ext>
            </a:extLst>
          </p:cNvPr>
          <p:cNvSpPr>
            <a:spLocks noGrp="1"/>
          </p:cNvSpPr>
          <p:nvPr>
            <p:ph type="body" sz="half" idx="2"/>
          </p:nvPr>
        </p:nvSpPr>
        <p:spPr>
          <a:xfrm>
            <a:off x="886591" y="1265067"/>
            <a:ext cx="5256212" cy="5814874"/>
          </a:xfrm>
        </p:spPr>
        <p:txBody>
          <a:bodyPr>
            <a:normAutofit fontScale="77500" lnSpcReduction="20000"/>
          </a:bodyPr>
          <a:lstStyle/>
          <a:p>
            <a:pPr>
              <a:lnSpc>
                <a:spcPct val="107000"/>
              </a:lnSpc>
              <a:spcBef>
                <a:spcPts val="0"/>
              </a:spcBef>
            </a:pP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Borówka brusznica</a:t>
            </a:r>
            <a:br>
              <a:rPr lang="pl-PL" sz="2000" i="1" dirty="0">
                <a:effectLst/>
                <a:latin typeface="Times New Roman" panose="02020603050405020304" pitchFamily="18" charset="0"/>
                <a:ea typeface="Calibri" panose="020F0502020204030204" pitchFamily="34" charset="0"/>
                <a:cs typeface="Times New Roman" panose="02020603050405020304" pitchFamily="18" charset="0"/>
              </a:rPr>
            </a:b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zdrowia rusznica</a:t>
            </a:r>
            <a:br>
              <a:rPr lang="pl-PL" sz="2000" i="1" dirty="0">
                <a:effectLst/>
                <a:latin typeface="Times New Roman" panose="02020603050405020304" pitchFamily="18" charset="0"/>
                <a:ea typeface="Calibri" panose="020F0502020204030204" pitchFamily="34" charset="0"/>
                <a:cs typeface="Times New Roman" panose="02020603050405020304" pitchFamily="18" charset="0"/>
              </a:rPr>
            </a:b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smakiem zachwyca</a:t>
            </a:r>
            <a:br>
              <a:rPr lang="pl-PL" sz="2000" i="1" dirty="0">
                <a:effectLst/>
                <a:latin typeface="Times New Roman" panose="02020603050405020304" pitchFamily="18" charset="0"/>
                <a:ea typeface="Calibri" panose="020F0502020204030204" pitchFamily="34" charset="0"/>
                <a:cs typeface="Times New Roman" panose="02020603050405020304" pitchFamily="18" charset="0"/>
              </a:rPr>
            </a:b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krasi lica</a:t>
            </a:r>
            <a:br>
              <a:rPr lang="pl-PL" sz="2000" i="1" dirty="0">
                <a:effectLst/>
                <a:latin typeface="Times New Roman" panose="02020603050405020304" pitchFamily="18" charset="0"/>
                <a:ea typeface="Calibri" panose="020F0502020204030204" pitchFamily="34" charset="0"/>
                <a:cs typeface="Times New Roman" panose="02020603050405020304" pitchFamily="18" charset="0"/>
              </a:rPr>
            </a:b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Smakuje wybornie wygląda pokornie</a:t>
            </a:r>
            <a:br>
              <a:rPr lang="pl-PL" sz="2000" i="1" dirty="0">
                <a:effectLst/>
                <a:latin typeface="Times New Roman" panose="02020603050405020304" pitchFamily="18" charset="0"/>
                <a:ea typeface="Calibri" panose="020F0502020204030204" pitchFamily="34" charset="0"/>
                <a:cs typeface="Times New Roman" panose="02020603050405020304" pitchFamily="18" charset="0"/>
              </a:rPr>
            </a:b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jak por? Nie! Bardziej niepozornie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W postaci soku dostaje amoku</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Jak ręce, które leczą.</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Źle wykorzystana to narzędzie szatana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pl-PL" sz="2000" i="1" dirty="0">
                <a:effectLst/>
                <a:latin typeface="Times New Roman" panose="02020603050405020304" pitchFamily="18" charset="0"/>
                <a:ea typeface="Calibri" panose="020F0502020204030204" pitchFamily="34" charset="0"/>
                <a:cs typeface="Times New Roman" panose="02020603050405020304" pitchFamily="18" charset="0"/>
              </a:rPr>
              <a:t>Przesadnie pobudza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l-PL" sz="2000" b="1" i="1" dirty="0">
                <a:effectLst/>
                <a:latin typeface="Calibri" panose="020F0502020204030204" pitchFamily="34" charset="0"/>
                <a:ea typeface="Calibri" panose="020F0502020204030204" pitchFamily="34" charset="0"/>
                <a:cs typeface="Calibri" panose="020F0502020204030204" pitchFamily="34" charset="0"/>
              </a:rPr>
              <a:t>PRZEPIS NA KONFITURE Z BORÓWEK</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l-PL" sz="2000" dirty="0">
                <a:effectLst/>
                <a:latin typeface="Calibri" panose="020F0502020204030204" pitchFamily="34" charset="0"/>
                <a:ea typeface="Calibri" panose="020F0502020204030204" pitchFamily="34" charset="0"/>
                <a:cs typeface="Calibri" panose="020F0502020204030204" pitchFamily="34" charset="0"/>
              </a:rPr>
              <a:t> </a:t>
            </a:r>
            <a:r>
              <a:rPr lang="pl-PL" sz="2000" b="1" i="1" dirty="0">
                <a:effectLst/>
                <a:latin typeface="Calibri" panose="020F0502020204030204" pitchFamily="34" charset="0"/>
                <a:ea typeface="Calibri" panose="020F0502020204030204" pitchFamily="34" charset="0"/>
                <a:cs typeface="Calibri" panose="020F0502020204030204" pitchFamily="34" charset="0"/>
              </a:rPr>
              <a:t>Składniki</a:t>
            </a:r>
            <a:r>
              <a:rPr lang="pl-PL" sz="2000" dirty="0">
                <a:effectLst/>
                <a:latin typeface="Calibri" panose="020F0502020204030204" pitchFamily="34" charset="0"/>
                <a:ea typeface="Calibri" panose="020F0502020204030204" pitchFamily="34" charset="0"/>
                <a:cs typeface="Calibri" panose="020F0502020204030204" pitchFamily="34" charset="0"/>
              </a:rPr>
              <a:t>:     2 szklanki borówki leśnej, 1 szklanka cukru, 4 łyżki wody.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l-PL" sz="2000" b="1" i="1" dirty="0">
                <a:effectLst/>
                <a:latin typeface="Calibri" panose="020F0502020204030204" pitchFamily="34" charset="0"/>
                <a:ea typeface="Calibri" panose="020F0502020204030204" pitchFamily="34" charset="0"/>
                <a:cs typeface="Calibri" panose="020F0502020204030204" pitchFamily="34" charset="0"/>
              </a:rPr>
              <a:t>Sposób przygotowania</a:t>
            </a:r>
            <a:r>
              <a:rPr lang="pl-PL" sz="2000" dirty="0">
                <a:effectLst/>
                <a:latin typeface="Calibri" panose="020F0502020204030204" pitchFamily="34" charset="0"/>
                <a:ea typeface="Calibri" panose="020F0502020204030204" pitchFamily="34" charset="0"/>
                <a:cs typeface="Calibri" panose="020F0502020204030204" pitchFamily="34" charset="0"/>
              </a:rPr>
              <a:t>:    Do rondla wlej 2 łyżki wody i wrzuć umyte owoce. Smaż owoce na wolnym ogniu, po 10 minutach wsyp cukier i smaż dalej mieszając, aby się nie przypaliły.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l-PL" sz="2000" dirty="0">
                <a:effectLst/>
                <a:latin typeface="Calibri" panose="020F0502020204030204" pitchFamily="34" charset="0"/>
                <a:ea typeface="Calibri" panose="020F0502020204030204" pitchFamily="34" charset="0"/>
                <a:cs typeface="Calibri" panose="020F0502020204030204" pitchFamily="34" charset="0"/>
              </a:rPr>
              <a:t>    Konfiturę z borówki brusznicy przełóż do wyparzonych wcześniej słoiczków, szczelnie zakręć i odwróć do góry dnem.</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50781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16365E-3A23-4EC3-A84E-A0106A623C03}"/>
              </a:ext>
            </a:extLst>
          </p:cNvPr>
          <p:cNvSpPr>
            <a:spLocks noGrp="1"/>
          </p:cNvSpPr>
          <p:nvPr>
            <p:ph type="title"/>
          </p:nvPr>
        </p:nvSpPr>
        <p:spPr>
          <a:xfrm>
            <a:off x="150341" y="-683369"/>
            <a:ext cx="5934969" cy="2023254"/>
          </a:xfrm>
        </p:spPr>
        <p:txBody>
          <a:bodyPr>
            <a:normAutofit/>
          </a:bodyPr>
          <a:lstStyle/>
          <a:p>
            <a:r>
              <a:rPr lang="pl-PL" sz="3200" b="1" dirty="0">
                <a:effectLst/>
                <a:latin typeface="Arial Black" panose="020B0A04020102020204" pitchFamily="34" charset="0"/>
                <a:ea typeface="Times New Roman" panose="02020603050405020304" pitchFamily="18" charset="0"/>
                <a:cs typeface="Arial Black" panose="020B0A04020102020204" pitchFamily="34" charset="0"/>
              </a:rPr>
              <a:t>Kasztanowiec</a:t>
            </a:r>
            <a:endParaRPr lang="pl-PL" dirty="0"/>
          </a:p>
        </p:txBody>
      </p:sp>
      <p:sp>
        <p:nvSpPr>
          <p:cNvPr id="4" name="Symbol zastępczy tekstu 3">
            <a:extLst>
              <a:ext uri="{FF2B5EF4-FFF2-40B4-BE49-F238E27FC236}">
                <a16:creationId xmlns:a16="http://schemas.microsoft.com/office/drawing/2014/main" id="{C5CAAC6A-10ED-46E0-979D-D93D169DBE59}"/>
              </a:ext>
            </a:extLst>
          </p:cNvPr>
          <p:cNvSpPr>
            <a:spLocks noGrp="1"/>
          </p:cNvSpPr>
          <p:nvPr>
            <p:ph type="body" sz="half" idx="2"/>
          </p:nvPr>
        </p:nvSpPr>
        <p:spPr>
          <a:xfrm>
            <a:off x="839788" y="1897602"/>
            <a:ext cx="4264872" cy="4662996"/>
          </a:xfrm>
        </p:spPr>
        <p:txBody>
          <a:bodyPr>
            <a:normAutofit fontScale="92500" lnSpcReduction="20000"/>
          </a:bodyPr>
          <a:lstStyle/>
          <a:p>
            <a:r>
              <a:rPr lang="pl-PL" sz="1800" i="1" u="sng" dirty="0">
                <a:effectLst/>
                <a:latin typeface="Times New Roman" panose="02020603050405020304" pitchFamily="18" charset="0"/>
                <a:ea typeface="Times New Roman" panose="02020603050405020304" pitchFamily="18" charset="0"/>
                <a:cs typeface="Times New Roman" panose="02020603050405020304" pitchFamily="18" charset="0"/>
              </a:rPr>
              <a:t>Kasztanowiec ( kasztan ) -  </a:t>
            </a:r>
            <a:r>
              <a:rPr lang="pl-PL" sz="1800" i="1" dirty="0">
                <a:effectLst/>
                <a:latin typeface="Times New Roman" panose="02020603050405020304" pitchFamily="18" charset="0"/>
                <a:ea typeface="Times New Roman" panose="02020603050405020304" pitchFamily="18" charset="0"/>
                <a:cs typeface="Times New Roman" panose="02020603050405020304" pitchFamily="18" charset="0"/>
              </a:rPr>
              <a:t> zawiera w kwiatach i korze tak wiele wartościowych substancji, że stał się rośliną często wykorzystywaną do produkcji środków leczniczych i kosmetyków. Substancje zawarte w kasztanowcu mają działanie przeciwzapalne, ściągające, usprawniają przepływ krwi i przeciwbakteryjne. Wykorzystuje się je do leczenia uszkodzeń skóry, takich jak: siniaki, odmrożenia czy drobne oparzenia. Preparaty na bazie kasztanowca zaleca się także przy łagodzeniu objawów zapalenia ścięgien.</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l-PL" dirty="0"/>
          </a:p>
        </p:txBody>
      </p:sp>
      <p:pic>
        <p:nvPicPr>
          <p:cNvPr id="4098" name="Picture 2">
            <a:extLst>
              <a:ext uri="{FF2B5EF4-FFF2-40B4-BE49-F238E27FC236}">
                <a16:creationId xmlns:a16="http://schemas.microsoft.com/office/drawing/2014/main" id="{DFF82F7B-B632-42B4-BBDE-304DF4945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074" y="987425"/>
            <a:ext cx="2878138"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16C28419-46DB-49B3-B702-96ADAD59A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094" y="1038472"/>
            <a:ext cx="28781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675222"/>
      </p:ext>
    </p:extLst>
  </p:cSld>
  <p:clrMapOvr>
    <a:masterClrMapping/>
  </p:clrMapOvr>
</p:sld>
</file>

<file path=ppt/theme/theme1.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TM04033925[[fn=Kropla]]</Template>
  <TotalTime>169</TotalTime>
  <Words>1135</Words>
  <Application>Microsoft Office PowerPoint</Application>
  <PresentationFormat>Panoramiczny</PresentationFormat>
  <Paragraphs>61</Paragraphs>
  <Slides>11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11</vt:i4>
      </vt:variant>
    </vt:vector>
  </HeadingPairs>
  <TitlesOfParts>
    <vt:vector size="19" baseType="lpstr">
      <vt:lpstr>Arial</vt:lpstr>
      <vt:lpstr>Arial Black</vt:lpstr>
      <vt:lpstr>Book Antiqua</vt:lpstr>
      <vt:lpstr>Calibri</vt:lpstr>
      <vt:lpstr>Times New Roman</vt:lpstr>
      <vt:lpstr>Tw Cen MT</vt:lpstr>
      <vt:lpstr>Verdana</vt:lpstr>
      <vt:lpstr>Kropla</vt:lpstr>
      <vt:lpstr>ZDROWIE Z NATURY</vt:lpstr>
      <vt:lpstr>MNISZEK LEKARSKI</vt:lpstr>
      <vt:lpstr>MIÓD Z MLECZA </vt:lpstr>
      <vt:lpstr>MIĘTA</vt:lpstr>
      <vt:lpstr>POKRZYWA</vt:lpstr>
      <vt:lpstr>ZUPA POKRZYWOWA I PŁUKANKA DO WŁOSÓW</vt:lpstr>
      <vt:lpstr>RUMIANEK</vt:lpstr>
      <vt:lpstr>BORÓWKA BRUSZNICA </vt:lpstr>
      <vt:lpstr>Kasztanowiec</vt:lpstr>
      <vt:lpstr>ORZECH WŁOSKI</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ZDROWIE Z NATURY</dc:title>
  <dc:creator>Dorota Piec</dc:creator>
  <cp:lastModifiedBy>Dorota Piec</cp:lastModifiedBy>
  <cp:revision>3</cp:revision>
  <dcterms:created xsi:type="dcterms:W3CDTF">2021-10-22T19:34:24Z</dcterms:created>
  <dcterms:modified xsi:type="dcterms:W3CDTF">2021-10-22T22:27:08Z</dcterms:modified>
</cp:coreProperties>
</file>