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4" r:id="rId7"/>
    <p:sldId id="261" r:id="rId8"/>
    <p:sldId id="265" r:id="rId9"/>
    <p:sldId id="260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550AA5-CA46-45C7-BF74-1A5520E30F88}" v="33" dt="2022-09-28T09:01:50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FDD2-A8EC-456D-83D8-6DAF278B27DF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B480-80E8-47C0-9F44-2B3466777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29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FDD2-A8EC-456D-83D8-6DAF278B27DF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B480-80E8-47C0-9F44-2B3466777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862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FDD2-A8EC-456D-83D8-6DAF278B27DF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B480-80E8-47C0-9F44-2B3466777F92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903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FDD2-A8EC-456D-83D8-6DAF278B27DF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B480-80E8-47C0-9F44-2B3466777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448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FDD2-A8EC-456D-83D8-6DAF278B27DF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B480-80E8-47C0-9F44-2B3466777F92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8792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FDD2-A8EC-456D-83D8-6DAF278B27DF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B480-80E8-47C0-9F44-2B3466777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209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FDD2-A8EC-456D-83D8-6DAF278B27DF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B480-80E8-47C0-9F44-2B3466777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8887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FDD2-A8EC-456D-83D8-6DAF278B27DF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B480-80E8-47C0-9F44-2B3466777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131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FDD2-A8EC-456D-83D8-6DAF278B27DF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B480-80E8-47C0-9F44-2B3466777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59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FDD2-A8EC-456D-83D8-6DAF278B27DF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B480-80E8-47C0-9F44-2B3466777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05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FDD2-A8EC-456D-83D8-6DAF278B27DF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B480-80E8-47C0-9F44-2B3466777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266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FDD2-A8EC-456D-83D8-6DAF278B27DF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B480-80E8-47C0-9F44-2B3466777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9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FDD2-A8EC-456D-83D8-6DAF278B27DF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B480-80E8-47C0-9F44-2B3466777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97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FDD2-A8EC-456D-83D8-6DAF278B27DF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B480-80E8-47C0-9F44-2B3466777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20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FDD2-A8EC-456D-83D8-6DAF278B27DF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B480-80E8-47C0-9F44-2B3466777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85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FDD2-A8EC-456D-83D8-6DAF278B27DF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B480-80E8-47C0-9F44-2B3466777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4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AFDD2-A8EC-456D-83D8-6DAF278B27DF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82B480-80E8-47C0-9F44-2B3466777F9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MSIPCMContentMarking" descr="{&quot;HashCode&quot;:983945313,&quot;Placement&quot;:&quot;Header&quot;,&quot;Top&quot;:0.0,&quot;Left&quot;:442.392822,&quot;SlideWidth&quot;:960,&quot;SlideHeight&quot;:540}">
            <a:extLst>
              <a:ext uri="{FF2B5EF4-FFF2-40B4-BE49-F238E27FC236}">
                <a16:creationId xmlns:a16="http://schemas.microsoft.com/office/drawing/2014/main" xmlns="" id="{2CA46DFC-4E87-469E-A255-C331A4060D1C}"/>
              </a:ext>
            </a:extLst>
          </p:cNvPr>
          <p:cNvSpPr txBox="1"/>
          <p:nvPr userDrawn="1"/>
        </p:nvSpPr>
        <p:spPr>
          <a:xfrm>
            <a:off x="5618389" y="0"/>
            <a:ext cx="955222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800">
                <a:solidFill>
                  <a:srgbClr val="000000"/>
                </a:solidFill>
                <a:latin typeface="Calibri" panose="020F0502020204030204" pitchFamily="34" charset="0"/>
              </a:rPr>
              <a:t>General / Ogólne</a:t>
            </a:r>
          </a:p>
        </p:txBody>
      </p:sp>
    </p:spTree>
    <p:extLst>
      <p:ext uri="{BB962C8B-B14F-4D97-AF65-F5344CB8AC3E}">
        <p14:creationId xmlns:p14="http://schemas.microsoft.com/office/powerpoint/2010/main" val="241484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o&#347;nice.p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153F417-3133-4ED7-B135-331C57306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477" y="2040549"/>
            <a:ext cx="7766936" cy="1646302"/>
          </a:xfrm>
        </p:spPr>
        <p:txBody>
          <a:bodyPr/>
          <a:lstStyle/>
          <a:p>
            <a:r>
              <a:rPr lang="pl-PL" dirty="0"/>
              <a:t>Odkryj Dolinę Baryczy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FD90EB2-CC6B-497D-AB4E-41145F245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477" y="4423698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Roweromaniacy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z 8b</a:t>
            </a:r>
          </a:p>
        </p:txBody>
      </p:sp>
    </p:spTree>
    <p:extLst>
      <p:ext uri="{BB962C8B-B14F-4D97-AF65-F5344CB8AC3E}">
        <p14:creationId xmlns:p14="http://schemas.microsoft.com/office/powerpoint/2010/main" val="2220300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7199424-B641-4AB3-9808-8049D9B4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38" y="3245425"/>
            <a:ext cx="8596668" cy="1320800"/>
          </a:xfrm>
        </p:spPr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437FAC-D1FF-4962-A8B1-C26992950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38" y="3905825"/>
            <a:ext cx="8596668" cy="471687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Do przejechania mamy łącznie ok. 70 km</a:t>
            </a:r>
          </a:p>
          <a:p>
            <a:pPr marL="0" indent="0">
              <a:buNone/>
            </a:pPr>
            <a:r>
              <a:rPr lang="pl-PL" dirty="0"/>
              <a:t>A co najważniejsze doszliśmy do wspólnego wniosku:</a:t>
            </a:r>
          </a:p>
          <a:p>
            <a:pPr marL="0" indent="0" algn="ctr">
              <a:buNone/>
            </a:pPr>
            <a:r>
              <a:rPr lang="pl-PL" sz="3200" u="sng" dirty="0">
                <a:solidFill>
                  <a:srgbClr val="1A0DAB"/>
                </a:solidFill>
                <a:latin typeface="arial" panose="020B0604020202020204" pitchFamily="34" charset="0"/>
              </a:rPr>
              <a:t>Aby przeżyć wielką przygodę, nie trzeba wyjeżdżać daleko….</a:t>
            </a:r>
          </a:p>
          <a:p>
            <a:pPr marL="0" indent="0" algn="ctr">
              <a:buNone/>
            </a:pPr>
            <a:r>
              <a:rPr lang="pl-PL" sz="3600" dirty="0"/>
              <a:t>Dziękujemy</a:t>
            </a:r>
            <a:r>
              <a:rPr lang="pl-PL" sz="3600" dirty="0">
                <a:sym typeface="Wingdings" panose="05000000000000000000" pitchFamily="2" charset="2"/>
              </a:rPr>
              <a:t></a:t>
            </a:r>
            <a:r>
              <a:rPr lang="pl-PL" sz="3600" dirty="0"/>
              <a:t>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CA0519A-F950-4EB2-9E5F-828B7ED91533}"/>
              </a:ext>
            </a:extLst>
          </p:cNvPr>
          <p:cNvSpPr txBox="1"/>
          <p:nvPr/>
        </p:nvSpPr>
        <p:spPr>
          <a:xfrm>
            <a:off x="750163" y="797922"/>
            <a:ext cx="452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Terbuche"/>
              </a:rPr>
              <a:t>Jaz Dragoński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0CDDC925-E84D-460D-B0AC-D93782CA45D6}"/>
              </a:ext>
            </a:extLst>
          </p:cNvPr>
          <p:cNvSpPr txBox="1"/>
          <p:nvPr/>
        </p:nvSpPr>
        <p:spPr>
          <a:xfrm>
            <a:off x="679142" y="1500065"/>
            <a:ext cx="67070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solidFill>
                  <a:srgbClr val="000000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Po kolacji ścieżką wokół stawu Grabownica dojeżdżamy do Jazu Dragońskiego na rzece </a:t>
            </a:r>
            <a:r>
              <a:rPr lang="pl-PL" sz="1800" dirty="0" err="1">
                <a:solidFill>
                  <a:srgbClr val="000000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Kobylarka</a:t>
            </a:r>
            <a:r>
              <a:rPr lang="pl-PL" sz="1800" dirty="0">
                <a:solidFill>
                  <a:srgbClr val="000000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. Mroczna aura tego pobudza swoją tajemniczością naszą  wyobraźnię</a:t>
            </a:r>
            <a:r>
              <a:rPr lang="pl-PL" sz="1800" dirty="0">
                <a:solidFill>
                  <a:srgbClr val="000000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endParaRPr lang="pl-PL" sz="1800" dirty="0">
              <a:solidFill>
                <a:srgbClr val="000000"/>
              </a:solidFill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pl-PL" dirty="0">
                <a:latin typeface="+mj-lt"/>
                <a:cs typeface="Times New Roman" panose="02020603050405020304" pitchFamily="18" charset="0"/>
              </a:rPr>
              <a:t>0k. 20.30 Powrót do miejsca startu - Szkoła Podstawowa Nr 2 w Twardogórze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3693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663AB81-229D-4DD6-82D1-8BF2B8D5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2896043-E10D-48F6-A246-1689604FB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Fotografie Kalina Wesołowska</a:t>
            </a:r>
          </a:p>
          <a:p>
            <a:r>
              <a:rPr lang="pl-PL" dirty="0"/>
              <a:t>Mapa </a:t>
            </a:r>
            <a:r>
              <a:rPr lang="pl-PL" dirty="0">
                <a:hlinkClick r:id="rId2"/>
              </a:rPr>
              <a:t>www.krośnice.pl</a:t>
            </a:r>
            <a:r>
              <a:rPr lang="pl-PL" dirty="0"/>
              <a:t> oraz www.mapye-turysta.pl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926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CA37FE-2B0C-4E83-A588-C0D8BA2A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43" y="210105"/>
            <a:ext cx="8596668" cy="1320800"/>
          </a:xfrm>
        </p:spPr>
        <p:txBody>
          <a:bodyPr/>
          <a:lstStyle/>
          <a:p>
            <a:r>
              <a:rPr lang="pl-PL" dirty="0"/>
              <a:t>Rowerami przez Dolinę Baryczy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2C5AA1A-6988-4CBC-96E1-BCBA9F8D2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23" y="746218"/>
            <a:ext cx="8596668" cy="3880773"/>
          </a:xfrm>
        </p:spPr>
        <p:txBody>
          <a:bodyPr>
            <a:normAutofit/>
          </a:bodyPr>
          <a:lstStyle/>
          <a:p>
            <a:r>
              <a:rPr lang="pl-PL" dirty="0"/>
              <a:t>Nasza klasa czyli 8b jednogłośnie zdecydowała, że wybiera się  na 1-dniową wycieczkę rowerową</a:t>
            </a:r>
          </a:p>
          <a:p>
            <a:r>
              <a:rPr lang="pl-PL" dirty="0"/>
              <a:t>Wybraliśmy trasę jaką będziemy przemierzać oraz miejsca, które chcemy zobaczyć. </a:t>
            </a:r>
          </a:p>
          <a:p>
            <a:r>
              <a:rPr lang="pl-PL" dirty="0"/>
              <a:t>Uzgodniliśmy również, że w 2 -3 osobowych grupach wyszukamy informacji na temat ciekawych miejsc na trasie i opowiemy w trakcie przystanków podczas wycieczki</a:t>
            </a:r>
          </a:p>
          <a:p>
            <a:r>
              <a:rPr lang="pl-PL" dirty="0"/>
              <a:t>Obliczyliśmy kosz wycieczki na 1 osobę: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353584F2-0CF1-4891-B95D-8B2687192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249604"/>
              </p:ext>
            </p:extLst>
          </p:nvPr>
        </p:nvGraphicFramePr>
        <p:xfrm>
          <a:off x="683581" y="3588502"/>
          <a:ext cx="10599939" cy="258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866">
                  <a:extLst>
                    <a:ext uri="{9D8B030D-6E8A-4147-A177-3AD203B41FA5}">
                      <a16:colId xmlns:a16="http://schemas.microsoft.com/office/drawing/2014/main" xmlns="" val="4062520774"/>
                    </a:ext>
                  </a:extLst>
                </a:gridCol>
                <a:gridCol w="3798129">
                  <a:extLst>
                    <a:ext uri="{9D8B030D-6E8A-4147-A177-3AD203B41FA5}">
                      <a16:colId xmlns:a16="http://schemas.microsoft.com/office/drawing/2014/main" xmlns="" val="1270387701"/>
                    </a:ext>
                  </a:extLst>
                </a:gridCol>
                <a:gridCol w="1756788">
                  <a:extLst>
                    <a:ext uri="{9D8B030D-6E8A-4147-A177-3AD203B41FA5}">
                      <a16:colId xmlns:a16="http://schemas.microsoft.com/office/drawing/2014/main" xmlns="" val="2764338284"/>
                    </a:ext>
                  </a:extLst>
                </a:gridCol>
                <a:gridCol w="1900354">
                  <a:extLst>
                    <a:ext uri="{9D8B030D-6E8A-4147-A177-3AD203B41FA5}">
                      <a16:colId xmlns:a16="http://schemas.microsoft.com/office/drawing/2014/main" xmlns="" val="153911901"/>
                    </a:ext>
                  </a:extLst>
                </a:gridCol>
                <a:gridCol w="1712544">
                  <a:extLst>
                    <a:ext uri="{9D8B030D-6E8A-4147-A177-3AD203B41FA5}">
                      <a16:colId xmlns:a16="http://schemas.microsoft.com/office/drawing/2014/main" xmlns="" val="4092912159"/>
                    </a:ext>
                  </a:extLst>
                </a:gridCol>
                <a:gridCol w="852258">
                  <a:extLst>
                    <a:ext uri="{9D8B030D-6E8A-4147-A177-3AD203B41FA5}">
                      <a16:colId xmlns:a16="http://schemas.microsoft.com/office/drawing/2014/main" xmlns="" val="1847308325"/>
                    </a:ext>
                  </a:extLst>
                </a:gridCol>
              </a:tblGrid>
              <a:tr h="166941">
                <a:tc>
                  <a:txBody>
                    <a:bodyPr/>
                    <a:lstStyle/>
                    <a:p>
                      <a:r>
                        <a:rPr lang="pl-PL" dirty="0" err="1"/>
                        <a:t>l.p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szt. lub  cena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446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Przejazd bryczką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35 </a:t>
                      </a:r>
                      <a:r>
                        <a:rPr lang="pl-PL" dirty="0" err="1"/>
                        <a:t>zl</a:t>
                      </a:r>
                      <a:r>
                        <a:rPr lang="pl-PL" dirty="0"/>
                        <a:t>/os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24 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840 zł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1323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Chleb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3,8 zł </a:t>
                      </a:r>
                      <a:r>
                        <a:rPr lang="pl-PL" dirty="0" err="1"/>
                        <a:t>szt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 </a:t>
                      </a:r>
                      <a:r>
                        <a:rPr lang="pl-PL" dirty="0" err="1"/>
                        <a:t>szt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38 zł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1362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Kiełbasa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100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100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100 zł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724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Keczup, musztarda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20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20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20 zł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561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Kolacja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30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30złx24 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720 zł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226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Razem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72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1718 zł:24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72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473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39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7FB605F-D441-456B-B8F0-BD0AB9EF0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47" y="0"/>
            <a:ext cx="5846453" cy="5545671"/>
          </a:xfrm>
        </p:spPr>
        <p:txBody>
          <a:bodyPr>
            <a:noAutofit/>
          </a:bodyPr>
          <a:lstStyle/>
          <a:p>
            <a:r>
              <a:rPr lang="pl-PL" dirty="0"/>
              <a:t>Uczestnicy: Uczniowie klasy 8b  Szkoły Podstawowej nr 2 w Twardogórze </a:t>
            </a:r>
          </a:p>
          <a:p>
            <a:pPr marL="0" indent="0">
              <a:buNone/>
            </a:pPr>
            <a:r>
              <a:rPr lang="pl-PL" dirty="0"/>
              <a:t>      - 22 osoby + 2 opiekunów</a:t>
            </a:r>
          </a:p>
          <a:p>
            <a:r>
              <a:rPr lang="pl-PL" dirty="0"/>
              <a:t>Termin: 1 dniowa wycieczka w czerwcu 2022r</a:t>
            </a:r>
          </a:p>
          <a:p>
            <a:r>
              <a:rPr lang="pl-PL" dirty="0"/>
              <a:t>Trasa:  Twardogóra-Goszcz-Droździęcin-Żeleźniki – Krośnice- Ruda </a:t>
            </a:r>
            <a:r>
              <a:rPr lang="pl-PL" dirty="0" err="1"/>
              <a:t>Milicka-Grabownica-Kotlarka-Droździęcin</a:t>
            </a:r>
            <a:r>
              <a:rPr lang="pl-PL" dirty="0"/>
              <a:t>- Goszcz- Twardogóra</a:t>
            </a:r>
          </a:p>
          <a:p>
            <a:r>
              <a:rPr lang="pl-PL" dirty="0"/>
              <a:t>Koszt wycieczki 72 zł/os</a:t>
            </a:r>
          </a:p>
          <a:p>
            <a:r>
              <a:rPr lang="pl-PL" dirty="0"/>
              <a:t>Cele wycieczki rowerowej: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Poznanie walorów przyrodniczych i architektonicznych regionu poprzez wcześniejsze zapoznanie się z dostępnymi informacjami i przedstawienie w trakcie wycieczki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Poszerzenie umiejętności obserwacji, posługiwania się kompasem, mapą, lornetką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Poszerzenie umiejętności posługiwania się sprzętem rowerowym oraz ekwipunkiem turystycznym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1C07CCAB-F007-4246-880A-7BCA4259B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08" y="585927"/>
            <a:ext cx="6026092" cy="518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5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5D280DC-E282-4111-A0ED-54F358D04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0827"/>
          </a:xfrm>
        </p:spPr>
        <p:txBody>
          <a:bodyPr/>
          <a:lstStyle/>
          <a:p>
            <a:r>
              <a:rPr lang="pl-PL" dirty="0"/>
              <a:t>Etapy wycieczki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047E677-B64C-4A82-BD43-D8C3FE91C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868" y="1368997"/>
            <a:ext cx="8596668" cy="4879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7.30 – zbiórka przed budynkiem szkoły oraz zapoznanie z zasadami BHP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Sprawdzenie wyposażenia uczestników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Zapoznanie z celem wycieczki oraz dokładną trasą </a:t>
            </a:r>
          </a:p>
          <a:p>
            <a:r>
              <a:rPr lang="pl-PL" dirty="0"/>
              <a:t>8.00- wyruszamy!!! </a:t>
            </a:r>
          </a:p>
          <a:p>
            <a:r>
              <a:rPr lang="pl-PL" dirty="0"/>
              <a:t>Wycieczkę zaczynamy od zobaczenia pięknej architektury, która znajduje się w Twardogórze, nie każdy wie, że w Twardogórze mamy zabytki.</a:t>
            </a:r>
          </a:p>
          <a:p>
            <a:r>
              <a:rPr lang="pl-PL" dirty="0"/>
              <a:t>Zatrzymujemy się pod neogotycką Bazyliką Mniejszą z 1875 roku,  o której opowiada nam 1 z uczestników </a:t>
            </a:r>
          </a:p>
          <a:p>
            <a:r>
              <a:rPr lang="pl-PL" dirty="0"/>
              <a:t>Przemieszczamy się do Bramy Wjazdowej Pałacu, Kościoła </a:t>
            </a:r>
            <a:r>
              <a:rPr lang="pl-PL" dirty="0" err="1"/>
              <a:t>pw.św</a:t>
            </a:r>
            <a:r>
              <a:rPr lang="pl-PL" dirty="0"/>
              <a:t> Trójcy oraz Herkulesa - kolejna osoba zapoznaje nas z historią zabytków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D276EC9-314B-4791-913F-34561CC8B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07" y="-251608"/>
            <a:ext cx="2234599" cy="293261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643150B-ED87-4D8C-8C51-DD5C42E28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93559" y="1964286"/>
            <a:ext cx="1821637" cy="161533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26D1C8A9-BCA0-41BC-8FBB-0202E2D647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83" y="1015013"/>
            <a:ext cx="2325329" cy="350166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E70DFD2-1AC3-4EB8-969C-FA7BD180C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76" y="3423651"/>
            <a:ext cx="1780882" cy="23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8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695BDE-2E0B-4455-AE98-43E1DEE9A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565103"/>
            <a:ext cx="8596668" cy="713173"/>
          </a:xfrm>
        </p:spPr>
        <p:txBody>
          <a:bodyPr/>
          <a:lstStyle/>
          <a:p>
            <a:r>
              <a:rPr lang="pl-PL" dirty="0"/>
              <a:t>Goszcz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F5FAA44-24D3-4321-ABA7-8A44F5B43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698951"/>
            <a:ext cx="6096328" cy="3880773"/>
          </a:xfrm>
        </p:spPr>
        <p:txBody>
          <a:bodyPr>
            <a:normAutofit/>
          </a:bodyPr>
          <a:lstStyle/>
          <a:p>
            <a:r>
              <a:rPr lang="pl-PL" dirty="0"/>
              <a:t>W Goszczu zjeżdżamy ze ścieżki rowerowej i wjeżdżamy na teren Parku przylegającego do Pałacu rodziny Reichenbach którego strawił ogień w 1749 r a obecnie trwają prace remontowe zabezpieczające pałac przed dalszym zniszczeniem. </a:t>
            </a:r>
          </a:p>
          <a:p>
            <a:r>
              <a:rPr lang="pl-PL" dirty="0"/>
              <a:t>Zwiedzamy również Kościół po ewangelicki, który został wyremontowany i otwarty dla zwiedzających. Odbywają się tutaj np.. spektakle teatralne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Z Goszcza kierujemy się w kierunku w m. Drągów,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528BC58F-47EF-44C7-9F94-72AA197A9F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45297588-D40C-45A8-9AFC-5978607171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5630" y="3447192"/>
            <a:ext cx="4197521" cy="284804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C77D3F35-1357-4F13-87DD-F1E6E2871B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47" t="-2961" r="25563" b="2961"/>
          <a:stretch/>
        </p:blipFill>
        <p:spPr>
          <a:xfrm>
            <a:off x="9809825" y="2660479"/>
            <a:ext cx="2382175" cy="419752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0D1CF543-77D0-4542-A61A-9B470062A9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23" y="0"/>
            <a:ext cx="2542302" cy="282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0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C4C8DE-1FBA-40C3-B96D-567713F5D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8482"/>
          </a:xfrm>
        </p:spPr>
        <p:txBody>
          <a:bodyPr/>
          <a:lstStyle/>
          <a:p>
            <a:r>
              <a:rPr lang="pl-PL" dirty="0"/>
              <a:t>Droździęcin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86EDF01-510D-4EE8-A68F-2D123735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288460" cy="3880773"/>
          </a:xfrm>
        </p:spPr>
        <p:txBody>
          <a:bodyPr>
            <a:normAutofit lnSpcReduction="10000"/>
          </a:bodyPr>
          <a:lstStyle/>
          <a:p>
            <a:r>
              <a:rPr lang="pl-PL" dirty="0"/>
              <a:t>Dojężdzamy do miejscowości Droździęcin gdzie jesteśmy umówieni, na krótkie warsztaty z pszczelarstwa. Odważni mogą zajrzeć do ula i wyciągnąć ramki z miodem, które samodzielnie wy wirują i zabiorą na naszą wspólną wieczorną kolację</a:t>
            </a:r>
            <a:r>
              <a:rPr lang="pl-PL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Z Pasieki kierujemy się w stronę czerwonego szlaku. Poruszamy się leśną ścieżkę gdzie dojeżdżamy  do  kompleksu stawów i podziwiamy roślinność oraz ptactwo, które tutaj mieszka. Używamy lornetek</a:t>
            </a:r>
            <a:r>
              <a:rPr lang="pl-PL" dirty="0">
                <a:sym typeface="Wingdings" panose="05000000000000000000" pitchFamily="2" charset="2"/>
              </a:rPr>
              <a:t></a:t>
            </a:r>
            <a:r>
              <a:rPr lang="pl-PL" dirty="0"/>
              <a:t> Zaczynamy zabawę w rozpoznawanie drzew i śpiewu ptaków.</a:t>
            </a: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8FE6714-CB81-444E-A7AA-B1B347672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7204" y="4438978"/>
            <a:ext cx="2397802" cy="20875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E4990853-0AF7-4A06-935B-858242439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3881043"/>
            <a:ext cx="2997569" cy="297695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5FF045FC-FCE4-484F-B778-DE59C5765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538" y="0"/>
            <a:ext cx="5288461" cy="268105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0FD3B639-CEF6-40FF-B59C-B6D68002E5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39" y="1518082"/>
            <a:ext cx="1754264" cy="239780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D1018ABF-2286-4DFB-8017-09151D6673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4901" y="2597912"/>
            <a:ext cx="2169199" cy="32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9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B4CAFFC-6804-43C2-B7C7-4B80467E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Grabownica-Żeleźniki- Krośnice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AA6B683-91E1-4CD9-91DD-CAD0F5898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1482571"/>
            <a:ext cx="5841507" cy="4765829"/>
          </a:xfrm>
        </p:spPr>
        <p:txBody>
          <a:bodyPr>
            <a:normAutofit lnSpcReduction="10000"/>
          </a:bodyPr>
          <a:lstStyle/>
          <a:p>
            <a:r>
              <a:rPr lang="pl-PL" dirty="0">
                <a:latin typeface="+mj-lt"/>
              </a:rPr>
              <a:t>Przejeżdżając przez las koło Grabownicy  wjeżdżamy na kompleks stawów pomiędzy </a:t>
            </a:r>
            <a:r>
              <a:rPr lang="pl-PL" dirty="0" err="1">
                <a:latin typeface="+mj-lt"/>
              </a:rPr>
              <a:t>Brzostowem</a:t>
            </a:r>
            <a:r>
              <a:rPr lang="pl-PL" dirty="0">
                <a:latin typeface="+mj-lt"/>
              </a:rPr>
              <a:t> a Żeleźnikami</a:t>
            </a:r>
          </a:p>
          <a:p>
            <a:r>
              <a:rPr lang="pl-PL" dirty="0">
                <a:latin typeface="+mj-lt"/>
              </a:rPr>
              <a:t>Z Żeleźnik drogą 448 (439) dojeżdżamy do Polic stara nazwa Polanowo skąd zmierzamy w kierunku ścieżki przyrodniczej po stawach Krośnickich tzw. Pętla.</a:t>
            </a:r>
            <a:r>
              <a:rPr lang="pl-PL" b="0" i="0" dirty="0">
                <a:solidFill>
                  <a:srgbClr val="444444"/>
                </a:solidFill>
                <a:effectLst/>
                <a:latin typeface="+mj-lt"/>
              </a:rPr>
              <a:t> Doga przez stawy </a:t>
            </a:r>
            <a:r>
              <a:rPr lang="pl-PL" dirty="0">
                <a:solidFill>
                  <a:srgbClr val="444444"/>
                </a:solidFill>
                <a:latin typeface="+mj-lt"/>
              </a:rPr>
              <a:t>p</a:t>
            </a:r>
            <a:r>
              <a:rPr lang="pl-PL" b="0" i="0" dirty="0">
                <a:solidFill>
                  <a:srgbClr val="444444"/>
                </a:solidFill>
                <a:effectLst/>
                <a:latin typeface="+mj-lt"/>
              </a:rPr>
              <a:t>rowadzi głównie groblami 11 stawów </a:t>
            </a: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Zjeżdżając z pętli Krośnickiej przejeżdżamy obok Grobu Myśliwego. </a:t>
            </a:r>
            <a:r>
              <a:rPr lang="pl-PL" b="0" i="0" dirty="0">
                <a:solidFill>
                  <a:srgbClr val="000000"/>
                </a:solidFill>
                <a:effectLst/>
                <a:latin typeface="+mj-lt"/>
              </a:rPr>
              <a:t>Grób Myśliwego zbudowano z trzech pionowo wbitych w ziemię głazów, na których poziomo umieszczono czwarty kamień. Obiekt upamiętnia myśliwego Schwartza, który podczas polowania na jelenia, przegrał walkę z rannym zwierzęciem i tragicznie zginął.</a:t>
            </a:r>
            <a:r>
              <a:rPr lang="pl-PL" dirty="0">
                <a:latin typeface="+mj-lt"/>
              </a:rPr>
              <a:t> Dojeżdżamy do miejsca piknikowego gdzie rozpalamy ognisko i zajadamy pieczone kiełbaski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3DCA2D9-87EF-432B-9E2F-D91995FF1C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3" r="28393"/>
          <a:stretch/>
        </p:blipFill>
        <p:spPr>
          <a:xfrm>
            <a:off x="6387390" y="4376691"/>
            <a:ext cx="1871763" cy="232151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B8A09EA8-1546-4294-A0C0-38B0E2D9D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2"/>
          <a:stretch/>
        </p:blipFill>
        <p:spPr>
          <a:xfrm>
            <a:off x="8441053" y="728257"/>
            <a:ext cx="3750947" cy="446074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ADE5115F-1CD0-4B3A-8E92-9D330BA9856E}"/>
              </a:ext>
            </a:extLst>
          </p:cNvPr>
          <p:cNvSpPr txBox="1"/>
          <p:nvPr/>
        </p:nvSpPr>
        <p:spPr>
          <a:xfrm>
            <a:off x="8851037" y="4643022"/>
            <a:ext cx="23969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Mapa www.Krośnice.pl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DF6234CA-CF2E-4F26-BE0C-44D7815C191F}"/>
              </a:ext>
            </a:extLst>
          </p:cNvPr>
          <p:cNvSpPr txBox="1"/>
          <p:nvPr/>
        </p:nvSpPr>
        <p:spPr>
          <a:xfrm>
            <a:off x="9274002" y="667590"/>
            <a:ext cx="239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Stawy Krośnickie</a:t>
            </a:r>
          </a:p>
        </p:txBody>
      </p:sp>
    </p:spTree>
    <p:extLst>
      <p:ext uri="{BB962C8B-B14F-4D97-AF65-F5344CB8AC3E}">
        <p14:creationId xmlns:p14="http://schemas.microsoft.com/office/powerpoint/2010/main" val="97475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009DC2-4CAB-4AF6-866D-CFC72301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Grabownica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5BE7C52-8AB1-448D-B574-899FCC347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47" y="1270000"/>
            <a:ext cx="4675901" cy="3880773"/>
          </a:xfrm>
        </p:spPr>
        <p:txBody>
          <a:bodyPr>
            <a:normAutofit/>
          </a:bodyPr>
          <a:lstStyle/>
          <a:p>
            <a:r>
              <a:rPr lang="pl-PL" dirty="0">
                <a:latin typeface="+mj-lt"/>
                <a:cs typeface="Times New Roman" panose="02020603050405020304" pitchFamily="18" charset="0"/>
              </a:rPr>
              <a:t>Po obiedzie kierujemy się na wieżę widokową przy Kompleksu Stawów Milickich , podziwiając </a:t>
            </a:r>
            <a:r>
              <a:rPr lang="pl-PL" dirty="0" err="1">
                <a:latin typeface="+mj-lt"/>
                <a:cs typeface="Times New Roman" panose="02020603050405020304" pitchFamily="18" charset="0"/>
              </a:rPr>
              <a:t>faune</a:t>
            </a:r>
            <a:r>
              <a:rPr lang="pl-PL" dirty="0">
                <a:latin typeface="+mj-lt"/>
                <a:cs typeface="Times New Roman" panose="02020603050405020304" pitchFamily="18" charset="0"/>
              </a:rPr>
              <a:t> i florę doliny Baryczy. </a:t>
            </a:r>
            <a:r>
              <a:rPr lang="pl-PL" b="0" i="0" dirty="0">
                <a:solidFill>
                  <a:srgbClr val="313131"/>
                </a:solidFill>
                <a:effectLst/>
                <a:latin typeface="+mj-lt"/>
                <a:cs typeface="Times New Roman" panose="02020603050405020304" pitchFamily="18" charset="0"/>
              </a:rPr>
              <a:t>Obserwacje ptaków można prowadzić z brzegu stawów z czatowni lub wieży obserwacyjnej.</a:t>
            </a:r>
            <a:r>
              <a:rPr lang="pl-PL" i="0" dirty="0">
                <a:solidFill>
                  <a:srgbClr val="313131"/>
                </a:solidFill>
                <a:effectLst/>
                <a:latin typeface="+mj-lt"/>
                <a:cs typeface="Times New Roman" panose="02020603050405020304" pitchFamily="18" charset="0"/>
              </a:rPr>
              <a:t> </a:t>
            </a:r>
          </a:p>
          <a:p>
            <a:r>
              <a:rPr lang="pl-PL" i="0" dirty="0">
                <a:solidFill>
                  <a:srgbClr val="313131"/>
                </a:solidFill>
                <a:effectLst/>
                <a:latin typeface="+mj-lt"/>
                <a:cs typeface="Times New Roman" panose="02020603050405020304" pitchFamily="18" charset="0"/>
              </a:rPr>
              <a:t>Widokowa Wieża Niebieskich Ptaków </a:t>
            </a:r>
            <a:r>
              <a:rPr lang="pl-PL" b="0" i="0" dirty="0">
                <a:solidFill>
                  <a:srgbClr val="313131"/>
                </a:solidFill>
                <a:effectLst/>
                <a:latin typeface="+mj-lt"/>
                <a:cs typeface="Times New Roman" panose="02020603050405020304" pitchFamily="18" charset="0"/>
              </a:rPr>
              <a:t>dostarcza nie lada atrakcji.  </a:t>
            </a:r>
            <a:r>
              <a:rPr lang="pl-PL" dirty="0">
                <a:solidFill>
                  <a:srgbClr val="313131"/>
                </a:solidFill>
                <a:latin typeface="+mj-lt"/>
                <a:cs typeface="Times New Roman" panose="02020603050405020304" pitchFamily="18" charset="0"/>
              </a:rPr>
              <a:t>Wejście </a:t>
            </a:r>
            <a:r>
              <a:rPr lang="pl-PL" b="0" i="0" dirty="0">
                <a:solidFill>
                  <a:srgbClr val="313131"/>
                </a:solidFill>
                <a:effectLst/>
                <a:latin typeface="+mj-lt"/>
                <a:cs typeface="Times New Roman" panose="02020603050405020304" pitchFamily="18" charset="0"/>
              </a:rPr>
              <a:t>na górę wieży  jest dużą przyjemnością i oglądanie stawu z coraz większej wysokości. Staw jest siedliskiem lęgowym żurawia, podgorzałki, gęgawy, bąka i bączka. </a:t>
            </a:r>
            <a:endParaRPr lang="pl-PL" dirty="0">
              <a:latin typeface="+mj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28B1155-0D49-4B18-AA70-C6D135E1E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73" y="195309"/>
            <a:ext cx="2852877" cy="450097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677A431-9D3F-4C59-AA65-AC2E70C1D1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73" y="3825152"/>
            <a:ext cx="2716567" cy="303284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029663A-06D8-4556-B494-1C8E05D8C6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939" y="2068992"/>
            <a:ext cx="2606892" cy="381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29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CE7D38-C70E-41EA-BB5E-E5472B66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91231"/>
          </a:xfrm>
        </p:spPr>
        <p:txBody>
          <a:bodyPr>
            <a:normAutofit fontScale="90000"/>
          </a:bodyPr>
          <a:lstStyle/>
          <a:p>
            <a:r>
              <a:rPr lang="pl-PL" dirty="0"/>
              <a:t>Ruda Milicka</a:t>
            </a:r>
            <a:br>
              <a:rPr lang="pl-PL" dirty="0"/>
            </a:br>
            <a:r>
              <a:rPr lang="pl-PL" dirty="0"/>
              <a:t>Przejażdżka bryczkami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FEBCDFE-6C15-428D-B2A8-0550DAB51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5634"/>
            <a:ext cx="3956810" cy="5172366"/>
          </a:xfrm>
        </p:spPr>
        <p:txBody>
          <a:bodyPr>
            <a:normAutofit/>
          </a:bodyPr>
          <a:lstStyle/>
          <a:p>
            <a:r>
              <a:rPr lang="pl-PL" dirty="0"/>
              <a:t>Czas nas goni musimy zmierzać w stronę  Rudy Milickiej gdzie  czeka na nas Pan Maciej z bryczkami</a:t>
            </a:r>
            <a:endParaRPr lang="pl-PL" dirty="0">
              <a:latin typeface="+mj-lt"/>
              <a:cs typeface="Times New Roman" panose="02020603050405020304" pitchFamily="18" charset="0"/>
            </a:endParaRPr>
          </a:p>
          <a:p>
            <a:r>
              <a:rPr lang="pl-PL" dirty="0">
                <a:latin typeface="+mj-lt"/>
                <a:cs typeface="Times New Roman" panose="02020603050405020304" pitchFamily="18" charset="0"/>
              </a:rPr>
              <a:t>Przemierzamy bryczkami ścieżkę pomiędzy Stawem </a:t>
            </a:r>
            <a:r>
              <a:rPr lang="pl-PL" dirty="0" err="1">
                <a:latin typeface="+mj-lt"/>
                <a:cs typeface="Times New Roman" panose="02020603050405020304" pitchFamily="18" charset="0"/>
              </a:rPr>
              <a:t>Słoneczym</a:t>
            </a:r>
            <a:r>
              <a:rPr lang="pl-PL" dirty="0">
                <a:latin typeface="+mj-lt"/>
                <a:cs typeface="Times New Roman" panose="02020603050405020304" pitchFamily="18" charset="0"/>
              </a:rPr>
              <a:t> i Wilczym. </a:t>
            </a:r>
            <a:r>
              <a:rPr lang="pl-PL" i="0" dirty="0">
                <a:solidFill>
                  <a:srgbClr val="313131"/>
                </a:solidFill>
                <a:effectLst/>
                <a:latin typeface="+mj-lt"/>
                <a:cs typeface="Times New Roman" panose="02020603050405020304" pitchFamily="18" charset="0"/>
              </a:rPr>
              <a:t>Znajdziecie tutaj kilka punktów obserwacyjnych, ławki i miejsca na rowery oraz liczne tablice edukacyjne.</a:t>
            </a:r>
          </a:p>
          <a:p>
            <a:r>
              <a:rPr lang="pl-PL" dirty="0">
                <a:solidFill>
                  <a:srgbClr val="313131"/>
                </a:solidFill>
                <a:latin typeface="+mj-lt"/>
                <a:cs typeface="Times New Roman" panose="02020603050405020304" pitchFamily="18" charset="0"/>
              </a:rPr>
              <a:t>Po przejażdżce bryczkami żegnamy się ze Stawami Milickimi</a:t>
            </a:r>
            <a:endParaRPr lang="pl-PL" dirty="0">
              <a:latin typeface="+mj-lt"/>
              <a:cs typeface="Times New Roman" panose="02020603050405020304" pitchFamily="18" charset="0"/>
            </a:endParaRPr>
          </a:p>
          <a:p>
            <a:r>
              <a:rPr lang="pl-PL" dirty="0">
                <a:latin typeface="+mj-lt"/>
                <a:cs typeface="Times New Roman" panose="02020603050405020304" pitchFamily="18" charset="0"/>
              </a:rPr>
              <a:t>Kolację jemy w Restauracji Grabownica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8609BE11-9D1B-4F23-AA42-54E2B63D3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78" y="2290069"/>
            <a:ext cx="3577699" cy="337869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9ABA5AE6-9EDE-46E9-A92F-7FE035E069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79" y="0"/>
            <a:ext cx="2912142" cy="198415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C5E509B6-8490-48BB-BD0C-50133D9F65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872" y="0"/>
            <a:ext cx="3577699" cy="6858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BD960A63-C27C-4928-AE6F-DB7A8AD56A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91" y="4483223"/>
            <a:ext cx="3479884" cy="237477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6DBBB1F2-A5FE-41BC-AFC8-D0FDDC7C09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77" y="-446196"/>
            <a:ext cx="3470397" cy="30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3801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1648</TotalTime>
  <Words>657</Words>
  <Application>Microsoft Office PowerPoint</Application>
  <PresentationFormat>Panoramiczny</PresentationFormat>
  <Paragraphs>96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2" baseType="lpstr">
      <vt:lpstr>NSimSun</vt:lpstr>
      <vt:lpstr>arial</vt:lpstr>
      <vt:lpstr>arial</vt:lpstr>
      <vt:lpstr>Calibri</vt:lpstr>
      <vt:lpstr>Liberation Serif</vt:lpstr>
      <vt:lpstr>Terbuche</vt:lpstr>
      <vt:lpstr>Times New Roman</vt:lpstr>
      <vt:lpstr>Trebuchet MS</vt:lpstr>
      <vt:lpstr>Wingdings</vt:lpstr>
      <vt:lpstr>Wingdings 3</vt:lpstr>
      <vt:lpstr>Faseta</vt:lpstr>
      <vt:lpstr>Odkryj Dolinę Baryczy</vt:lpstr>
      <vt:lpstr>Rowerami przez Dolinę Baryczy</vt:lpstr>
      <vt:lpstr>Prezentacja programu PowerPoint</vt:lpstr>
      <vt:lpstr>Etapy wycieczki</vt:lpstr>
      <vt:lpstr>Goszcz</vt:lpstr>
      <vt:lpstr>Droździęcin</vt:lpstr>
      <vt:lpstr>Grabownica-Żeleźniki- Krośnice</vt:lpstr>
      <vt:lpstr>Grabownica</vt:lpstr>
      <vt:lpstr>Ruda Milicka Przejażdżka bryczkami</vt:lpstr>
      <vt:lpstr>Podsumowanie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Odkryj Dolinę Baryczy</dc:title>
  <dc:creator>Wesołowska, Kamila</dc:creator>
  <cp:lastModifiedBy>Bożena Hołubka</cp:lastModifiedBy>
  <cp:revision>30</cp:revision>
  <dcterms:created xsi:type="dcterms:W3CDTF">2022-09-26T17:09:51Z</dcterms:created>
  <dcterms:modified xsi:type="dcterms:W3CDTF">2022-10-27T11:50:03Z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96cf9-a2ca-41d9-93a9-0ed24f6145e4_Enabled">
    <vt:lpwstr>true</vt:lpwstr>
  </property>
  <property fmtid="{D5CDD505-2E9C-101B-9397-08002B2CF9AE}" pid="3" name="MSIP_Label_b6196cf9-a2ca-41d9-93a9-0ed24f6145e4_SetDate">
    <vt:lpwstr>2022-10-26T20:16:38Z</vt:lpwstr>
  </property>
  <property fmtid="{D5CDD505-2E9C-101B-9397-08002B2CF9AE}" pid="4" name="MSIP_Label_b6196cf9-a2ca-41d9-93a9-0ed24f6145e4_Method">
    <vt:lpwstr>Standard</vt:lpwstr>
  </property>
  <property fmtid="{D5CDD505-2E9C-101B-9397-08002B2CF9AE}" pid="5" name="MSIP_Label_b6196cf9-a2ca-41d9-93a9-0ed24f6145e4_Name">
    <vt:lpwstr>SCE-PL-General-Marking</vt:lpwstr>
  </property>
  <property fmtid="{D5CDD505-2E9C-101B-9397-08002B2CF9AE}" pid="6" name="MSIP_Label_b6196cf9-a2ca-41d9-93a9-0ed24f6145e4_SiteId">
    <vt:lpwstr>33dab507-5210-4075-805b-f2717d8cfa74</vt:lpwstr>
  </property>
  <property fmtid="{D5CDD505-2E9C-101B-9397-08002B2CF9AE}" pid="7" name="MSIP_Label_b6196cf9-a2ca-41d9-93a9-0ed24f6145e4_ActionId">
    <vt:lpwstr>d57c5465-06f0-4547-be50-ee5315e0c202</vt:lpwstr>
  </property>
  <property fmtid="{D5CDD505-2E9C-101B-9397-08002B2CF9AE}" pid="8" name="MSIP_Label_b6196cf9-a2ca-41d9-93a9-0ed24f6145e4_ContentBits">
    <vt:lpwstr>1</vt:lpwstr>
  </property>
</Properties>
</file>