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6" r:id="rId5"/>
    <p:sldId id="273" r:id="rId6"/>
    <p:sldId id="274" r:id="rId7"/>
    <p:sldId id="276" r:id="rId8"/>
    <p:sldId id="279" r:id="rId9"/>
    <p:sldId id="280" r:id="rId10"/>
    <p:sldId id="281" r:id="rId11"/>
    <p:sldId id="283" r:id="rId12"/>
    <p:sldId id="257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D6B44-AB58-CE3A-EE5C-C7D10676C251}" v="15" dt="2022-09-27T18:12:22.470"/>
    <p1510:client id="{50CED305-E2E9-CA9C-50CE-D35F1AF40EAB}" v="18" dt="2022-09-29T20:26:02.192"/>
    <p1510:client id="{69120FA6-8B67-20DC-4ABC-453529DB89CA}" v="406" dt="2022-09-29T10:13:23.901"/>
    <p1510:client id="{7116DCB2-58F5-5BA0-99EA-FB38BCE11D43}" v="162" dt="2022-09-28T18:09:20.093"/>
    <p1510:client id="{7948F8C7-D408-17EF-7703-70DB84329462}" v="256" dt="2022-09-27T17:28:22.905"/>
    <p1510:client id="{A24FD95D-CB03-3BD8-16FB-C74BF983041B}" v="8" dt="2022-10-13T17:48:42.169"/>
    <p1510:client id="{A7966082-322A-4A22-BA89-D4CA115B009A}" v="898" dt="2022-09-27T13:10:16.520"/>
    <p1510:client id="{C880F8D8-309C-D11F-9858-B2FC432978FA}" v="192" dt="2022-09-27T16:31:30.445"/>
    <p1510:client id="{DC1E527F-6D08-F485-E270-7DA4DF5C8BB2}" v="442" dt="2022-09-27T13:59:21.121"/>
    <p1510:client id="{DF907BA8-C713-A29A-5FF1-76D2CA69F1BB}" v="224" dt="2022-09-27T17:01:56.612"/>
    <p1510:client id="{EF5B97A8-EAED-02A5-A0C6-B33500C329B4}" v="2" dt="2022-09-29T20:11:11.533"/>
    <p1510:client id="{FECF426C-8E13-0277-36FB-BF26BF146859}" v="2560" dt="2022-09-28T16:28:58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23.10.2022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yszedlzdomu.pl/ent-na-szczudlach-niezwykly-mieszkaniec-wzgorza-joanny-dolina-baryczy/" TargetMode="External"/><Relationship Id="rId13" Type="http://schemas.openxmlformats.org/officeDocument/2006/relationships/hyperlink" Target="https://www.zpk-zmigrod.eu/zespol-palacowo-parkowy" TargetMode="External"/><Relationship Id="rId3" Type="http://schemas.openxmlformats.org/officeDocument/2006/relationships/hyperlink" Target="http://barycz.pl/index_turystyka.php?dzial=6&amp;kat=23&amp;art=26" TargetMode="External"/><Relationship Id="rId7" Type="http://schemas.openxmlformats.org/officeDocument/2006/relationships/hyperlink" Target="http://www.postolin.pl/index.php/lata-1826-1904-okres-wladania-majatkiem-przez-rodzine-von-salisch" TargetMode="External"/><Relationship Id="rId12" Type="http://schemas.openxmlformats.org/officeDocument/2006/relationships/hyperlink" Target="http://www.zmigrod.com.pl/asp/zespol-palacowo-parkowy,892,,1" TargetMode="External"/><Relationship Id="rId2" Type="http://schemas.openxmlformats.org/officeDocument/2006/relationships/hyperlink" Target="https://zwiedzamypolske.travel.pl/korkowy-palac-w-mojej-woli/" TargetMode="External"/><Relationship Id="rId16" Type="http://schemas.openxmlformats.org/officeDocument/2006/relationships/hyperlink" Target="https://www.pomniki-przyrody.pl/?p=363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sur.pl/a.aspx?id=298" TargetMode="External"/><Relationship Id="rId11" Type="http://schemas.openxmlformats.org/officeDocument/2006/relationships/hyperlink" Target="https://edukacja.barycz.pl/zasoby/?p=100&amp;id_z=3157" TargetMode="External"/><Relationship Id="rId5" Type="http://schemas.openxmlformats.org/officeDocument/2006/relationships/hyperlink" Target="https://przyrodniczo.pl/rezerwaty-przyrody/wzgorze-joanny/" TargetMode="External"/><Relationship Id="rId15" Type="http://schemas.openxmlformats.org/officeDocument/2006/relationships/hyperlink" Target="http://dolnoslaskakrainarowerowa.pl/210-zmigrod-informacja-turystyczna-baszta-w-zmigrodzie" TargetMode="External"/><Relationship Id="rId10" Type="http://schemas.openxmlformats.org/officeDocument/2006/relationships/hyperlink" Target="http://edukacja.barycz.pl/zasoby/?p=100&amp;id_z=340" TargetMode="External"/><Relationship Id="rId4" Type="http://schemas.openxmlformats.org/officeDocument/2006/relationships/hyperlink" Target="https://grupabiwakowa.pl/korkowy-palac-w-mojej-woli/" TargetMode="External"/><Relationship Id="rId9" Type="http://schemas.openxmlformats.org/officeDocument/2006/relationships/hyperlink" Target="https://odtur.pl/atrakcje/postolin-rezerwat-przyrody-wzgorze-joanny-1807.html" TargetMode="External"/><Relationship Id="rId14" Type="http://schemas.openxmlformats.org/officeDocument/2006/relationships/hyperlink" Target="https://it-zmigrod.pl/zpp/informacje-ogoln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943CAA20-3569-4189-9E48-239A229A86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anchor="b">
            <a:normAutofit/>
          </a:bodyPr>
          <a:lstStyle/>
          <a:p>
            <a:pPr algn="l"/>
            <a:r>
              <a:rPr lang="pl-PL" sz="2800" b="1">
                <a:solidFill>
                  <a:schemeClr val="accent6"/>
                </a:solidFill>
                <a:cs typeface="Calibri Light"/>
              </a:rPr>
              <a:t>WIE 2022</a:t>
            </a:r>
            <a:r>
              <a:rPr lang="pl-PL" sz="2800" b="1">
                <a:cs typeface="Calibri Light"/>
              </a:rPr>
              <a:t/>
            </a:r>
            <a:br>
              <a:rPr lang="pl-PL" sz="2800" b="1">
                <a:cs typeface="Calibri Light"/>
              </a:rPr>
            </a:br>
            <a:r>
              <a:rPr lang="pl-PL" sz="2600">
                <a:cs typeface="Calibri Light"/>
              </a:rPr>
              <a:t/>
            </a:r>
            <a:br>
              <a:rPr lang="pl-PL" sz="2600">
                <a:cs typeface="Calibri Light"/>
              </a:rPr>
            </a:br>
            <a:r>
              <a:rPr lang="pl-PL" sz="2600" b="1">
                <a:solidFill>
                  <a:schemeClr val="accent6"/>
                </a:solidFill>
                <a:cs typeface="Calibri Light"/>
              </a:rPr>
              <a:t>DOLINA BARYCZY -</a:t>
            </a:r>
            <a:br>
              <a:rPr lang="pl-PL" sz="2600" b="1">
                <a:solidFill>
                  <a:schemeClr val="accent6"/>
                </a:solidFill>
                <a:cs typeface="Calibri Light"/>
              </a:rPr>
            </a:br>
            <a:r>
              <a:rPr lang="pl-PL" sz="2600" b="1">
                <a:solidFill>
                  <a:schemeClr val="accent6"/>
                </a:solidFill>
                <a:cs typeface="Calibri Light"/>
              </a:rPr>
              <a:t>MIEJSCE SPOTKAŃ CZŁOWIEKA Z NATURĄ I HISTORIĄ REGIONU</a:t>
            </a:r>
            <a:br>
              <a:rPr lang="pl-PL" sz="2600" b="1">
                <a:solidFill>
                  <a:schemeClr val="accent6"/>
                </a:solidFill>
                <a:cs typeface="Calibri Light"/>
              </a:rPr>
            </a:br>
            <a:r>
              <a:rPr lang="pl-PL" sz="2600" b="1">
                <a:solidFill>
                  <a:schemeClr val="accent6"/>
                </a:solidFill>
                <a:cs typeface="Calibri Light"/>
              </a:rPr>
              <a:t/>
            </a:r>
            <a:br>
              <a:rPr lang="pl-PL" sz="2600" b="1">
                <a:solidFill>
                  <a:schemeClr val="accent6"/>
                </a:solidFill>
                <a:cs typeface="Calibri Light"/>
              </a:rPr>
            </a:br>
            <a:r>
              <a:rPr lang="pl-PL" sz="2600" b="1">
                <a:cs typeface="Calibri Light"/>
              </a:rPr>
              <a:t>Regionalny Konkurs o Dolinie Baryczy</a:t>
            </a:r>
            <a:br>
              <a:rPr lang="pl-PL" sz="2600" b="1">
                <a:cs typeface="Calibri Light"/>
              </a:rPr>
            </a:br>
            <a:r>
              <a:rPr lang="pl-PL" sz="2600">
                <a:cs typeface="Calibri Light"/>
              </a:rPr>
              <a:t/>
            </a:r>
            <a:br>
              <a:rPr lang="pl-PL" sz="2600">
                <a:cs typeface="Calibri Light"/>
              </a:rPr>
            </a:br>
            <a:r>
              <a:rPr lang="pl-PL" sz="2600" b="1">
                <a:cs typeface="Calibri Light"/>
              </a:rPr>
              <a:t>Jakub Włodarczyk, klasa </a:t>
            </a:r>
            <a:r>
              <a:rPr lang="pl-PL" sz="2600" b="1" err="1">
                <a:cs typeface="Calibri Light"/>
              </a:rPr>
              <a:t>VIb</a:t>
            </a:r>
            <a:r>
              <a:rPr lang="pl-PL" sz="2600" b="1">
                <a:cs typeface="Calibri Light"/>
              </a:rPr>
              <a:t/>
            </a:r>
            <a:br>
              <a:rPr lang="pl-PL" sz="2600" b="1">
                <a:cs typeface="Calibri Light"/>
              </a:rPr>
            </a:br>
            <a:r>
              <a:rPr lang="pl-PL" sz="2600" b="1">
                <a:cs typeface="Calibri Light"/>
              </a:rPr>
              <a:t>SP nr 2, im. Jana Pawła II w Twardogórze</a:t>
            </a:r>
            <a:br>
              <a:rPr lang="pl-PL" sz="2600" b="1">
                <a:cs typeface="Calibri Light"/>
              </a:rPr>
            </a:br>
            <a:r>
              <a:rPr lang="pl-PL" sz="2600" b="1">
                <a:cs typeface="Calibri Light"/>
              </a:rPr>
              <a:t/>
            </a:r>
            <a:br>
              <a:rPr lang="pl-PL" sz="2600" b="1">
                <a:cs typeface="Calibri Light"/>
              </a:rPr>
            </a:br>
            <a:endParaRPr lang="pl-PL" sz="2600">
              <a:cs typeface="Calibri Light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xmlns="" id="{DA542B6D-E775-4832-91DC-2D20F8578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ściana, wewnątrz&#10;&#10;Opis wygenerowany automatycznie">
            <a:extLst>
              <a:ext uri="{FF2B5EF4-FFF2-40B4-BE49-F238E27FC236}">
                <a16:creationId xmlns:a16="http://schemas.microsoft.com/office/drawing/2014/main" xmlns="" id="{85D87F0B-2656-B206-7648-8D90FAFA2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780283" y="1993286"/>
            <a:ext cx="4873625" cy="3655218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C954982-C5C6-3B7F-2B20-A6024786B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1130" y="446590"/>
            <a:ext cx="6430439" cy="25866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000">
                <a:ea typeface="+mn-lt"/>
                <a:cs typeface="+mn-lt"/>
              </a:rPr>
              <a:t>Po renowacji baszty, (2008r.) na parterze mieści się punkt informacji turystycznej, na I piętrze znajduje się sala konferencyjna. Z kolei III piętro zajmuje tzw. Sala Rycerska z miejscem na wystawy. Nad nią mieści się apartament hotelowy, a na samej górze – taras widokowy. </a:t>
            </a:r>
          </a:p>
          <a:p>
            <a:r>
              <a:rPr lang="pl-PL" sz="2000">
                <a:ea typeface="+mn-lt"/>
                <a:cs typeface="+mn-lt"/>
              </a:rPr>
              <a:t>Obok znajduje się obszerny parking.</a:t>
            </a:r>
            <a:endParaRPr lang="pl-PL" sz="2000">
              <a:cs typeface="Calibri"/>
            </a:endParaRPr>
          </a:p>
        </p:txBody>
      </p:sp>
      <p:pic>
        <p:nvPicPr>
          <p:cNvPr id="6" name="Obraz 6" descr="Obraz zawierający śnieg, zewnętrzne&#10;&#10;Opis wygenerowany automatycznie">
            <a:extLst>
              <a:ext uri="{FF2B5EF4-FFF2-40B4-BE49-F238E27FC236}">
                <a16:creationId xmlns:a16="http://schemas.microsoft.com/office/drawing/2014/main" xmlns="" id="{D7EC8C18-2F29-1D1A-089A-56E41AB1F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280" y="2965028"/>
            <a:ext cx="5029198" cy="3610336"/>
          </a:xfrm>
          <a:prstGeom prst="rect">
            <a:avLst/>
          </a:prstGeom>
        </p:spPr>
      </p:pic>
      <p:pic>
        <p:nvPicPr>
          <p:cNvPr id="2" name="Obraz 2" descr="Obraz zawierający skała, roślina&#10;&#10;Opis wygenerowany automatycznie">
            <a:extLst>
              <a:ext uri="{FF2B5EF4-FFF2-40B4-BE49-F238E27FC236}">
                <a16:creationId xmlns:a16="http://schemas.microsoft.com/office/drawing/2014/main" xmlns="" id="{B4D2EA7A-87CA-C89A-13FB-002276F3F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263" y="334851"/>
            <a:ext cx="2743200" cy="188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E4B1945-0D85-DB80-F441-C7BD67BE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826" y="1146132"/>
            <a:ext cx="3247887" cy="44583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000" err="1"/>
              <a:t>Zespół</a:t>
            </a:r>
            <a:r>
              <a:rPr lang="en-US" sz="2000"/>
              <a:t> </a:t>
            </a:r>
            <a:r>
              <a:rPr lang="en-US" sz="2000" err="1"/>
              <a:t>pałacowy</a:t>
            </a:r>
            <a:r>
              <a:rPr lang="en-US" sz="2000"/>
              <a:t> </a:t>
            </a:r>
            <a:r>
              <a:rPr lang="en-US" sz="2000" err="1"/>
              <a:t>otacza</a:t>
            </a:r>
            <a:r>
              <a:rPr lang="en-US" sz="2000"/>
              <a:t> park o </a:t>
            </a:r>
            <a:r>
              <a:rPr lang="en-US" sz="2000" err="1"/>
              <a:t>powierzchni</a:t>
            </a:r>
            <a:r>
              <a:rPr lang="en-US" sz="2000"/>
              <a:t> ok. 15 ha z </a:t>
            </a:r>
            <a:r>
              <a:rPr lang="en-US" sz="2000" err="1"/>
              <a:t>przewagą</a:t>
            </a:r>
            <a:r>
              <a:rPr lang="en-US" sz="2000"/>
              <a:t> </a:t>
            </a:r>
            <a:r>
              <a:rPr lang="en-US" sz="2000" err="1"/>
              <a:t>rodzimego</a:t>
            </a:r>
            <a:r>
              <a:rPr lang="en-US" sz="2000"/>
              <a:t>  </a:t>
            </a:r>
            <a:r>
              <a:rPr lang="en-US" sz="2000" err="1"/>
              <a:t>drzewostanu</a:t>
            </a:r>
            <a:r>
              <a:rPr lang="en-US" sz="2000"/>
              <a:t>. Na </a:t>
            </a:r>
            <a:r>
              <a:rPr lang="en-US" sz="2000" err="1"/>
              <a:t>szczególną</a:t>
            </a:r>
            <a:r>
              <a:rPr lang="en-US" sz="2000"/>
              <a:t> </a:t>
            </a:r>
            <a:r>
              <a:rPr lang="en-US" sz="2000" err="1"/>
              <a:t>uwagę</a:t>
            </a:r>
            <a:r>
              <a:rPr lang="en-US" sz="2000"/>
              <a:t> </a:t>
            </a:r>
            <a:r>
              <a:rPr lang="en-US" sz="2000" err="1"/>
              <a:t>zasługują</a:t>
            </a:r>
            <a:r>
              <a:rPr lang="en-US" sz="2000"/>
              <a:t> </a:t>
            </a:r>
            <a:r>
              <a:rPr lang="en-US" sz="2000" err="1"/>
              <a:t>dwa</a:t>
            </a:r>
            <a:r>
              <a:rPr lang="en-US" sz="2000"/>
              <a:t> </a:t>
            </a:r>
            <a:r>
              <a:rPr lang="en-US" sz="2000" err="1"/>
              <a:t>okazy</a:t>
            </a:r>
            <a:r>
              <a:rPr lang="en-US" sz="2000"/>
              <a:t> </a:t>
            </a:r>
            <a:r>
              <a:rPr lang="en-US" sz="2000" err="1"/>
              <a:t>drzew</a:t>
            </a:r>
            <a:r>
              <a:rPr lang="en-US" sz="2000"/>
              <a:t>, </a:t>
            </a:r>
            <a:r>
              <a:rPr lang="en-US" sz="2000" err="1"/>
              <a:t>które</a:t>
            </a:r>
            <a:r>
              <a:rPr lang="en-US" sz="2000"/>
              <a:t> </a:t>
            </a:r>
            <a:r>
              <a:rPr lang="en-US" sz="2000" err="1"/>
              <a:t>objęte</a:t>
            </a:r>
            <a:r>
              <a:rPr lang="en-US" sz="2000"/>
              <a:t> </a:t>
            </a:r>
            <a:r>
              <a:rPr lang="en-US" sz="2000" err="1"/>
              <a:t>zostały</a:t>
            </a:r>
            <a:r>
              <a:rPr lang="en-US" sz="2000"/>
              <a:t> </a:t>
            </a:r>
            <a:r>
              <a:rPr lang="en-US" sz="2000" err="1"/>
              <a:t>ochroną</a:t>
            </a:r>
            <a:r>
              <a:rPr lang="en-US" sz="2000"/>
              <a:t> </a:t>
            </a:r>
            <a:r>
              <a:rPr lang="en-US" sz="2000" err="1"/>
              <a:t>i</a:t>
            </a:r>
            <a:r>
              <a:rPr lang="en-US" sz="2000"/>
              <a:t> </a:t>
            </a:r>
            <a:r>
              <a:rPr lang="en-US" sz="2000" err="1"/>
              <a:t>są</a:t>
            </a:r>
            <a:r>
              <a:rPr lang="en-US" sz="2000"/>
              <a:t> </a:t>
            </a:r>
            <a:r>
              <a:rPr lang="en-US" sz="2000" err="1"/>
              <a:t>Pomnikami</a:t>
            </a:r>
            <a:r>
              <a:rPr lang="en-US" sz="2000"/>
              <a:t> </a:t>
            </a:r>
            <a:r>
              <a:rPr lang="en-US" sz="2000" err="1"/>
              <a:t>Przyrody</a:t>
            </a:r>
            <a:r>
              <a:rPr lang="en-US" sz="2000"/>
              <a:t>. </a:t>
            </a:r>
            <a:br>
              <a:rPr lang="en-US" sz="2000"/>
            </a:br>
            <a:r>
              <a:rPr lang="en-US" sz="2000" err="1"/>
              <a:t>Rosnący</a:t>
            </a:r>
            <a:r>
              <a:rPr lang="en-US" sz="2000"/>
              <a:t> </a:t>
            </a:r>
            <a:r>
              <a:rPr lang="en-US" sz="2000" err="1"/>
              <a:t>przy</a:t>
            </a:r>
            <a:r>
              <a:rPr lang="en-US" sz="2000"/>
              <a:t> </a:t>
            </a:r>
            <a:r>
              <a:rPr lang="en-US" sz="2000" err="1"/>
              <a:t>ruinach</a:t>
            </a:r>
            <a:r>
              <a:rPr lang="en-US" sz="2000"/>
              <a:t> </a:t>
            </a:r>
            <a:r>
              <a:rPr lang="en-US" sz="2000" err="1"/>
              <a:t>pałacu</a:t>
            </a:r>
            <a:r>
              <a:rPr lang="en-US" sz="2000"/>
              <a:t> </a:t>
            </a:r>
            <a:r>
              <a:rPr lang="en-US" sz="2000" err="1"/>
              <a:t>dąb</a:t>
            </a:r>
            <a:r>
              <a:rPr lang="en-US" sz="2000"/>
              <a:t> </a:t>
            </a:r>
            <a:r>
              <a:rPr lang="en-US" sz="2000" err="1"/>
              <a:t>szypułkowy</a:t>
            </a:r>
            <a:r>
              <a:rPr lang="en-US" sz="2000"/>
              <a:t> „Melchior”, ma </a:t>
            </a:r>
            <a:r>
              <a:rPr lang="en-US" sz="2000" err="1"/>
              <a:t>piękną</a:t>
            </a:r>
            <a:r>
              <a:rPr lang="en-US" sz="2000"/>
              <a:t>, </a:t>
            </a:r>
            <a:r>
              <a:rPr lang="en-US" sz="2000" err="1"/>
              <a:t>rozłożystą</a:t>
            </a:r>
            <a:r>
              <a:rPr lang="en-US" sz="2000"/>
              <a:t> </a:t>
            </a:r>
            <a:r>
              <a:rPr lang="en-US" sz="2000" err="1"/>
              <a:t>koronę</a:t>
            </a:r>
            <a:r>
              <a:rPr lang="en-US" sz="2000"/>
              <a:t> (</a:t>
            </a:r>
            <a:r>
              <a:rPr lang="en-US" sz="2000" err="1"/>
              <a:t>zdj</a:t>
            </a:r>
            <a:r>
              <a:rPr lang="en-US" sz="2000"/>
              <a:t>. po </a:t>
            </a:r>
            <a:r>
              <a:rPr lang="en-US" sz="2000" err="1"/>
              <a:t>lewej</a:t>
            </a:r>
            <a:r>
              <a:rPr lang="en-US" sz="2000"/>
              <a:t>), a 30 </a:t>
            </a:r>
            <a:r>
              <a:rPr lang="en-US" sz="2000" err="1"/>
              <a:t>metrów</a:t>
            </a:r>
            <a:r>
              <a:rPr lang="en-US" sz="2000"/>
              <a:t> </a:t>
            </a:r>
            <a:r>
              <a:rPr lang="en-US" sz="2000" err="1"/>
              <a:t>obok</a:t>
            </a:r>
            <a:r>
              <a:rPr lang="en-US" sz="2000"/>
              <a:t> </a:t>
            </a:r>
            <a:r>
              <a:rPr lang="en-US" sz="2000" err="1"/>
              <a:t>rośnie</a:t>
            </a:r>
            <a:r>
              <a:rPr lang="en-US" sz="2000"/>
              <a:t> </a:t>
            </a:r>
            <a:r>
              <a:rPr lang="en-US" sz="2000" err="1"/>
              <a:t>drugie</a:t>
            </a:r>
            <a:r>
              <a:rPr lang="en-US" sz="2000"/>
              <a:t> </a:t>
            </a:r>
            <a:r>
              <a:rPr lang="en-US" sz="2000" err="1"/>
              <a:t>pomnikowe</a:t>
            </a:r>
            <a:r>
              <a:rPr lang="en-US" sz="2000"/>
              <a:t> </a:t>
            </a:r>
            <a:r>
              <a:rPr lang="en-US" sz="2000" err="1"/>
              <a:t>drzewo</a:t>
            </a:r>
            <a:r>
              <a:rPr lang="en-US" sz="2000"/>
              <a:t> – </a:t>
            </a:r>
            <a:r>
              <a:rPr lang="en-US" sz="2000" err="1"/>
              <a:t>wielopienny</a:t>
            </a:r>
            <a:r>
              <a:rPr lang="en-US" sz="2000"/>
              <a:t> cis </a:t>
            </a:r>
            <a:r>
              <a:rPr lang="en-US" sz="2000" err="1"/>
              <a:t>pospolity</a:t>
            </a:r>
            <a:r>
              <a:rPr lang="en-US" sz="2000"/>
              <a:t> (</a:t>
            </a:r>
            <a:r>
              <a:rPr lang="en-US" sz="2000" err="1"/>
              <a:t>zdj</a:t>
            </a:r>
            <a:r>
              <a:rPr lang="en-US" sz="2000"/>
              <a:t>. z </a:t>
            </a:r>
            <a:r>
              <a:rPr lang="en-US" sz="2000" err="1"/>
              <a:t>prawej</a:t>
            </a:r>
            <a:r>
              <a:rPr lang="en-US" sz="2000"/>
              <a:t>).</a:t>
            </a:r>
            <a:endParaRPr lang="en-US" sz="2000">
              <a:cs typeface="Calibri Light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drzewo, zewnętrzne, niebo, roślina&#10;&#10;Opis wygenerowany automatycznie">
            <a:extLst>
              <a:ext uri="{FF2B5EF4-FFF2-40B4-BE49-F238E27FC236}">
                <a16:creationId xmlns:a16="http://schemas.microsoft.com/office/drawing/2014/main" xmlns="" id="{A65D25C8-4C11-CF0E-CB23-AFDF5C10FB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268302" y="1438040"/>
            <a:ext cx="5213290" cy="3654227"/>
          </a:xfrm>
          <a:prstGeom prst="rect">
            <a:avLst/>
          </a:prstGeom>
        </p:spPr>
      </p:pic>
      <p:pic>
        <p:nvPicPr>
          <p:cNvPr id="6" name="Obraz 6" descr="Obraz zawierający zewnętrzne, drzewo, roślina, śnieg&#10;&#10;Opis wygenerowany automatycznie">
            <a:extLst>
              <a:ext uri="{FF2B5EF4-FFF2-40B4-BE49-F238E27FC236}">
                <a16:creationId xmlns:a16="http://schemas.microsoft.com/office/drawing/2014/main" xmlns="" id="{0E4D7CCD-6D7F-F80E-F3E2-5BAA12988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346511" y="2634051"/>
            <a:ext cx="4409536" cy="32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17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3887124-68D9-F287-9E2F-6A493DB4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sz="5400">
                <a:cs typeface="Calibri Light"/>
              </a:rPr>
              <a:t>Źródła: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DB80350-1A0C-AC6A-B3E2-CD3CE01FD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1000">
                <a:ea typeface="+mn-lt"/>
                <a:cs typeface="+mn-lt"/>
                <a:hlinkClick r:id="rId2"/>
              </a:rPr>
              <a:t>https://zwiedzamypolske.travel.pl/korkowy-palac-w-mojej-woli/</a:t>
            </a:r>
            <a:endParaRPr lang="pl-PL" sz="1000">
              <a:ea typeface="+mn-lt"/>
              <a:cs typeface="+mn-lt"/>
            </a:endParaRPr>
          </a:p>
          <a:p>
            <a:r>
              <a:rPr lang="pl-PL" sz="1000">
                <a:ea typeface="+mn-lt"/>
                <a:cs typeface="+mn-lt"/>
                <a:hlinkClick r:id="rId3"/>
              </a:rPr>
              <a:t>http://barycz.pl/index_turystyka.php?dzial=6&amp;kat=23&amp;art=26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4"/>
              </a:rPr>
              <a:t>https://grupabiwakowa.pl/korkowy-palac-w-mojej-woli/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5"/>
              </a:rPr>
              <a:t>https://przyrodniczo.pl/rezerwaty-przyrody/wzgorze-joanny/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6"/>
              </a:rPr>
              <a:t>https://www.psur.pl/a.aspx?id=298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7"/>
              </a:rPr>
              <a:t>http://www.postolin.pl/index.php/lata-1826-1904-okres-wladania-majatkiem-przez-rodzine-von-salisch</a:t>
            </a:r>
            <a:endParaRPr lang="pl-PL" sz="1000">
              <a:ea typeface="+mn-lt"/>
              <a:cs typeface="+mn-lt"/>
            </a:endParaRPr>
          </a:p>
          <a:p>
            <a:r>
              <a:rPr lang="pl-PL" sz="1000">
                <a:ea typeface="+mn-lt"/>
                <a:cs typeface="+mn-lt"/>
                <a:hlinkClick r:id="rId8"/>
              </a:rPr>
              <a:t>https://wyszedlzdomu.pl/ent-na-szczudlach-niezwykly-mieszkaniec-wzgorza-joanny-dolina-baryczy/</a:t>
            </a:r>
            <a:endParaRPr lang="pl-PL" sz="1000">
              <a:ea typeface="+mn-lt"/>
              <a:cs typeface="+mn-lt"/>
            </a:endParaRPr>
          </a:p>
          <a:p>
            <a:r>
              <a:rPr lang="pl-PL" sz="1000">
                <a:ea typeface="+mn-lt"/>
                <a:cs typeface="+mn-lt"/>
                <a:hlinkClick r:id="rId9"/>
              </a:rPr>
              <a:t>https://odtur.pl/atrakcje/postolin-rezerwat-przyrody-wzgorze-joanny-1807.html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10"/>
              </a:rPr>
              <a:t>http://edukacja.barycz.pl/zasoby/?p=100&amp;id_z=340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11"/>
              </a:rPr>
              <a:t>https://edukacja.barycz.pl/zasoby/?p=100&amp;id_z=3157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12"/>
              </a:rPr>
              <a:t>http://www.zmigrod.com.pl/asp/zespol-palacowo-parkowy,892,,1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13"/>
              </a:rPr>
              <a:t>https://www.zpk-zmigrod.eu/zespol-palacowo-parkowy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14"/>
              </a:rPr>
              <a:t>https://it-zmigrod.pl/zpp/informacje-ogolne/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15"/>
              </a:rPr>
              <a:t>http://dolnoslaskakrainarowerowa.pl/210-zmigrod-informacja-turystyczna-baszta-w-zmigrodzie</a:t>
            </a:r>
            <a:endParaRPr lang="pl-PL" sz="1000">
              <a:cs typeface="Calibri"/>
            </a:endParaRPr>
          </a:p>
          <a:p>
            <a:r>
              <a:rPr lang="pl-PL" sz="1000">
                <a:ea typeface="+mn-lt"/>
                <a:cs typeface="+mn-lt"/>
                <a:hlinkClick r:id="rId16"/>
              </a:rPr>
              <a:t>https://www.pomniki-przyrody.pl/?p=3632</a:t>
            </a:r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  <a:p>
            <a:endParaRPr lang="pl-PL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55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8F58ED6-EAEB-EE51-BAD6-E16616C1C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24" y="530268"/>
            <a:ext cx="3827854" cy="10678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b="1" kern="120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PLAN WYCIECZKI</a:t>
            </a:r>
            <a:endParaRPr lang="en-US" sz="5000" b="1" kern="1200">
              <a:solidFill>
                <a:schemeClr val="accent6"/>
              </a:solidFill>
              <a:latin typeface="+mj-lt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9BC19D8-4411-695D-2262-B9444F2C6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Wycieczka</a:t>
            </a:r>
            <a:r>
              <a:rPr lang="en-US" sz="2200" dirty="0"/>
              <a:t> </a:t>
            </a:r>
            <a:r>
              <a:rPr lang="en-US" sz="2200" dirty="0" err="1"/>
              <a:t>rozpoczyna</a:t>
            </a:r>
            <a:r>
              <a:rPr lang="en-US" sz="2200" dirty="0"/>
              <a:t> </a:t>
            </a:r>
            <a:r>
              <a:rPr lang="en-US" sz="2200" dirty="0" err="1"/>
              <a:t>się</a:t>
            </a:r>
            <a:r>
              <a:rPr lang="en-US" sz="2200" dirty="0"/>
              <a:t> </a:t>
            </a:r>
            <a:r>
              <a:rPr lang="en-US" sz="2200" dirty="0" err="1"/>
              <a:t>wyjazdem</a:t>
            </a:r>
            <a:r>
              <a:rPr lang="en-US" sz="2200" dirty="0"/>
              <a:t> z </a:t>
            </a:r>
            <a:r>
              <a:rPr lang="en-US" sz="2200" dirty="0" err="1"/>
              <a:t>Twardogóry</a:t>
            </a:r>
            <a:r>
              <a:rPr lang="en-US" sz="2200" dirty="0"/>
              <a:t> do </a:t>
            </a:r>
            <a:r>
              <a:rPr lang="en-US" sz="2200" dirty="0" err="1"/>
              <a:t>Mojej</a:t>
            </a:r>
            <a:r>
              <a:rPr lang="en-US" sz="2200" dirty="0"/>
              <a:t> </a:t>
            </a:r>
            <a:r>
              <a:rPr lang="en-US" sz="2200" dirty="0" err="1"/>
              <a:t>Woli</a:t>
            </a:r>
            <a:r>
              <a:rPr lang="en-US" sz="2200" dirty="0"/>
              <a:t>, w </a:t>
            </a:r>
            <a:r>
              <a:rPr lang="en-US" sz="2200" dirty="0" err="1"/>
              <a:t>której</a:t>
            </a:r>
            <a:r>
              <a:rPr lang="en-US" sz="2200" dirty="0"/>
              <a:t> </a:t>
            </a:r>
            <a:r>
              <a:rPr lang="en-US" sz="2200" dirty="0" err="1"/>
              <a:t>zwiedzimy</a:t>
            </a:r>
            <a:r>
              <a:rPr lang="en-US" sz="2200" dirty="0"/>
              <a:t> </a:t>
            </a:r>
            <a:r>
              <a:rPr lang="en-US" sz="2200" dirty="0" err="1"/>
              <a:t>Pałac</a:t>
            </a:r>
            <a:r>
              <a:rPr lang="en-US" sz="2200" dirty="0"/>
              <a:t> </a:t>
            </a:r>
            <a:r>
              <a:rPr lang="en-US" sz="2200" dirty="0" err="1"/>
              <a:t>Korkowy</a:t>
            </a:r>
            <a:r>
              <a:rPr lang="en-US" sz="2200" dirty="0"/>
              <a:t>. </a:t>
            </a:r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 err="1"/>
              <a:t>Następnym</a:t>
            </a:r>
            <a:r>
              <a:rPr lang="en-US" sz="2200" dirty="0"/>
              <a:t> </a:t>
            </a:r>
            <a:r>
              <a:rPr lang="en-US" sz="2200" dirty="0" err="1"/>
              <a:t>przystankiem</a:t>
            </a:r>
            <a:r>
              <a:rPr lang="en-US" sz="2200" dirty="0"/>
              <a:t> </a:t>
            </a:r>
            <a:r>
              <a:rPr lang="en-US" sz="2200" dirty="0" err="1"/>
              <a:t>będzie</a:t>
            </a:r>
            <a:r>
              <a:rPr lang="en-US" sz="2200" dirty="0"/>
              <a:t> </a:t>
            </a:r>
            <a:r>
              <a:rPr lang="en-US" sz="2200" dirty="0" err="1"/>
              <a:t>Wzgórze</a:t>
            </a:r>
            <a:r>
              <a:rPr lang="en-US" sz="2200" dirty="0"/>
              <a:t> Joanny, </a:t>
            </a:r>
            <a:r>
              <a:rPr lang="en-US" sz="2200" dirty="0" err="1"/>
              <a:t>gdzie</a:t>
            </a:r>
            <a:r>
              <a:rPr lang="en-US" sz="2200" dirty="0"/>
              <a:t> </a:t>
            </a:r>
            <a:r>
              <a:rPr lang="en-US" sz="2200" dirty="0" err="1"/>
              <a:t>zaplanowałem</a:t>
            </a:r>
            <a:r>
              <a:rPr lang="en-US" sz="2200" dirty="0"/>
              <a:t> </a:t>
            </a:r>
            <a:r>
              <a:rPr lang="en-US" sz="2200" dirty="0" err="1"/>
              <a:t>piknik</a:t>
            </a:r>
            <a:r>
              <a:rPr lang="en-US" sz="2200" dirty="0"/>
              <a:t> w </a:t>
            </a:r>
            <a:r>
              <a:rPr lang="en-US" sz="2200" dirty="0" err="1"/>
              <a:t>porze</a:t>
            </a:r>
            <a:r>
              <a:rPr lang="en-US" sz="2200" dirty="0"/>
              <a:t> </a:t>
            </a:r>
            <a:r>
              <a:rPr lang="en-US" sz="2200" dirty="0" err="1"/>
              <a:t>obiadowej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 err="1"/>
              <a:t>Ostatnią</a:t>
            </a:r>
            <a:r>
              <a:rPr lang="en-US" sz="2200" dirty="0"/>
              <a:t> </a:t>
            </a:r>
            <a:r>
              <a:rPr lang="en-US" sz="2200" dirty="0" err="1"/>
              <a:t>atrakcją</a:t>
            </a:r>
            <a:r>
              <a:rPr lang="en-US" sz="2200" dirty="0"/>
              <a:t> </a:t>
            </a:r>
            <a:r>
              <a:rPr lang="en-US" sz="2200" dirty="0" err="1"/>
              <a:t>będzie</a:t>
            </a:r>
            <a:r>
              <a:rPr lang="en-US" sz="2200" dirty="0"/>
              <a:t> </a:t>
            </a:r>
            <a:r>
              <a:rPr lang="en-US" sz="2200" dirty="0" err="1"/>
              <a:t>Zespół</a:t>
            </a:r>
            <a:r>
              <a:rPr lang="en-US" sz="2200" dirty="0"/>
              <a:t> </a:t>
            </a:r>
            <a:r>
              <a:rPr lang="en-US" sz="2200" dirty="0" err="1"/>
              <a:t>Pałacowo</a:t>
            </a:r>
            <a:r>
              <a:rPr lang="en-US" sz="2200" dirty="0"/>
              <a:t> - </a:t>
            </a:r>
            <a:r>
              <a:rPr lang="en-US" sz="2200" dirty="0" err="1"/>
              <a:t>Parkowy</a:t>
            </a:r>
            <a:r>
              <a:rPr lang="en-US" sz="2200" dirty="0"/>
              <a:t> w </a:t>
            </a:r>
            <a:r>
              <a:rPr lang="en-US" sz="2200" dirty="0" err="1"/>
              <a:t>Żmigrodzie</a:t>
            </a:r>
            <a:r>
              <a:rPr lang="en-US" sz="2200" dirty="0"/>
              <a:t>. </a:t>
            </a:r>
            <a:endParaRPr lang="en-US" sz="2200" dirty="0">
              <a:cs typeface="Calibri" panose="020F0502020204030204"/>
            </a:endParaRPr>
          </a:p>
          <a:p>
            <a:endParaRPr lang="en-US" sz="2200">
              <a:cs typeface="Calibri" panose="020F0502020204030204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D8B2C16-45C6-CBED-6CD7-003CBF7B7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ea typeface="+mn-lt"/>
                <a:cs typeface="+mn-lt"/>
              </a:rPr>
              <a:t>Mam na imię Kuba, mam 12 lat, mieszkam w okolicy Twardogóry, we wsi - Wesółka. Mam liczną rodzinę i wielu przyjaciół pochodzących z różnych zakątków Polski, którzy często mnie odwiedzają. Niewielu z nich zna okolicę Doliny Baryczy, stąd mój pomysł na jednodniową wycieczkę, podczas której można zwiedzić kilka miejsc i pokazać innym w jak pięknej i interesującej mieszkam okolicy.</a:t>
            </a:r>
            <a:endParaRPr lang="en-US">
              <a:ea typeface="+mn-lt"/>
              <a:cs typeface="+mn-lt"/>
            </a:endParaRPr>
          </a:p>
          <a:p>
            <a:r>
              <a:rPr lang="pl-PL">
                <a:ea typeface="+mn-lt"/>
                <a:cs typeface="+mn-lt"/>
              </a:rPr>
              <a:t>Moja propozycja to wycieczka samochodowa, tak aby w jeden dzień można było zobaczyć kilka miejsc i poczuć klimat tego obszaru, bez względu na pogodę i porę roku.</a:t>
            </a:r>
            <a:endParaRPr lang="en-US">
              <a:ea typeface="+mn-lt"/>
              <a:cs typeface="+mn-lt"/>
            </a:endParaRPr>
          </a:p>
          <a:p>
            <a:endParaRPr lang="pl-PL">
              <a:cs typeface="Calibri"/>
            </a:endParaRPr>
          </a:p>
        </p:txBody>
      </p:sp>
      <p:pic>
        <p:nvPicPr>
          <p:cNvPr id="5" name="Obraz 5" descr="Obraz zawierający tekst, trawa, zewnętrzne, drzewo&#10;&#10;Opis wygenerowany automatycznie">
            <a:extLst>
              <a:ext uri="{FF2B5EF4-FFF2-40B4-BE49-F238E27FC236}">
                <a16:creationId xmlns:a16="http://schemas.microsoft.com/office/drawing/2014/main" xmlns="" id="{661819CA-9747-BBAD-2BF9-32889F7496C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721155" y="3291714"/>
            <a:ext cx="4237037" cy="28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0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0616C89-DA3E-8C14-ECC8-825BF7C55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3752739" cy="17376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600" b="1">
                <a:solidFill>
                  <a:schemeClr val="accent6"/>
                </a:solidFill>
              </a:rPr>
              <a:t>PAŁAC KORKOWY W MOJEJ WOLI</a:t>
            </a:r>
            <a:endParaRPr lang="en-US" sz="4600" b="1">
              <a:solidFill>
                <a:schemeClr val="accent6"/>
              </a:solidFill>
              <a:cs typeface="Calibri Light"/>
            </a:endParaRP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41B278C-E201-BA6A-BE42-8A04DF05D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052" y="2872899"/>
            <a:ext cx="5027053" cy="36748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err="1">
                <a:ea typeface="+mn-lt"/>
                <a:cs typeface="+mn-lt"/>
              </a:rPr>
              <a:t>Pałac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zbudowano</a:t>
            </a:r>
            <a:r>
              <a:rPr lang="en-US" sz="1600">
                <a:ea typeface="+mn-lt"/>
                <a:cs typeface="+mn-lt"/>
              </a:rPr>
              <a:t> w 1852 r. </a:t>
            </a:r>
            <a:r>
              <a:rPr lang="en-US" sz="1600" err="1">
                <a:ea typeface="+mn-lt"/>
                <a:cs typeface="+mn-lt"/>
              </a:rPr>
              <a:t>dla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księcia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brunszwicko-oleśnickiego</a:t>
            </a:r>
            <a:r>
              <a:rPr lang="en-US" sz="1600">
                <a:ea typeface="+mn-lt"/>
                <a:cs typeface="+mn-lt"/>
              </a:rPr>
              <a:t> -  Wilhelma</a:t>
            </a:r>
            <a:endParaRPr lang="en-US" sz="1600">
              <a:cs typeface="Calibri"/>
            </a:endParaRPr>
          </a:p>
          <a:p>
            <a:r>
              <a:rPr lang="en-US" sz="1600" err="1"/>
              <a:t>Pałac</a:t>
            </a:r>
            <a:r>
              <a:rPr lang="en-US" sz="1600"/>
              <a:t> ma </a:t>
            </a:r>
            <a:r>
              <a:rPr lang="en-US" sz="1600" err="1"/>
              <a:t>nietypową</a:t>
            </a:r>
            <a:r>
              <a:rPr lang="en-US" sz="1600"/>
              <a:t>, </a:t>
            </a:r>
            <a:r>
              <a:rPr lang="en-US" sz="1600" err="1"/>
              <a:t>na</a:t>
            </a:r>
            <a:r>
              <a:rPr lang="en-US" sz="1600"/>
              <a:t> </a:t>
            </a:r>
            <a:r>
              <a:rPr lang="en-US" sz="1600" err="1"/>
              <a:t>skalę</a:t>
            </a:r>
            <a:r>
              <a:rPr lang="en-US" sz="1600"/>
              <a:t> </a:t>
            </a:r>
            <a:r>
              <a:rPr lang="en-US" sz="1600" err="1"/>
              <a:t>światową</a:t>
            </a:r>
            <a:r>
              <a:rPr lang="en-US" sz="1600"/>
              <a:t>, </a:t>
            </a:r>
            <a:r>
              <a:rPr lang="en-US" sz="1600" err="1"/>
              <a:t>budowę</a:t>
            </a:r>
            <a:r>
              <a:rPr lang="en-US" sz="1600"/>
              <a:t>. </a:t>
            </a:r>
            <a:r>
              <a:rPr lang="en-US" sz="1600" err="1"/>
              <a:t>Jego</a:t>
            </a:r>
            <a:r>
              <a:rPr lang="en-US" sz="1600"/>
              <a:t> </a:t>
            </a:r>
            <a:r>
              <a:rPr lang="pl-PL" sz="1600"/>
              <a:t>elewacja</a:t>
            </a:r>
            <a:r>
              <a:rPr lang="en-US" sz="1600"/>
              <a:t> </a:t>
            </a:r>
            <a:r>
              <a:rPr lang="en-US" sz="1600" err="1"/>
              <a:t>pokryta</a:t>
            </a:r>
            <a:r>
              <a:rPr lang="en-US" sz="1600"/>
              <a:t> jest </a:t>
            </a:r>
            <a:r>
              <a:rPr lang="en-US" sz="1600" err="1"/>
              <a:t>korą</a:t>
            </a:r>
            <a:r>
              <a:rPr lang="en-US" sz="1600"/>
              <a:t> </a:t>
            </a:r>
            <a:r>
              <a:rPr lang="en-US" sz="1600" err="1"/>
              <a:t>dębu</a:t>
            </a:r>
            <a:r>
              <a:rPr lang="en-US" sz="1600"/>
              <a:t> </a:t>
            </a:r>
            <a:r>
              <a:rPr lang="en-US" sz="1600" err="1"/>
              <a:t>korkowego</a:t>
            </a:r>
            <a:r>
              <a:rPr lang="en-US" sz="1600"/>
              <a:t>, </a:t>
            </a:r>
            <a:r>
              <a:rPr lang="en-US" sz="1600" err="1"/>
              <a:t>sprowadzonego</a:t>
            </a:r>
            <a:r>
              <a:rPr lang="en-US" sz="1600"/>
              <a:t> </a:t>
            </a:r>
            <a:r>
              <a:rPr lang="en-US" sz="1600" err="1"/>
              <a:t>aż</a:t>
            </a:r>
            <a:r>
              <a:rPr lang="en-US" sz="1600"/>
              <a:t> z </a:t>
            </a:r>
            <a:r>
              <a:rPr lang="en-US" sz="1600" err="1"/>
              <a:t>Portugalii</a:t>
            </a:r>
            <a:r>
              <a:rPr lang="en-US" sz="1600"/>
              <a:t>. Jest </a:t>
            </a:r>
            <a:r>
              <a:rPr lang="en-US" sz="1600" err="1"/>
              <a:t>jednym</a:t>
            </a:r>
            <a:r>
              <a:rPr lang="en-US" sz="1600"/>
              <a:t> z </a:t>
            </a:r>
            <a:r>
              <a:rPr lang="en-US" sz="1600" err="1"/>
              <a:t>dwóch</a:t>
            </a:r>
            <a:r>
              <a:rPr lang="en-US" sz="1600"/>
              <a:t> </a:t>
            </a:r>
            <a:r>
              <a:rPr lang="en-US" sz="1600" err="1"/>
              <a:t>budowli</a:t>
            </a:r>
            <a:r>
              <a:rPr lang="en-US" sz="1600"/>
              <a:t> w </a:t>
            </a:r>
            <a:r>
              <a:rPr lang="en-US" sz="1600" err="1"/>
              <a:t>Europie</a:t>
            </a:r>
            <a:r>
              <a:rPr lang="en-US" sz="1600"/>
              <a:t>, w </a:t>
            </a:r>
            <a:r>
              <a:rPr lang="en-US" sz="1600" err="1"/>
              <a:t>których</a:t>
            </a:r>
            <a:r>
              <a:rPr lang="en-US" sz="1600"/>
              <a:t> </a:t>
            </a:r>
            <a:r>
              <a:rPr lang="en-US" sz="1600" err="1"/>
              <a:t>wykorzystano</a:t>
            </a:r>
            <a:r>
              <a:rPr lang="en-US" sz="1600"/>
              <a:t> </a:t>
            </a:r>
            <a:r>
              <a:rPr lang="en-US" sz="1600" err="1"/>
              <a:t>tego</a:t>
            </a:r>
            <a:r>
              <a:rPr lang="en-US" sz="1600"/>
              <a:t> </a:t>
            </a:r>
            <a:r>
              <a:rPr lang="en-US" sz="1600" err="1"/>
              <a:t>typu</a:t>
            </a:r>
            <a:r>
              <a:rPr lang="en-US" sz="1600"/>
              <a:t> </a:t>
            </a:r>
            <a:r>
              <a:rPr lang="en-US" sz="1600" err="1"/>
              <a:t>rowiązaniem</a:t>
            </a:r>
            <a:endParaRPr lang="en-US" sz="1600">
              <a:cs typeface="Calibri"/>
            </a:endParaRPr>
          </a:p>
          <a:p>
            <a:r>
              <a:rPr lang="en-US" sz="1600" err="1"/>
              <a:t>Zbudowany</a:t>
            </a:r>
            <a:r>
              <a:rPr lang="en-US" sz="1600"/>
              <a:t> jest z </a:t>
            </a:r>
            <a:r>
              <a:rPr lang="en-US" sz="1600" err="1"/>
              <a:t>drewna</a:t>
            </a:r>
            <a:r>
              <a:rPr lang="en-US" sz="1600"/>
              <a:t>, w </a:t>
            </a:r>
            <a:r>
              <a:rPr lang="en-US" sz="1600" err="1"/>
              <a:t>stylu</a:t>
            </a:r>
            <a:r>
              <a:rPr lang="en-US" sz="1600"/>
              <a:t> </a:t>
            </a:r>
            <a:r>
              <a:rPr lang="en-US" sz="1600" err="1"/>
              <a:t>szwajcarskim</a:t>
            </a:r>
            <a:r>
              <a:rPr lang="en-US" sz="1600"/>
              <a:t>, </a:t>
            </a:r>
            <a:r>
              <a:rPr lang="en-US" sz="1600" err="1"/>
              <a:t>na</a:t>
            </a:r>
            <a:r>
              <a:rPr lang="en-US" sz="1600"/>
              <a:t> </a:t>
            </a:r>
            <a:r>
              <a:rPr lang="en-US" sz="1600" err="1"/>
              <a:t>kamiennej</a:t>
            </a:r>
            <a:r>
              <a:rPr lang="en-US" sz="1600"/>
              <a:t> </a:t>
            </a:r>
            <a:r>
              <a:rPr lang="en-US" sz="1600" err="1"/>
              <a:t>podmurówce</a:t>
            </a:r>
            <a:r>
              <a:rPr lang="en-US" sz="1600"/>
              <a:t>, </a:t>
            </a:r>
            <a:r>
              <a:rPr lang="en-US" sz="1600" err="1">
                <a:latin typeface="Calibri"/>
                <a:cs typeface="Calibri Light"/>
              </a:rPr>
              <a:t>otoczony</a:t>
            </a:r>
            <a:r>
              <a:rPr lang="en-US" sz="1600">
                <a:latin typeface="Calibri"/>
                <a:cs typeface="Calibri Light"/>
              </a:rPr>
              <a:t> jest </a:t>
            </a:r>
            <a:r>
              <a:rPr lang="en-US" sz="1600" err="1">
                <a:latin typeface="Calibri"/>
                <a:cs typeface="Calibri Light"/>
              </a:rPr>
              <a:t>parkiem</a:t>
            </a:r>
            <a:endParaRPr lang="en-US" sz="1600">
              <a:latin typeface="Calibri"/>
              <a:ea typeface="+mn-lt"/>
              <a:cs typeface="Calibri Light"/>
            </a:endParaRPr>
          </a:p>
          <a:p>
            <a:r>
              <a:rPr lang="en-US" sz="1600" err="1">
                <a:latin typeface="Calibri"/>
                <a:cs typeface="Calibri Light"/>
              </a:rPr>
              <a:t>Przez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właścicieli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uformowany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został</a:t>
            </a:r>
            <a:r>
              <a:rPr lang="en-US" sz="1600">
                <a:latin typeface="Calibri"/>
                <a:cs typeface="Calibri Light"/>
              </a:rPr>
              <a:t> w </a:t>
            </a:r>
            <a:r>
              <a:rPr lang="en-US" sz="1600" err="1">
                <a:latin typeface="Calibri"/>
                <a:cs typeface="Calibri Light"/>
              </a:rPr>
              <a:t>stylu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angielskim</a:t>
            </a:r>
            <a:r>
              <a:rPr lang="en-US" sz="1600">
                <a:latin typeface="Calibri"/>
                <a:cs typeface="Calibri Light"/>
              </a:rPr>
              <a:t>, a w 1989 r. </a:t>
            </a:r>
            <a:r>
              <a:rPr lang="en-US" sz="1600" err="1">
                <a:latin typeface="Calibri"/>
                <a:cs typeface="Calibri Light"/>
              </a:rPr>
              <a:t>uznany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został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oficjalnie</a:t>
            </a:r>
            <a:r>
              <a:rPr lang="en-US" sz="1600">
                <a:latin typeface="Calibri"/>
                <a:cs typeface="Calibri Light"/>
              </a:rPr>
              <a:t>  za </a:t>
            </a:r>
            <a:r>
              <a:rPr lang="en-US" sz="1600" err="1">
                <a:latin typeface="Calibri"/>
                <a:cs typeface="Calibri Light"/>
              </a:rPr>
              <a:t>Pomnik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Przyrody</a:t>
            </a:r>
            <a:r>
              <a:rPr lang="en-US" sz="1600">
                <a:latin typeface="Calibri"/>
                <a:cs typeface="Calibri Light"/>
              </a:rPr>
              <a:t/>
            </a:r>
            <a:br>
              <a:rPr lang="en-US" sz="1600">
                <a:latin typeface="Calibri"/>
                <a:cs typeface="Calibri Light"/>
              </a:rPr>
            </a:br>
            <a:r>
              <a:rPr lang="en-US" sz="1600">
                <a:latin typeface="Calibri"/>
                <a:cs typeface="Calibri Light"/>
              </a:rPr>
              <a:t/>
            </a:r>
            <a:br>
              <a:rPr lang="en-US" sz="1600">
                <a:latin typeface="Calibri"/>
                <a:cs typeface="Calibri Light"/>
              </a:rPr>
            </a:br>
            <a:r>
              <a:rPr lang="en-US" sz="1600" err="1">
                <a:latin typeface="Calibri"/>
                <a:cs typeface="Calibri Light"/>
              </a:rPr>
              <a:t>Samochód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można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zaparkowaqć</a:t>
            </a:r>
            <a:r>
              <a:rPr lang="en-US" sz="1600">
                <a:latin typeface="Calibri"/>
                <a:cs typeface="Calibri Light"/>
              </a:rPr>
              <a:t>   </a:t>
            </a:r>
            <a:r>
              <a:rPr lang="en-US" sz="1600" err="1">
                <a:latin typeface="Calibri"/>
                <a:cs typeface="Calibri Light"/>
              </a:rPr>
              <a:t>kilkadziesiąt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metrów</a:t>
            </a:r>
            <a:r>
              <a:rPr lang="en-US" sz="1600">
                <a:latin typeface="Calibri"/>
                <a:cs typeface="Calibri Light"/>
              </a:rPr>
              <a:t> </a:t>
            </a:r>
            <a:r>
              <a:rPr lang="en-US" sz="1600" err="1">
                <a:latin typeface="Calibri"/>
                <a:cs typeface="Calibri Light"/>
              </a:rPr>
              <a:t>wcześniej</a:t>
            </a:r>
            <a:r>
              <a:rPr lang="en-US" sz="1600">
                <a:latin typeface="Calibri"/>
                <a:cs typeface="Calibri Light"/>
              </a:rPr>
              <a:t>. </a:t>
            </a:r>
            <a:br>
              <a:rPr lang="en-US" sz="1600">
                <a:latin typeface="Calibri"/>
                <a:cs typeface="Calibri Light"/>
              </a:rPr>
            </a:br>
            <a:endParaRPr lang="en-US" sz="1600">
              <a:ea typeface="+mn-lt"/>
              <a:cs typeface="+mn-lt"/>
            </a:endParaRPr>
          </a:p>
        </p:txBody>
      </p:sp>
      <p:pic>
        <p:nvPicPr>
          <p:cNvPr id="5" name="Obraz 5" descr="Obraz zawierający zewnętrzne, niebo, budynek, stare&#10;&#10;Opis wygenerowany automatycznie">
            <a:extLst>
              <a:ext uri="{FF2B5EF4-FFF2-40B4-BE49-F238E27FC236}">
                <a16:creationId xmlns:a16="http://schemas.microsoft.com/office/drawing/2014/main" xmlns="" id="{8B509947-111F-B9F7-1F7A-9701680991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9567" r="-1" b="156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Obraz 6" descr="Obraz zawierający drewniane, zewnętrzne, drewno&#10;&#10;Opis wygenerowany automatycznie">
            <a:extLst>
              <a:ext uri="{FF2B5EF4-FFF2-40B4-BE49-F238E27FC236}">
                <a16:creationId xmlns:a16="http://schemas.microsoft.com/office/drawing/2014/main" xmlns="" id="{39F9B299-A6B4-AB6E-07A9-20760FB8D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989" y="48489"/>
            <a:ext cx="1814187" cy="18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66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7BBD5B30-C741-4E67-AFD8-17917090AB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5" descr="Obraz zawierający sprzęt elektroniczny&#10;&#10;Opis wygenerowany automatycznie">
            <a:extLst>
              <a:ext uri="{FF2B5EF4-FFF2-40B4-BE49-F238E27FC236}">
                <a16:creationId xmlns:a16="http://schemas.microsoft.com/office/drawing/2014/main" xmlns="" id="{CDBD4A63-E525-5065-5DFC-B9A0FC45C8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3" r="14889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7" name="Obraz 7" descr="Obraz zawierający sufit, wewnątrz, ściana, podłoże&#10;&#10;Opis wygenerowany automatycznie">
            <a:extLst>
              <a:ext uri="{FF2B5EF4-FFF2-40B4-BE49-F238E27FC236}">
                <a16:creationId xmlns:a16="http://schemas.microsoft.com/office/drawing/2014/main" xmlns="" id="{0A2E5771-F161-BC7C-C410-FC5617862B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3800" r="-2" b="-2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Obraz 8" descr="Obraz zawierający malowanie&#10;&#10;Opis wygenerowany automatycznie">
            <a:extLst>
              <a:ext uri="{FF2B5EF4-FFF2-40B4-BE49-F238E27FC236}">
                <a16:creationId xmlns:a16="http://schemas.microsoft.com/office/drawing/2014/main" xmlns="" id="{94BB9BE3-DBC6-F87C-4C10-5807CE5D7C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7921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xmlns="" id="{189BBEAA-BB93-4878-8C95-3C8AADE2E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xmlns="" id="{D529C0C6-AAEB-4982-A9E6-BC6A8B2AEF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6806D4A-2CF0-C8A1-001A-145DEFEC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86" y="1341746"/>
            <a:ext cx="3962279" cy="39007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kern="1200" err="1">
                <a:latin typeface="+mj-lt"/>
                <a:ea typeface="+mj-ea"/>
                <a:cs typeface="+mj-cs"/>
              </a:rPr>
              <a:t>Niestety</a:t>
            </a:r>
            <a:r>
              <a:rPr lang="en-US" sz="2200" kern="1200">
                <a:latin typeface="+mj-lt"/>
                <a:ea typeface="+mj-ea"/>
                <a:cs typeface="+mj-cs"/>
              </a:rPr>
              <a:t> z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biegiem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lat</a:t>
            </a:r>
            <a:r>
              <a:rPr lang="en-US" sz="2200" kern="1200">
                <a:latin typeface="+mj-lt"/>
                <a:ea typeface="+mj-ea"/>
                <a:cs typeface="+mj-cs"/>
              </a:rPr>
              <a:t>,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pałac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zmieniał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właścicieli</a:t>
            </a:r>
            <a:r>
              <a:rPr lang="en-US" sz="2200" kern="1200">
                <a:latin typeface="+mj-lt"/>
                <a:ea typeface="+mj-ea"/>
                <a:cs typeface="+mj-cs"/>
              </a:rPr>
              <a:t>.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Przez</a:t>
            </a:r>
            <a:r>
              <a:rPr lang="en-US" sz="2200" kern="1200">
                <a:latin typeface="+mj-lt"/>
                <a:ea typeface="+mj-ea"/>
                <a:cs typeface="+mj-cs"/>
              </a:rPr>
              <a:t> co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zaczął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popadać</a:t>
            </a:r>
            <a:r>
              <a:rPr lang="en-US" sz="2200" kern="1200">
                <a:latin typeface="+mj-lt"/>
                <a:ea typeface="+mj-ea"/>
                <a:cs typeface="+mj-cs"/>
              </a:rPr>
              <a:t> w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ruinę</a:t>
            </a:r>
            <a:r>
              <a:rPr lang="en-US" sz="2200" kern="1200">
                <a:latin typeface="+mj-lt"/>
                <a:ea typeface="+mj-ea"/>
                <a:cs typeface="+mj-cs"/>
              </a:rPr>
              <a:t>. O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jego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dawnej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świetności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err="1"/>
              <a:t>świadczą</a:t>
            </a:r>
            <a:r>
              <a:rPr lang="en-US" sz="2200"/>
              <a:t> 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zachowane</a:t>
            </a:r>
            <a:r>
              <a:rPr lang="en-US" sz="2200" kern="1200">
                <a:latin typeface="+mj-lt"/>
                <a:ea typeface="+mj-ea"/>
                <a:cs typeface="+mj-cs"/>
              </a:rPr>
              <a:t> w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dobrym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stanie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zewnętrzne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posadzki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tarasowe</a:t>
            </a:r>
            <a:r>
              <a:rPr lang="en-US" sz="2200" kern="1200">
                <a:latin typeface="+mj-lt"/>
                <a:ea typeface="+mj-ea"/>
                <a:cs typeface="+mj-cs"/>
              </a:rPr>
              <a:t>,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drewniane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err="1"/>
              <a:t>sufity</a:t>
            </a:r>
            <a:r>
              <a:rPr lang="en-US" sz="2200"/>
              <a:t> I </a:t>
            </a:r>
            <a:r>
              <a:rPr lang="en-US" sz="2200" err="1"/>
              <a:t>malowidła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na</a:t>
            </a:r>
            <a:r>
              <a:rPr lang="en-US" sz="2200" kern="1200">
                <a:latin typeface="+mj-lt"/>
                <a:ea typeface="+mj-ea"/>
                <a:cs typeface="+mj-cs"/>
              </a:rPr>
              <a:t> </a:t>
            </a:r>
            <a:r>
              <a:rPr lang="en-US" sz="2200" kern="1200" err="1">
                <a:latin typeface="+mj-lt"/>
                <a:ea typeface="+mj-ea"/>
                <a:cs typeface="+mj-cs"/>
              </a:rPr>
              <a:t>ścianach</a:t>
            </a:r>
            <a:r>
              <a:rPr lang="en-US" sz="2200" kern="1200">
                <a:latin typeface="+mj-lt"/>
                <a:ea typeface="+mj-ea"/>
                <a:cs typeface="+mj-cs"/>
              </a:rPr>
              <a:t>, </a:t>
            </a:r>
          </a:p>
          <a:p>
            <a:r>
              <a:rPr lang="en-US" sz="2200" err="1"/>
              <a:t>przedstawiające</a:t>
            </a:r>
            <a:r>
              <a:rPr lang="en-US" sz="2200"/>
              <a:t> </a:t>
            </a:r>
            <a:r>
              <a:rPr lang="en-US" sz="2200" err="1"/>
              <a:t>sceny</a:t>
            </a:r>
            <a:r>
              <a:rPr lang="en-US" sz="2200"/>
              <a:t> z </a:t>
            </a:r>
            <a:r>
              <a:rPr lang="en-US" sz="2200" err="1"/>
              <a:t>polowań</a:t>
            </a:r>
            <a:r>
              <a:rPr lang="en-US" sz="2200"/>
              <a:t>, </a:t>
            </a:r>
            <a:r>
              <a:rPr lang="en-US" sz="2200" err="1"/>
              <a:t>potwierdzające</a:t>
            </a:r>
            <a:r>
              <a:rPr lang="en-US" sz="2200"/>
              <a:t>, </a:t>
            </a:r>
            <a:r>
              <a:rPr lang="en-US" sz="2200" err="1"/>
              <a:t>że</a:t>
            </a:r>
            <a:r>
              <a:rPr lang="en-US" sz="2200"/>
              <a:t> </a:t>
            </a:r>
            <a:r>
              <a:rPr lang="en-US" sz="2200" err="1"/>
              <a:t>był</a:t>
            </a:r>
            <a:r>
              <a:rPr lang="en-US" sz="2200"/>
              <a:t> to </a:t>
            </a:r>
            <a:r>
              <a:rPr lang="en-US" sz="2200" err="1"/>
              <a:t>Pałac</a:t>
            </a:r>
            <a:r>
              <a:rPr lang="en-US" sz="2200"/>
              <a:t> </a:t>
            </a:r>
            <a:r>
              <a:rPr lang="en-US" sz="2200" err="1"/>
              <a:t>Myśliwski</a:t>
            </a:r>
            <a:endParaRPr lang="en-US" sz="2200" err="1"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0D36F24-5EC0-4A09-9836-6580E1D4B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C0B334E-66E0-442A-8306-19629EC2D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633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21516CB1-E8C8-4751-B6A6-46B2D1E72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347A390-6FD9-3070-8A1A-02FC4826F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WZGÓRZE </a:t>
            </a:r>
            <a:r>
              <a:rPr lang="en-US" sz="3600" b="1">
                <a:solidFill>
                  <a:schemeClr val="accent6"/>
                </a:solidFill>
              </a:rPr>
              <a:t> </a:t>
            </a:r>
            <a:r>
              <a:rPr lang="en-US" sz="3600" b="1" kern="120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JOANNY</a:t>
            </a:r>
            <a:endParaRPr lang="en-US" sz="3600" b="1" kern="1200">
              <a:solidFill>
                <a:schemeClr val="accent6"/>
              </a:solidFill>
              <a:latin typeface="+mj-lt"/>
              <a:cs typeface="Calibri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0C0C0D1-E79A-41FF-8322-256F6DD1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7" descr="Obraz zawierający drzewo, zewnętrzne, niebo, wieża&#10;&#10;Opis wygenerowany automatycznie">
            <a:extLst>
              <a:ext uri="{FF2B5EF4-FFF2-40B4-BE49-F238E27FC236}">
                <a16:creationId xmlns:a16="http://schemas.microsoft.com/office/drawing/2014/main" xmlns="" id="{F27E939D-16BB-B8EE-03EC-CF7FAF7317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865" b="4"/>
          <a:stretch/>
        </p:blipFill>
        <p:spPr>
          <a:xfrm rot="5400000">
            <a:off x="-120585" y="2272274"/>
            <a:ext cx="4520560" cy="3419856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395FA420-5595-49D1-9D5F-79EC43B55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30B17A5B-CC65-7055-1E8C-1B782DA35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09348" y="935235"/>
            <a:ext cx="3457101" cy="50449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/>
            <a:r>
              <a:rPr lang="en-US" err="1"/>
              <a:t>Rezerwat</a:t>
            </a:r>
            <a:r>
              <a:rPr lang="en-US"/>
              <a:t> </a:t>
            </a:r>
            <a:r>
              <a:rPr lang="en-US" err="1"/>
              <a:t>zlokalizowany</a:t>
            </a:r>
            <a:r>
              <a:rPr lang="en-US"/>
              <a:t> jest w </a:t>
            </a:r>
            <a:r>
              <a:rPr lang="en-US" err="1"/>
              <a:t>północno-zachodnim</a:t>
            </a:r>
            <a:r>
              <a:rPr lang="en-US"/>
              <a:t> </a:t>
            </a:r>
            <a:r>
              <a:rPr lang="en-US" err="1"/>
              <a:t>fragmencie</a:t>
            </a:r>
            <a:r>
              <a:rPr lang="en-US"/>
              <a:t> </a:t>
            </a:r>
            <a:r>
              <a:rPr lang="en-US" err="1"/>
              <a:t>Wzgórz</a:t>
            </a:r>
            <a:r>
              <a:rPr lang="en-US"/>
              <a:t> </a:t>
            </a:r>
            <a:r>
              <a:rPr lang="en-US" err="1"/>
              <a:t>Twardogórskich</a:t>
            </a:r>
            <a:r>
              <a:rPr lang="en-US"/>
              <a:t>  (</a:t>
            </a:r>
            <a:r>
              <a:rPr lang="en-US" err="1"/>
              <a:t>Wzgórza</a:t>
            </a:r>
            <a:r>
              <a:rPr lang="en-US"/>
              <a:t> </a:t>
            </a:r>
            <a:r>
              <a:rPr lang="en-US" err="1"/>
              <a:t>Krośnickie</a:t>
            </a:r>
            <a:r>
              <a:rPr lang="en-US"/>
              <a:t>), </a:t>
            </a:r>
            <a:r>
              <a:rPr lang="en-US" err="1"/>
              <a:t>będących</a:t>
            </a:r>
            <a:r>
              <a:rPr lang="en-US"/>
              <a:t> </a:t>
            </a:r>
            <a:r>
              <a:rPr lang="en-US" err="1"/>
              <a:t>składową</a:t>
            </a:r>
            <a:r>
              <a:rPr lang="en-US"/>
              <a:t> </a:t>
            </a:r>
            <a:r>
              <a:rPr lang="en-US" err="1"/>
              <a:t>Wału</a:t>
            </a:r>
            <a:r>
              <a:rPr lang="en-US"/>
              <a:t> </a:t>
            </a:r>
            <a:r>
              <a:rPr lang="en-US" err="1"/>
              <a:t>Trzebnickiego</a:t>
            </a:r>
            <a:r>
              <a:rPr lang="en-US"/>
              <a:t>. </a:t>
            </a:r>
            <a:endParaRPr lang="pl-PL">
              <a:cs typeface="Calibri"/>
            </a:endParaRPr>
          </a:p>
          <a:p>
            <a:pPr marL="114300"/>
            <a:r>
              <a:rPr lang="en-US" err="1"/>
              <a:t>Wzgórze</a:t>
            </a:r>
            <a:r>
              <a:rPr lang="en-US"/>
              <a:t> Joanny (</a:t>
            </a:r>
            <a:r>
              <a:rPr lang="en-US" err="1"/>
              <a:t>zwane</a:t>
            </a:r>
            <a:r>
              <a:rPr lang="en-US"/>
              <a:t> </a:t>
            </a:r>
            <a:r>
              <a:rPr lang="en-US" err="1"/>
              <a:t>też</a:t>
            </a:r>
            <a:r>
              <a:rPr lang="en-US"/>
              <a:t> </a:t>
            </a:r>
            <a:r>
              <a:rPr lang="en-US" err="1"/>
              <a:t>Wieżycą</a:t>
            </a:r>
            <a:r>
              <a:rPr lang="en-US"/>
              <a:t>) </a:t>
            </a:r>
            <a:r>
              <a:rPr lang="en-US" err="1"/>
              <a:t>porastają</a:t>
            </a:r>
            <a:r>
              <a:rPr lang="en-US"/>
              <a:t> </a:t>
            </a:r>
            <a:r>
              <a:rPr lang="en-US" err="1"/>
              <a:t>zespoły</a:t>
            </a:r>
            <a:r>
              <a:rPr lang="en-US"/>
              <a:t> </a:t>
            </a:r>
            <a:r>
              <a:rPr lang="en-US" err="1"/>
              <a:t>żyznej</a:t>
            </a:r>
            <a:r>
              <a:rPr lang="en-US"/>
              <a:t> </a:t>
            </a:r>
            <a:r>
              <a:rPr lang="en-US" err="1"/>
              <a:t>buczyny</a:t>
            </a:r>
            <a:r>
              <a:rPr lang="en-US"/>
              <a:t> </a:t>
            </a:r>
            <a:r>
              <a:rPr lang="en-US" err="1"/>
              <a:t>niżowej</a:t>
            </a:r>
            <a:r>
              <a:rPr lang="en-US"/>
              <a:t> </a:t>
            </a:r>
            <a:r>
              <a:rPr lang="en-US" err="1"/>
              <a:t>oraz</a:t>
            </a:r>
            <a:r>
              <a:rPr lang="en-US"/>
              <a:t> </a:t>
            </a:r>
            <a:r>
              <a:rPr lang="en-US" err="1"/>
              <a:t>buczyny</a:t>
            </a:r>
            <a:r>
              <a:rPr lang="en-US"/>
              <a:t> </a:t>
            </a:r>
            <a:r>
              <a:rPr lang="en-US" err="1"/>
              <a:t>kwaśnej</a:t>
            </a:r>
            <a:r>
              <a:rPr lang="en-US"/>
              <a:t>. </a:t>
            </a:r>
            <a:r>
              <a:rPr lang="en-US" err="1"/>
              <a:t>Rezerwat</a:t>
            </a:r>
            <a:r>
              <a:rPr lang="en-US"/>
              <a:t> </a:t>
            </a:r>
            <a:r>
              <a:rPr lang="en-US" err="1"/>
              <a:t>utworzono</a:t>
            </a:r>
            <a:r>
              <a:rPr lang="en-US"/>
              <a:t> w 1966 </a:t>
            </a:r>
            <a:r>
              <a:rPr lang="en-US" err="1"/>
              <a:t>roku</a:t>
            </a:r>
            <a:r>
              <a:rPr lang="en-US"/>
              <a:t> w </a:t>
            </a:r>
            <a:r>
              <a:rPr lang="en-US" err="1"/>
              <a:t>celu</a:t>
            </a:r>
            <a:r>
              <a:rPr lang="en-US"/>
              <a:t> </a:t>
            </a:r>
            <a:r>
              <a:rPr lang="en-US" err="1"/>
              <a:t>ochrony</a:t>
            </a:r>
            <a:r>
              <a:rPr lang="en-US"/>
              <a:t> 150-letniej </a:t>
            </a:r>
            <a:r>
              <a:rPr lang="en-US" err="1"/>
              <a:t>buczyny</a:t>
            </a:r>
            <a:r>
              <a:rPr lang="en-US"/>
              <a:t>.</a:t>
            </a:r>
            <a:endParaRPr lang="en-US">
              <a:cs typeface="Calibri" panose="020F0502020204030204"/>
            </a:endParaRPr>
          </a:p>
          <a:p>
            <a:pPr marL="114300"/>
            <a:r>
              <a:rPr lang="en-US" err="1"/>
              <a:t>Wzgórze</a:t>
            </a:r>
            <a:r>
              <a:rPr lang="en-US"/>
              <a:t> Joanny to </a:t>
            </a:r>
            <a:r>
              <a:rPr lang="en-US" err="1"/>
              <a:t>jedno</a:t>
            </a:r>
            <a:r>
              <a:rPr lang="en-US"/>
              <a:t> z </a:t>
            </a:r>
            <a:r>
              <a:rPr lang="en-US" err="1"/>
              <a:t>najwyższych</a:t>
            </a:r>
            <a:r>
              <a:rPr lang="en-US"/>
              <a:t> </a:t>
            </a:r>
            <a:r>
              <a:rPr lang="en-US" err="1"/>
              <a:t>wzniesień</a:t>
            </a:r>
            <a:r>
              <a:rPr lang="en-US"/>
              <a:t> w </a:t>
            </a:r>
            <a:r>
              <a:rPr lang="en-US" err="1"/>
              <a:t>okolicy</a:t>
            </a:r>
            <a:r>
              <a:rPr lang="en-US"/>
              <a:t> (230 m </a:t>
            </a:r>
            <a:r>
              <a:rPr lang="en-US" err="1"/>
              <a:t>n.p.m.</a:t>
            </a:r>
            <a:r>
              <a:rPr lang="en-US"/>
              <a:t>). </a:t>
            </a:r>
            <a:endParaRPr lang="en-US">
              <a:cs typeface="Calibri" panose="020F0502020204030204"/>
            </a:endParaRPr>
          </a:p>
          <a:p>
            <a:pPr marL="114300"/>
            <a:r>
              <a:rPr lang="en-US" err="1"/>
              <a:t>Siedliska</a:t>
            </a:r>
            <a:r>
              <a:rPr lang="en-US"/>
              <a:t> </a:t>
            </a:r>
            <a:r>
              <a:rPr lang="en-US" err="1"/>
              <a:t>buczyny</a:t>
            </a:r>
            <a:r>
              <a:rPr lang="en-US"/>
              <a:t> </a:t>
            </a:r>
            <a:r>
              <a:rPr lang="en-US" err="1"/>
              <a:t>oraz</a:t>
            </a:r>
            <a:r>
              <a:rPr lang="en-US"/>
              <a:t> </a:t>
            </a:r>
            <a:r>
              <a:rPr lang="en-US" err="1"/>
              <a:t>grądu</a:t>
            </a:r>
            <a:r>
              <a:rPr lang="en-US"/>
              <a:t> </a:t>
            </a:r>
            <a:r>
              <a:rPr lang="en-US" err="1"/>
              <a:t>środkowoeuropejskiego</a:t>
            </a:r>
            <a:r>
              <a:rPr lang="en-US"/>
              <a:t> </a:t>
            </a:r>
            <a:r>
              <a:rPr lang="en-US" err="1"/>
              <a:t>należą</a:t>
            </a:r>
            <a:r>
              <a:rPr lang="en-US"/>
              <a:t>  do </a:t>
            </a:r>
            <a:r>
              <a:rPr lang="en-US" err="1"/>
              <a:t>siedlisk</a:t>
            </a:r>
            <a:r>
              <a:rPr lang="en-US"/>
              <a:t> </a:t>
            </a:r>
            <a:r>
              <a:rPr lang="en-US" err="1"/>
              <a:t>przyrodniczych</a:t>
            </a:r>
            <a:r>
              <a:rPr lang="en-US"/>
              <a:t> </a:t>
            </a:r>
            <a:r>
              <a:rPr lang="en-US" err="1"/>
              <a:t>objętych</a:t>
            </a:r>
            <a:r>
              <a:rPr lang="en-US"/>
              <a:t> </a:t>
            </a:r>
            <a:r>
              <a:rPr lang="en-US" err="1"/>
              <a:t>ochroną</a:t>
            </a:r>
            <a:r>
              <a:rPr lang="en-US"/>
              <a:t> - Natura 2000.</a:t>
            </a:r>
            <a:endParaRPr lang="en-US">
              <a:cs typeface="Calibri" panose="020F0502020204030204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7476C359-E39E-0DE2-9B92-FCA3DEDBC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084" y="1725318"/>
            <a:ext cx="3379807" cy="451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61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65A5A6-65BB-F851-71B0-D03D213CB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</a:rPr>
              <a:t>WIEŻA ODYNIEC</a:t>
            </a:r>
            <a:endParaRPr lang="en-US" sz="4400" b="1">
              <a:solidFill>
                <a:schemeClr val="accent6"/>
              </a:solidFill>
              <a:cs typeface="Calibri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E9CD0A9-6F41-DA20-D775-B4D5A30E9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cs typeface="Calibri"/>
              </a:rPr>
              <a:t>Zamek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wybudował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właściciel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leżącego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nieopodal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Postolina</a:t>
            </a:r>
            <a:r>
              <a:rPr lang="en-US" sz="2000" dirty="0">
                <a:cs typeface="Calibri"/>
              </a:rPr>
              <a:t> Rudolf von </a:t>
            </a:r>
            <a:r>
              <a:rPr lang="en-US" sz="2000" dirty="0" err="1">
                <a:cs typeface="Calibri"/>
              </a:rPr>
              <a:t>Salisch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Jako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właściciel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okolicznych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lasów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często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organizował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polowania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stąd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pałacyk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myśliwski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położony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niewielkim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wzgórzu</a:t>
            </a:r>
            <a:endParaRPr lang="en-US" sz="20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 Joanna z </a:t>
            </a:r>
            <a:r>
              <a:rPr lang="en-US" sz="2000" dirty="0" err="1">
                <a:cs typeface="Calibri"/>
              </a:rPr>
              <a:t>nazwy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wzgórza</a:t>
            </a:r>
            <a:r>
              <a:rPr lang="en-US" sz="2000" dirty="0">
                <a:cs typeface="Calibri"/>
              </a:rPr>
              <a:t> to </a:t>
            </a:r>
            <a:r>
              <a:rPr lang="en-US" sz="2000" dirty="0" err="1">
                <a:cs typeface="Calibri"/>
              </a:rPr>
              <a:t>imię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jego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matki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 Po </a:t>
            </a:r>
            <a:r>
              <a:rPr lang="en-US" sz="2000" dirty="0" err="1">
                <a:cs typeface="Calibri"/>
              </a:rPr>
              <a:t>wojnie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zamek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był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użytkowany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jako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punkt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obserwacyjny</a:t>
            </a:r>
            <a:r>
              <a:rPr lang="en-US" sz="2000" dirty="0">
                <a:cs typeface="Calibri"/>
              </a:rPr>
              <a:t> w </a:t>
            </a:r>
            <a:r>
              <a:rPr lang="en-US" sz="2000" dirty="0" err="1">
                <a:cs typeface="Calibri"/>
              </a:rPr>
              <a:t>celach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przeciwpożarowych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Przestał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pełnić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tę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funkcję</a:t>
            </a:r>
            <a:r>
              <a:rPr lang="en-US" sz="2000" dirty="0">
                <a:cs typeface="Calibri"/>
              </a:rPr>
              <a:t> w </a:t>
            </a:r>
            <a:r>
              <a:rPr lang="en-US" sz="2000" dirty="0" err="1">
                <a:cs typeface="Calibri"/>
              </a:rPr>
              <a:t>latach</a:t>
            </a:r>
            <a:r>
              <a:rPr lang="en-US" sz="2000" dirty="0">
                <a:cs typeface="Calibri"/>
              </a:rPr>
              <a:t> 70-tych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cs typeface="Calibri"/>
              </a:rPr>
              <a:t>Wokół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wieży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znajdują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sie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ławeczki</a:t>
            </a:r>
            <a:r>
              <a:rPr lang="en-US" sz="2000" dirty="0">
                <a:cs typeface="Calibri"/>
              </a:rPr>
              <a:t> I </a:t>
            </a:r>
            <a:r>
              <a:rPr lang="en-US" sz="2000" dirty="0" err="1">
                <a:cs typeface="Calibri"/>
              </a:rPr>
              <a:t>wydzielone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miejsce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na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piknik</a:t>
            </a:r>
            <a:endParaRPr lang="en-US"/>
          </a:p>
        </p:txBody>
      </p:sp>
      <p:pic>
        <p:nvPicPr>
          <p:cNvPr id="5" name="Obraz 5" descr="Obraz zawierający cegła, materiały budowlane, kamień&#10;&#10;Opis wygenerowany automatycznie">
            <a:extLst>
              <a:ext uri="{FF2B5EF4-FFF2-40B4-BE49-F238E27FC236}">
                <a16:creationId xmlns:a16="http://schemas.microsoft.com/office/drawing/2014/main" xmlns="" id="{6A222FD2-8FDB-91E9-21C6-55785CEE8C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405" b="3470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D9F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99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xmlns="" id="{38468727-63BE-4191-B4A6-C30C82C0E9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3342CDD-C467-DE7D-11F3-648CEB2BE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93" y="4003249"/>
            <a:ext cx="23812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100" kern="1200">
              <a:latin typeface="+mj-lt"/>
              <a:cs typeface="Calibri Light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xmlns="" id="{9D355BB6-1BB8-4828-B246-CFB31742D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52A9B9-B2B3-46F0-9D53-0EFF9905BF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14">
            <a:extLst>
              <a:ext uri="{FF2B5EF4-FFF2-40B4-BE49-F238E27FC236}">
                <a16:creationId xmlns:a16="http://schemas.microsoft.com/office/drawing/2014/main" xmlns="" id="{32547DBC-D785-DEE7-35AF-20280C795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6218" y="522652"/>
            <a:ext cx="6266683" cy="2212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accent6"/>
                </a:solidFill>
                <a:latin typeface="Calibri"/>
                <a:cs typeface="Calibri Light"/>
              </a:rPr>
              <a:t>"Buk </a:t>
            </a:r>
            <a:r>
              <a:rPr lang="en-US" sz="1800" b="1" err="1">
                <a:solidFill>
                  <a:schemeClr val="accent6"/>
                </a:solidFill>
                <a:latin typeface="Calibri"/>
                <a:cs typeface="Calibri Light"/>
              </a:rPr>
              <a:t>na</a:t>
            </a:r>
            <a:r>
              <a:rPr lang="en-US" sz="1800" b="1">
                <a:solidFill>
                  <a:schemeClr val="accent6"/>
                </a:solidFill>
                <a:latin typeface="Calibri"/>
                <a:cs typeface="Calibri Light"/>
              </a:rPr>
              <a:t> </a:t>
            </a:r>
            <a:r>
              <a:rPr lang="en-US" sz="1800" b="1" err="1">
                <a:solidFill>
                  <a:schemeClr val="accent6"/>
                </a:solidFill>
                <a:latin typeface="Calibri"/>
                <a:cs typeface="Calibri Light"/>
              </a:rPr>
              <a:t>szczudłach</a:t>
            </a:r>
            <a:r>
              <a:rPr lang="en-US" sz="1800" b="1">
                <a:solidFill>
                  <a:schemeClr val="accent6"/>
                </a:solidFill>
                <a:latin typeface="Calibri"/>
                <a:cs typeface="Calibri Light"/>
              </a:rPr>
              <a:t>"</a:t>
            </a:r>
            <a:r>
              <a:rPr lang="en-US" sz="1800" b="1">
                <a:latin typeface="Calibri"/>
                <a:cs typeface="Calibri Light"/>
              </a:rPr>
              <a:t> </a:t>
            </a:r>
            <a:r>
              <a:rPr lang="en-US" sz="1800">
                <a:latin typeface="Calibri"/>
                <a:cs typeface="Calibri Light"/>
              </a:rPr>
              <a:t>to </a:t>
            </a:r>
            <a:r>
              <a:rPr lang="en-US" sz="1800" err="1">
                <a:latin typeface="Calibri"/>
                <a:cs typeface="Calibri Light"/>
              </a:rPr>
              <a:t>buk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pospolity</a:t>
            </a:r>
            <a:r>
              <a:rPr lang="en-US" sz="1800">
                <a:latin typeface="Calibri"/>
                <a:cs typeface="Calibri Light"/>
              </a:rPr>
              <a:t>, w </a:t>
            </a:r>
            <a:r>
              <a:rPr lang="en-US" sz="1800" err="1">
                <a:latin typeface="Calibri"/>
                <a:cs typeface="Calibri Light"/>
              </a:rPr>
              <a:t>obwodzie</a:t>
            </a:r>
            <a:r>
              <a:rPr lang="en-US" sz="1800">
                <a:latin typeface="Calibri"/>
                <a:cs typeface="Calibri Light"/>
              </a:rPr>
              <a:t> ma 280 cm. </a:t>
            </a:r>
            <a:r>
              <a:rPr lang="en-US" sz="1800" err="1">
                <a:latin typeface="Calibri"/>
                <a:cs typeface="Calibri Light"/>
              </a:rPr>
              <a:t>Jego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wiek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szacuje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się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na</a:t>
            </a:r>
            <a:r>
              <a:rPr lang="en-US" sz="1800">
                <a:latin typeface="Calibri"/>
                <a:cs typeface="Calibri Light"/>
              </a:rPr>
              <a:t> ok. 200 lat. </a:t>
            </a:r>
            <a:r>
              <a:rPr lang="en-US" sz="1800" err="1">
                <a:latin typeface="Calibri"/>
                <a:cs typeface="Calibri Light"/>
              </a:rPr>
              <a:t>Swoją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nazwę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zawdzięcza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dwóm</a:t>
            </a:r>
            <a:r>
              <a:rPr lang="en-US" sz="1800">
                <a:latin typeface="Calibri"/>
                <a:cs typeface="Calibri Light"/>
              </a:rPr>
              <a:t> </a:t>
            </a:r>
            <a:r>
              <a:rPr lang="en-US" sz="1800" err="1">
                <a:latin typeface="Calibri"/>
                <a:cs typeface="Calibri Light"/>
              </a:rPr>
              <a:t>charakterystycznym</a:t>
            </a:r>
            <a:r>
              <a:rPr lang="en-US" sz="1800">
                <a:latin typeface="Calibri"/>
                <a:cs typeface="Calibri Light"/>
              </a:rPr>
              <a:t>  </a:t>
            </a:r>
            <a:r>
              <a:rPr lang="en-US" sz="1800" err="1">
                <a:latin typeface="Calibri"/>
                <a:cs typeface="Calibri Light"/>
              </a:rPr>
              <a:t>korzeniom</a:t>
            </a:r>
            <a:r>
              <a:rPr lang="en-US" sz="1800">
                <a:latin typeface="Calibri"/>
                <a:cs typeface="Calibri Light"/>
              </a:rPr>
              <a:t>, </a:t>
            </a:r>
            <a:r>
              <a:rPr lang="en-US" sz="1800" err="1">
                <a:latin typeface="Calibri"/>
                <a:cs typeface="Calibri Light"/>
              </a:rPr>
              <a:t>które</a:t>
            </a:r>
            <a:r>
              <a:rPr lang="en-US" sz="1800">
                <a:latin typeface="Calibri"/>
                <a:cs typeface="Calibri Light"/>
              </a:rPr>
              <a:t>  </a:t>
            </a:r>
            <a:r>
              <a:rPr lang="en-US" sz="1800" err="1">
                <a:latin typeface="Calibri"/>
                <a:cs typeface="Calibri Light"/>
              </a:rPr>
              <a:t>odsłoniły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się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wraz</a:t>
            </a:r>
            <a:r>
              <a:rPr lang="en-US" sz="1800">
                <a:latin typeface="Calibri"/>
                <a:cs typeface="Calibri Light"/>
              </a:rPr>
              <a:t> z </a:t>
            </a:r>
            <a:r>
              <a:rPr lang="en-US" sz="1800" err="1">
                <a:latin typeface="Calibri"/>
                <a:cs typeface="Calibri Light"/>
              </a:rPr>
              <a:t>osuwaniem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się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terenu</a:t>
            </a:r>
            <a:r>
              <a:rPr lang="en-US" sz="1800">
                <a:latin typeface="Calibri"/>
                <a:cs typeface="Calibri Light"/>
              </a:rPr>
              <a:t>. To </a:t>
            </a:r>
            <a:r>
              <a:rPr lang="en-US" sz="1800" err="1">
                <a:latin typeface="Calibri"/>
                <a:cs typeface="Calibri Light"/>
              </a:rPr>
              <a:t>sprawia</a:t>
            </a:r>
            <a:r>
              <a:rPr lang="en-US" sz="1800">
                <a:latin typeface="Calibri"/>
                <a:cs typeface="Calibri Light"/>
              </a:rPr>
              <a:t>, </a:t>
            </a:r>
            <a:r>
              <a:rPr lang="en-US" sz="1800" err="1">
                <a:latin typeface="Calibri"/>
                <a:cs typeface="Calibri Light"/>
              </a:rPr>
              <a:t>że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mamy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wrażenie</a:t>
            </a:r>
            <a:r>
              <a:rPr lang="en-US" sz="1800">
                <a:latin typeface="Calibri"/>
                <a:cs typeface="Calibri Light"/>
              </a:rPr>
              <a:t>, </a:t>
            </a:r>
            <a:r>
              <a:rPr lang="en-US" sz="1800" err="1">
                <a:latin typeface="Calibri"/>
                <a:cs typeface="Calibri Light"/>
              </a:rPr>
              <a:t>jakby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drzewo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stało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na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szczudłach</a:t>
            </a:r>
            <a:r>
              <a:rPr lang="en-US" sz="1800">
                <a:latin typeface="Calibri"/>
                <a:cs typeface="Calibri Light"/>
              </a:rPr>
              <a:t>. </a:t>
            </a:r>
            <a:r>
              <a:rPr lang="en-US" sz="1800" err="1">
                <a:latin typeface="Calibri"/>
                <a:cs typeface="Calibri Light"/>
              </a:rPr>
              <a:t>Jego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widok</a:t>
            </a:r>
            <a:r>
              <a:rPr lang="en-US" sz="1800">
                <a:latin typeface="Calibri"/>
                <a:cs typeface="Calibri Light"/>
              </a:rPr>
              <a:t> jest </a:t>
            </a:r>
            <a:r>
              <a:rPr lang="en-US" sz="1800" err="1">
                <a:latin typeface="Calibri"/>
                <a:cs typeface="Calibri Light"/>
              </a:rPr>
              <a:t>zjawiskowy</a:t>
            </a:r>
            <a:r>
              <a:rPr lang="en-US" sz="1800">
                <a:latin typeface="Calibri"/>
                <a:cs typeface="Calibri Light"/>
              </a:rPr>
              <a:t> </a:t>
            </a:r>
            <a:r>
              <a:rPr lang="en-US" sz="1800" err="1">
                <a:latin typeface="Calibri"/>
                <a:cs typeface="Calibri Light"/>
              </a:rPr>
              <a:t>zarówno</a:t>
            </a:r>
            <a:r>
              <a:rPr lang="en-US" sz="1800">
                <a:latin typeface="Calibri"/>
                <a:cs typeface="Calibri Light"/>
              </a:rPr>
              <a:t> </a:t>
            </a:r>
            <a:r>
              <a:rPr lang="en-US" sz="1800" err="1">
                <a:latin typeface="Calibri"/>
                <a:cs typeface="Calibri Light"/>
              </a:rPr>
              <a:t>latem</a:t>
            </a:r>
            <a:r>
              <a:rPr lang="en-US" sz="1800">
                <a:latin typeface="Calibri"/>
                <a:cs typeface="Calibri Light"/>
              </a:rPr>
              <a:t>, jak </a:t>
            </a:r>
            <a:r>
              <a:rPr lang="en-US" sz="1800" err="1">
                <a:latin typeface="Calibri"/>
                <a:cs typeface="Calibri Light"/>
              </a:rPr>
              <a:t>i</a:t>
            </a:r>
            <a:r>
              <a:rPr lang="en-US" sz="1800">
                <a:latin typeface="Calibri"/>
                <a:cs typeface="Calibri Light"/>
              </a:rPr>
              <a:t> </a:t>
            </a:r>
            <a:r>
              <a:rPr lang="en-US" sz="1800" err="1">
                <a:latin typeface="Calibri"/>
                <a:cs typeface="Calibri Light"/>
              </a:rPr>
              <a:t>zimą</a:t>
            </a:r>
            <a:r>
              <a:rPr lang="en-US" sz="1800">
                <a:latin typeface="Calibri"/>
                <a:cs typeface="Calibri Light"/>
              </a:rPr>
              <a:t>.</a:t>
            </a:r>
            <a:endParaRPr lang="en-US" sz="1800"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endParaRPr lang="en-US" sz="1700">
              <a:cs typeface="Calibri"/>
            </a:endParaRPr>
          </a:p>
        </p:txBody>
      </p:sp>
      <p:pic>
        <p:nvPicPr>
          <p:cNvPr id="6" name="Obraz 6" descr="Obraz zawierający drzewo, zewnętrzne, podłoże, śnieg&#10;&#10;Opis wygenerowany automatycznie">
            <a:extLst>
              <a:ext uri="{FF2B5EF4-FFF2-40B4-BE49-F238E27FC236}">
                <a16:creationId xmlns:a16="http://schemas.microsoft.com/office/drawing/2014/main" xmlns="" id="{D84CD4E7-834B-A514-05E6-9C93A29D07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397" b="9397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Obraz 5" descr="Obraz zawierający drzewo, zewnętrzne, roślina, wierzba&#10;&#10;Opis wygenerowany automatycznie">
            <a:extLst>
              <a:ext uri="{FF2B5EF4-FFF2-40B4-BE49-F238E27FC236}">
                <a16:creationId xmlns:a16="http://schemas.microsoft.com/office/drawing/2014/main" xmlns="" id="{3394E640-2EAB-E8BE-452A-418D559D2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pic>
        <p:nvPicPr>
          <p:cNvPr id="3" name="Obraz 3" descr="Obraz zawierający zewnętrzne, roślina, ogród&#10;&#10;Opis wygenerowany automatycznie">
            <a:extLst>
              <a:ext uri="{FF2B5EF4-FFF2-40B4-BE49-F238E27FC236}">
                <a16:creationId xmlns:a16="http://schemas.microsoft.com/office/drawing/2014/main" xmlns="" id="{FA487555-85B1-DA21-4CAB-4B7C87FCB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499" y="2480545"/>
            <a:ext cx="2059880" cy="27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2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xmlns="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CC2F15-E7AB-6229-D9A7-24DEA66E9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>
                <a:solidFill>
                  <a:schemeClr val="accent6"/>
                </a:solidFill>
              </a:rPr>
              <a:t>ZESPÓŁ PAŁACOWO - PARKOWY W ŻMIGRODZIE</a:t>
            </a:r>
            <a:endParaRPr lang="en-US" sz="4600" b="1">
              <a:solidFill>
                <a:schemeClr val="accent6"/>
              </a:solidFill>
              <a:cs typeface="Calibri Light"/>
            </a:endParaRP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xmlns="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C8470451-6168-7773-445E-6F29B614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493" y="2092192"/>
            <a:ext cx="6254265" cy="40878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err="1"/>
              <a:t>Zamek</a:t>
            </a:r>
            <a:r>
              <a:rPr lang="en-US" sz="1900"/>
              <a:t> </a:t>
            </a:r>
            <a:r>
              <a:rPr lang="en-US" sz="1900" err="1"/>
              <a:t>wzniesiono</a:t>
            </a:r>
            <a:r>
              <a:rPr lang="en-US" sz="1900"/>
              <a:t> w XIV w. </a:t>
            </a:r>
            <a:r>
              <a:rPr lang="en-US" sz="1900" err="1"/>
              <a:t>na</a:t>
            </a:r>
            <a:r>
              <a:rPr lang="en-US" sz="1900"/>
              <a:t> </a:t>
            </a:r>
            <a:r>
              <a:rPr lang="en-US" sz="1900" err="1"/>
              <a:t>lewym</a:t>
            </a:r>
            <a:r>
              <a:rPr lang="en-US" sz="1900"/>
              <a:t> </a:t>
            </a:r>
            <a:r>
              <a:rPr lang="en-US" sz="1900" err="1"/>
              <a:t>brzegu</a:t>
            </a:r>
            <a:r>
              <a:rPr lang="en-US" sz="1900"/>
              <a:t> </a:t>
            </a:r>
            <a:r>
              <a:rPr lang="en-US" sz="1900" err="1"/>
              <a:t>Baryczy</a:t>
            </a:r>
            <a:r>
              <a:rPr lang="en-US" sz="1900"/>
              <a:t>. W 1560 r. w </a:t>
            </a:r>
            <a:r>
              <a:rPr lang="en-US" sz="1900" err="1"/>
              <a:t>obrębie</a:t>
            </a:r>
            <a:r>
              <a:rPr lang="en-US" sz="1900"/>
              <a:t> </a:t>
            </a:r>
            <a:r>
              <a:rPr lang="en-US" sz="1900" err="1"/>
              <a:t>murów</a:t>
            </a:r>
            <a:r>
              <a:rPr lang="en-US" sz="1900"/>
              <a:t> </a:t>
            </a:r>
            <a:r>
              <a:rPr lang="en-US" sz="1900" err="1"/>
              <a:t>zamku</a:t>
            </a:r>
            <a:r>
              <a:rPr lang="en-US" sz="1900"/>
              <a:t> </a:t>
            </a:r>
            <a:r>
              <a:rPr lang="en-US" sz="1900" err="1"/>
              <a:t>stanęła</a:t>
            </a:r>
            <a:r>
              <a:rPr lang="en-US" sz="1900"/>
              <a:t> </a:t>
            </a:r>
            <a:r>
              <a:rPr lang="en-US" sz="1900" err="1"/>
              <a:t>czterokondygnacyjna</a:t>
            </a:r>
            <a:r>
              <a:rPr lang="en-US" sz="1900"/>
              <a:t> </a:t>
            </a:r>
            <a:r>
              <a:rPr lang="en-US" sz="1900" err="1"/>
              <a:t>obronna</a:t>
            </a:r>
            <a:r>
              <a:rPr lang="en-US" sz="1900"/>
              <a:t> </a:t>
            </a:r>
            <a:r>
              <a:rPr lang="en-US" sz="1900" err="1"/>
              <a:t>wieża</a:t>
            </a:r>
            <a:r>
              <a:rPr lang="en-US" sz="1900"/>
              <a:t> </a:t>
            </a:r>
            <a:r>
              <a:rPr lang="en-US" sz="1900" err="1"/>
              <a:t>mieszkalna</a:t>
            </a:r>
            <a:r>
              <a:rPr lang="en-US" sz="1900"/>
              <a:t>, </a:t>
            </a:r>
            <a:r>
              <a:rPr lang="en-US" sz="1900" err="1"/>
              <a:t>zbudowana</a:t>
            </a:r>
            <a:r>
              <a:rPr lang="en-US" sz="1900"/>
              <a:t> z </a:t>
            </a:r>
            <a:r>
              <a:rPr lang="en-US" sz="1900" err="1"/>
              <a:t>kamienia</a:t>
            </a:r>
            <a:r>
              <a:rPr lang="en-US" sz="1900"/>
              <a:t>, z </a:t>
            </a:r>
            <a:r>
              <a:rPr lang="en-US" sz="1900" err="1"/>
              <a:t>dostawianą</a:t>
            </a:r>
            <a:r>
              <a:rPr lang="en-US" sz="1900"/>
              <a:t> </a:t>
            </a:r>
            <a:r>
              <a:rPr lang="en-US" sz="1900" err="1"/>
              <a:t>wieżyczką</a:t>
            </a:r>
            <a:r>
              <a:rPr lang="en-US" sz="1900"/>
              <a:t> ze </a:t>
            </a:r>
            <a:r>
              <a:rPr lang="en-US" sz="1900" err="1"/>
              <a:t>schodami</a:t>
            </a:r>
            <a:r>
              <a:rPr lang="en-US" sz="1900"/>
              <a:t>, </a:t>
            </a:r>
            <a:r>
              <a:rPr lang="en-US" sz="1900" err="1"/>
              <a:t>zwieńczona</a:t>
            </a:r>
            <a:r>
              <a:rPr lang="en-US" sz="1900"/>
              <a:t> </a:t>
            </a:r>
            <a:r>
              <a:rPr lang="en-US" sz="1900" err="1"/>
              <a:t>krenelażem</a:t>
            </a:r>
            <a:endParaRPr lang="en-US" sz="1900" err="1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/>
              <a:t>W </a:t>
            </a:r>
            <a:r>
              <a:rPr lang="en-US" sz="1900" err="1"/>
              <a:t>latach</a:t>
            </a:r>
            <a:r>
              <a:rPr lang="en-US" sz="1900"/>
              <a:t> 1655-1657 </a:t>
            </a:r>
            <a:r>
              <a:rPr lang="en-US" sz="1900" err="1"/>
              <a:t>ówczesny</a:t>
            </a:r>
            <a:r>
              <a:rPr lang="en-US" sz="1900"/>
              <a:t> </a:t>
            </a:r>
            <a:r>
              <a:rPr lang="en-US" sz="1900" err="1"/>
              <a:t>właściciel</a:t>
            </a:r>
            <a:r>
              <a:rPr lang="en-US" sz="1900"/>
              <a:t> </a:t>
            </a:r>
            <a:r>
              <a:rPr lang="en-US" sz="1900" err="1"/>
              <a:t>Żmigrodu</a:t>
            </a:r>
            <a:r>
              <a:rPr lang="en-US" sz="1900"/>
              <a:t>, Melchior Hatzfeld, </a:t>
            </a:r>
            <a:r>
              <a:rPr lang="en-US" sz="1900" err="1"/>
              <a:t>rozbudował</a:t>
            </a:r>
            <a:r>
              <a:rPr lang="en-US" sz="1900"/>
              <a:t> </a:t>
            </a:r>
            <a:r>
              <a:rPr lang="en-US" sz="1900" err="1"/>
              <a:t>zamek</a:t>
            </a:r>
            <a:r>
              <a:rPr lang="en-US" sz="1900"/>
              <a:t>. W 1691 r. </a:t>
            </a:r>
            <a:r>
              <a:rPr lang="en-US" sz="1900" err="1"/>
              <a:t>wzniesiono</a:t>
            </a:r>
            <a:r>
              <a:rPr lang="en-US" sz="1900"/>
              <a:t> </a:t>
            </a:r>
            <a:r>
              <a:rPr lang="en-US" sz="1900" err="1"/>
              <a:t>fortyfikacje</a:t>
            </a:r>
            <a:r>
              <a:rPr lang="en-US" sz="1900"/>
              <a:t>. Po </a:t>
            </a:r>
            <a:r>
              <a:rPr lang="en-US" sz="1900" err="1"/>
              <a:t>licznych</a:t>
            </a:r>
            <a:r>
              <a:rPr lang="en-US" sz="1900"/>
              <a:t> </a:t>
            </a:r>
            <a:r>
              <a:rPr lang="en-US" sz="1900" err="1"/>
              <a:t>przebudowach</a:t>
            </a:r>
            <a:r>
              <a:rPr lang="en-US" sz="1900"/>
              <a:t> w </a:t>
            </a:r>
            <a:r>
              <a:rPr lang="en-US" sz="1900" err="1"/>
              <a:t>drugiej</a:t>
            </a:r>
            <a:r>
              <a:rPr lang="en-US" sz="1900"/>
              <a:t> </a:t>
            </a:r>
            <a:r>
              <a:rPr lang="en-US" sz="1900" err="1"/>
              <a:t>połowie</a:t>
            </a:r>
            <a:r>
              <a:rPr lang="en-US" sz="1900"/>
              <a:t> XVIII w. </a:t>
            </a:r>
            <a:r>
              <a:rPr lang="en-US" sz="1900" err="1"/>
              <a:t>stał</a:t>
            </a:r>
            <a:r>
              <a:rPr lang="en-US" sz="1900"/>
              <a:t> </a:t>
            </a:r>
            <a:r>
              <a:rPr lang="en-US" sz="1900" err="1"/>
              <a:t>się</a:t>
            </a:r>
            <a:r>
              <a:rPr lang="en-US" sz="1900"/>
              <a:t> </a:t>
            </a:r>
            <a:r>
              <a:rPr lang="en-US" sz="1900" err="1"/>
              <a:t>barokową</a:t>
            </a:r>
            <a:r>
              <a:rPr lang="en-US" sz="1900"/>
              <a:t> </a:t>
            </a:r>
            <a:r>
              <a:rPr lang="en-US" sz="1900" err="1"/>
              <a:t>rezydencją</a:t>
            </a:r>
            <a:r>
              <a:rPr lang="en-US" sz="1900"/>
              <a:t> </a:t>
            </a:r>
            <a:r>
              <a:rPr lang="en-US" sz="1900" err="1"/>
              <a:t>magnacką</a:t>
            </a:r>
            <a:r>
              <a:rPr lang="en-US" sz="1900"/>
              <a:t>, </a:t>
            </a:r>
            <a:r>
              <a:rPr lang="en-US" sz="1900" err="1"/>
              <a:t>która</a:t>
            </a:r>
            <a:r>
              <a:rPr lang="en-US" sz="1900"/>
              <a:t> </a:t>
            </a:r>
            <a:r>
              <a:rPr lang="en-US" sz="1900" err="1"/>
              <a:t>została</a:t>
            </a:r>
            <a:r>
              <a:rPr lang="en-US" sz="1900"/>
              <a:t> </a:t>
            </a:r>
            <a:r>
              <a:rPr lang="en-US" sz="1900" err="1"/>
              <a:t>spalona</a:t>
            </a:r>
            <a:r>
              <a:rPr lang="en-US" sz="1900"/>
              <a:t> w </a:t>
            </a:r>
            <a:r>
              <a:rPr lang="en-US" sz="1900" err="1"/>
              <a:t>styczniu</a:t>
            </a:r>
            <a:r>
              <a:rPr lang="en-US" sz="1900"/>
              <a:t> 1945 </a:t>
            </a:r>
            <a:r>
              <a:rPr lang="en-US" sz="1900" err="1"/>
              <a:t>przez</a:t>
            </a:r>
            <a:r>
              <a:rPr lang="en-US" sz="1900"/>
              <a:t> </a:t>
            </a:r>
            <a:r>
              <a:rPr lang="en-US" sz="1900" err="1"/>
              <a:t>Armię</a:t>
            </a:r>
            <a:r>
              <a:rPr lang="en-US" sz="1900"/>
              <a:t> </a:t>
            </a:r>
            <a:r>
              <a:rPr lang="en-US" sz="1900" err="1"/>
              <a:t>Czerwoną</a:t>
            </a:r>
            <a:endParaRPr lang="en-US" sz="19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/>
              <a:t>W </a:t>
            </a:r>
            <a:r>
              <a:rPr lang="en-US" sz="1900" err="1"/>
              <a:t>latach</a:t>
            </a:r>
            <a:r>
              <a:rPr lang="en-US" sz="1900"/>
              <a:t> 2007-2008 </a:t>
            </a:r>
            <a:r>
              <a:rPr lang="en-US" sz="1900" err="1"/>
              <a:t>dokonano</a:t>
            </a:r>
            <a:r>
              <a:rPr lang="en-US" sz="1900"/>
              <a:t> </a:t>
            </a:r>
            <a:r>
              <a:rPr lang="en-US" sz="1900" err="1"/>
              <a:t>renowacji</a:t>
            </a:r>
            <a:r>
              <a:rPr lang="en-US" sz="1900"/>
              <a:t> </a:t>
            </a:r>
            <a:r>
              <a:rPr lang="en-US" sz="1900" err="1"/>
              <a:t>fasady</a:t>
            </a:r>
            <a:r>
              <a:rPr lang="en-US" sz="1900"/>
              <a:t> </a:t>
            </a:r>
            <a:r>
              <a:rPr lang="en-US" sz="1900" err="1"/>
              <a:t>i</a:t>
            </a:r>
            <a:r>
              <a:rPr lang="en-US" sz="1900"/>
              <a:t> </a:t>
            </a:r>
            <a:r>
              <a:rPr lang="en-US" sz="1900" err="1"/>
              <a:t>zabezpieczenia</a:t>
            </a:r>
            <a:r>
              <a:rPr lang="en-US" sz="1900"/>
              <a:t> </a:t>
            </a:r>
            <a:r>
              <a:rPr lang="en-US" sz="1900" err="1"/>
              <a:t>korpusu</a:t>
            </a:r>
            <a:r>
              <a:rPr lang="en-US" sz="1900"/>
              <a:t> </a:t>
            </a:r>
            <a:r>
              <a:rPr lang="en-US" sz="1900" err="1"/>
              <a:t>głównego</a:t>
            </a:r>
            <a:r>
              <a:rPr lang="en-US" sz="1900"/>
              <a:t> </a:t>
            </a:r>
            <a:r>
              <a:rPr lang="en-US" sz="1900" err="1"/>
              <a:t>pałacu</a:t>
            </a:r>
            <a:r>
              <a:rPr lang="en-US" sz="1900"/>
              <a:t>, </a:t>
            </a:r>
            <a:r>
              <a:rPr lang="en-US" sz="1900" err="1"/>
              <a:t>który</a:t>
            </a:r>
            <a:r>
              <a:rPr lang="en-US" sz="1900"/>
              <a:t> jest </a:t>
            </a:r>
            <a:r>
              <a:rPr lang="en-US" sz="1900" err="1"/>
              <a:t>obecnie</a:t>
            </a:r>
            <a:r>
              <a:rPr lang="en-US" sz="1900"/>
              <a:t> </a:t>
            </a:r>
            <a:r>
              <a:rPr lang="en-US" sz="1900" err="1"/>
              <a:t>dostępny</a:t>
            </a:r>
            <a:r>
              <a:rPr lang="en-US" sz="1900"/>
              <a:t> </a:t>
            </a:r>
            <a:r>
              <a:rPr lang="en-US" sz="1900" err="1"/>
              <a:t>jako</a:t>
            </a:r>
            <a:r>
              <a:rPr lang="en-US" sz="1900"/>
              <a:t> </a:t>
            </a:r>
            <a:r>
              <a:rPr lang="en-US" sz="1900" err="1"/>
              <a:t>trwała</a:t>
            </a:r>
            <a:r>
              <a:rPr lang="en-US" sz="1900"/>
              <a:t> </a:t>
            </a:r>
            <a:r>
              <a:rPr lang="en-US" sz="1900" err="1"/>
              <a:t>ruina</a:t>
            </a:r>
            <a:endParaRPr lang="en-US" sz="1900" err="1">
              <a:cs typeface="Calibri"/>
            </a:endParaRPr>
          </a:p>
        </p:txBody>
      </p:sp>
      <p:pic>
        <p:nvPicPr>
          <p:cNvPr id="5" name="Obraz 5" descr="Obraz zawierający niebo, zewnętrzne, budynek, budynek administracji publicznej&#10;&#10;Opis wygenerowany automatycznie">
            <a:extLst>
              <a:ext uri="{FF2B5EF4-FFF2-40B4-BE49-F238E27FC236}">
                <a16:creationId xmlns:a16="http://schemas.microsoft.com/office/drawing/2014/main" xmlns="" id="{658A9807-005C-286C-4D73-C9D6FAC90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56" r="2690"/>
          <a:stretch/>
        </p:blipFill>
        <p:spPr>
          <a:xfrm>
            <a:off x="6788398" y="2093976"/>
            <a:ext cx="5016214" cy="4096512"/>
          </a:xfrm>
          <a:prstGeom prst="rect">
            <a:avLst/>
          </a:prstGeom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xmlns="" id="{29EEB758-991E-50CF-1A04-52CE643A0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372" y="141511"/>
            <a:ext cx="2096022" cy="249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97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352BEC0E-22F8-46D0-9632-375DB541B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EE99644-6895-36C3-AFE2-C6971D0A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chemeClr val="accent6"/>
                </a:solidFill>
              </a:rPr>
              <a:t>BASZTA</a:t>
            </a:r>
            <a:endParaRPr lang="en-US" sz="5400">
              <a:solidFill>
                <a:schemeClr val="accent6"/>
              </a:solidFill>
              <a:cs typeface="Calibri Light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95548BA-AC28-A9AE-5225-2AC8B45FA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706624"/>
            <a:ext cx="5548029" cy="34838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/>
              <a:t>BASZTA jest </a:t>
            </a:r>
            <a:r>
              <a:rPr lang="en-US" sz="1700" err="1"/>
              <a:t>najstarszą</a:t>
            </a:r>
            <a:r>
              <a:rPr lang="en-US" sz="1700"/>
              <a:t> </a:t>
            </a:r>
            <a:r>
              <a:rPr lang="en-US" sz="1700" err="1"/>
              <a:t>zachowaną</a:t>
            </a:r>
            <a:r>
              <a:rPr lang="en-US" sz="1700"/>
              <a:t> do </a:t>
            </a:r>
            <a:r>
              <a:rPr lang="en-US" sz="1700" err="1"/>
              <a:t>dziś</a:t>
            </a:r>
            <a:r>
              <a:rPr lang="en-US" sz="1700"/>
              <a:t> w </a:t>
            </a:r>
            <a:r>
              <a:rPr lang="en-US" sz="1700" err="1"/>
              <a:t>całości</a:t>
            </a:r>
            <a:r>
              <a:rPr lang="en-US" sz="1700"/>
              <a:t> </a:t>
            </a:r>
            <a:r>
              <a:rPr lang="en-US" sz="1700" err="1"/>
              <a:t>budowlą</a:t>
            </a:r>
            <a:r>
              <a:rPr lang="en-US" sz="1700"/>
              <a:t> </a:t>
            </a:r>
            <a:r>
              <a:rPr lang="en-US" sz="1700" err="1"/>
              <a:t>zespołu</a:t>
            </a:r>
            <a:r>
              <a:rPr lang="en-US" sz="1700"/>
              <a:t> </a:t>
            </a:r>
            <a:r>
              <a:rPr lang="en-US" sz="1700" err="1"/>
              <a:t>pałacowo-parkowego</a:t>
            </a:r>
            <a:r>
              <a:rPr lang="en-US" sz="1700"/>
              <a:t>. </a:t>
            </a:r>
            <a:r>
              <a:rPr lang="en-US" sz="1700" err="1"/>
              <a:t>Zbudowana</a:t>
            </a:r>
            <a:r>
              <a:rPr lang="en-US" sz="1700"/>
              <a:t> w 1560 r., </a:t>
            </a:r>
            <a:r>
              <a:rPr lang="en-US" sz="1700" err="1"/>
              <a:t>jako</a:t>
            </a:r>
            <a:r>
              <a:rPr lang="en-US" sz="1700"/>
              <a:t> </a:t>
            </a:r>
            <a:r>
              <a:rPr lang="en-US" sz="1700" err="1"/>
              <a:t>obronna</a:t>
            </a:r>
            <a:r>
              <a:rPr lang="en-US" sz="1700"/>
              <a:t> </a:t>
            </a:r>
            <a:r>
              <a:rPr lang="en-US" sz="1700" err="1"/>
              <a:t>wieża</a:t>
            </a:r>
            <a:r>
              <a:rPr lang="en-US" sz="1700"/>
              <a:t> </a:t>
            </a:r>
            <a:r>
              <a:rPr lang="en-US" sz="1700" err="1"/>
              <a:t>mieszkalna</a:t>
            </a:r>
            <a:endParaRPr lang="en-US" sz="1700" err="1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 err="1"/>
              <a:t>Fakt</a:t>
            </a:r>
            <a:r>
              <a:rPr lang="en-US" sz="1700"/>
              <a:t> </a:t>
            </a:r>
            <a:r>
              <a:rPr lang="en-US" sz="1700" err="1"/>
              <a:t>budowy</a:t>
            </a:r>
            <a:r>
              <a:rPr lang="en-US" sz="1700"/>
              <a:t>  </a:t>
            </a:r>
            <a:r>
              <a:rPr lang="en-US" sz="1700" err="1"/>
              <a:t>baszty</a:t>
            </a:r>
            <a:r>
              <a:rPr lang="en-US" sz="1700"/>
              <a:t> </a:t>
            </a:r>
            <a:r>
              <a:rPr lang="en-US" sz="1700" err="1"/>
              <a:t>upamiętniono</a:t>
            </a:r>
            <a:r>
              <a:rPr lang="en-US" sz="1700"/>
              <a:t> </a:t>
            </a:r>
            <a:r>
              <a:rPr lang="en-US" sz="1700" err="1"/>
              <a:t>wmurowaniem</a:t>
            </a:r>
            <a:r>
              <a:rPr lang="en-US" sz="1700"/>
              <a:t> </a:t>
            </a:r>
            <a:r>
              <a:rPr lang="en-US" sz="1700" err="1"/>
              <a:t>nad</a:t>
            </a:r>
            <a:r>
              <a:rPr lang="en-US" sz="1700"/>
              <a:t> </a:t>
            </a:r>
            <a:r>
              <a:rPr lang="en-US" sz="1700" err="1"/>
              <a:t>wejściem</a:t>
            </a:r>
            <a:r>
              <a:rPr lang="en-US" sz="1700"/>
              <a:t> </a:t>
            </a:r>
            <a:r>
              <a:rPr lang="en-US" sz="1700" err="1"/>
              <a:t>płyty</a:t>
            </a:r>
            <a:r>
              <a:rPr lang="en-US" sz="1700"/>
              <a:t> z </a:t>
            </a:r>
            <a:r>
              <a:rPr lang="en-US" sz="1700" err="1"/>
              <a:t>piaskowca</a:t>
            </a:r>
            <a:r>
              <a:rPr lang="en-US" sz="1700"/>
              <a:t> z </a:t>
            </a:r>
            <a:r>
              <a:rPr lang="en-US" sz="1700" err="1"/>
              <a:t>herbem</a:t>
            </a:r>
            <a:r>
              <a:rPr lang="en-US" sz="1700"/>
              <a:t> </a:t>
            </a:r>
            <a:r>
              <a:rPr lang="en-US" sz="1700" err="1"/>
              <a:t>rodowym</a:t>
            </a:r>
            <a:r>
              <a:rPr lang="en-US" sz="1700"/>
              <a:t> </a:t>
            </a:r>
            <a:r>
              <a:rPr lang="en-US" sz="1700" err="1"/>
              <a:t>Kurzbachów</a:t>
            </a:r>
            <a:endParaRPr lang="en-US" sz="1700" err="1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/>
              <a:t>Do 1945 </a:t>
            </a:r>
            <a:r>
              <a:rPr lang="en-US" sz="1700" err="1"/>
              <a:t>roku</a:t>
            </a:r>
            <a:r>
              <a:rPr lang="en-US" sz="1700"/>
              <a:t> </a:t>
            </a:r>
            <a:r>
              <a:rPr lang="en-US" sz="1700" err="1"/>
              <a:t>wieża</a:t>
            </a:r>
            <a:r>
              <a:rPr lang="en-US" sz="1700"/>
              <a:t> </a:t>
            </a:r>
            <a:r>
              <a:rPr lang="en-US" sz="1700" err="1"/>
              <a:t>mieściła</a:t>
            </a:r>
            <a:r>
              <a:rPr lang="en-US" sz="1700"/>
              <a:t> </a:t>
            </a:r>
            <a:r>
              <a:rPr lang="en-US" sz="1700" err="1"/>
              <a:t>archiwum</a:t>
            </a:r>
            <a:r>
              <a:rPr lang="en-US" sz="1700"/>
              <a:t>. </a:t>
            </a:r>
            <a:r>
              <a:rPr lang="en-US" sz="1700" err="1"/>
              <a:t>Był</a:t>
            </a:r>
            <a:r>
              <a:rPr lang="en-US" sz="1700"/>
              <a:t> to </a:t>
            </a:r>
            <a:r>
              <a:rPr lang="en-US" sz="1700" err="1"/>
              <a:t>jeden</a:t>
            </a:r>
            <a:r>
              <a:rPr lang="en-US" sz="1700"/>
              <a:t> z </a:t>
            </a:r>
            <a:r>
              <a:rPr lang="en-US" sz="1700" err="1"/>
              <a:t>największych</a:t>
            </a:r>
            <a:r>
              <a:rPr lang="en-US" sz="1700"/>
              <a:t> </a:t>
            </a:r>
            <a:r>
              <a:rPr lang="en-US" sz="1700" err="1"/>
              <a:t>na</a:t>
            </a:r>
            <a:r>
              <a:rPr lang="en-US" sz="1700"/>
              <a:t> </a:t>
            </a:r>
            <a:r>
              <a:rPr lang="en-US" sz="1700" err="1"/>
              <a:t>Śląsku</a:t>
            </a:r>
            <a:r>
              <a:rPr lang="en-US" sz="1700"/>
              <a:t> </a:t>
            </a:r>
            <a:r>
              <a:rPr lang="en-US" sz="1700" err="1"/>
              <a:t>prywatnych</a:t>
            </a:r>
            <a:r>
              <a:rPr lang="en-US" sz="1700"/>
              <a:t> </a:t>
            </a:r>
            <a:r>
              <a:rPr lang="en-US" sz="1700" err="1"/>
              <a:t>zbiorów</a:t>
            </a:r>
            <a:r>
              <a:rPr lang="en-US" sz="1700"/>
              <a:t> </a:t>
            </a:r>
            <a:r>
              <a:rPr lang="en-US" sz="1700" err="1"/>
              <a:t>dokumentów</a:t>
            </a:r>
            <a:r>
              <a:rPr lang="en-US" sz="1700"/>
              <a:t>. W </a:t>
            </a:r>
            <a:r>
              <a:rPr lang="en-US" sz="1700" err="1"/>
              <a:t>piwnicy</a:t>
            </a:r>
            <a:r>
              <a:rPr lang="en-US" sz="1700"/>
              <a:t>, ze </a:t>
            </a:r>
            <a:r>
              <a:rPr lang="en-US" sz="1700" err="1"/>
              <a:t>względu</a:t>
            </a:r>
            <a:r>
              <a:rPr lang="en-US" sz="1700"/>
              <a:t> </a:t>
            </a:r>
            <a:r>
              <a:rPr lang="en-US" sz="1700" err="1"/>
              <a:t>na</a:t>
            </a:r>
            <a:r>
              <a:rPr lang="en-US" sz="1700"/>
              <a:t> </a:t>
            </a:r>
            <a:r>
              <a:rPr lang="en-US" sz="1700" err="1"/>
              <a:t>panującą</a:t>
            </a:r>
            <a:r>
              <a:rPr lang="en-US" sz="1700"/>
              <a:t> tam </a:t>
            </a:r>
            <a:r>
              <a:rPr lang="en-US" sz="1700" err="1"/>
              <a:t>stałą</a:t>
            </a:r>
            <a:r>
              <a:rPr lang="en-US" sz="1700"/>
              <a:t> </a:t>
            </a:r>
            <a:r>
              <a:rPr lang="en-US" sz="1700" err="1"/>
              <a:t>niską</a:t>
            </a:r>
            <a:r>
              <a:rPr lang="en-US" sz="1700"/>
              <a:t> temp., </a:t>
            </a:r>
            <a:r>
              <a:rPr lang="en-US" sz="1700" err="1"/>
              <a:t>zorganizowano</a:t>
            </a:r>
            <a:r>
              <a:rPr lang="en-US" sz="1700"/>
              <a:t> </a:t>
            </a:r>
            <a:r>
              <a:rPr lang="en-US" sz="1700" err="1"/>
              <a:t>magazyn</a:t>
            </a:r>
            <a:r>
              <a:rPr lang="en-US" sz="1700"/>
              <a:t> do </a:t>
            </a:r>
            <a:r>
              <a:rPr lang="en-US" sz="1700" err="1"/>
              <a:t>przechowywania</a:t>
            </a:r>
            <a:r>
              <a:rPr lang="en-US" sz="1700"/>
              <a:t> </a:t>
            </a:r>
            <a:r>
              <a:rPr lang="en-US" sz="1700" err="1"/>
              <a:t>żywności</a:t>
            </a:r>
            <a:endParaRPr lang="en-US" sz="1700" err="1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700"/>
              <a:t>Na </a:t>
            </a:r>
            <a:r>
              <a:rPr lang="en-US" sz="1700" err="1"/>
              <a:t>wieży</a:t>
            </a:r>
            <a:r>
              <a:rPr lang="en-US" sz="1700"/>
              <a:t> </a:t>
            </a:r>
            <a:r>
              <a:rPr lang="en-US" sz="1700" err="1"/>
              <a:t>wisi</a:t>
            </a:r>
            <a:r>
              <a:rPr lang="en-US" sz="1700"/>
              <a:t>, </a:t>
            </a:r>
            <a:r>
              <a:rPr lang="en-US" sz="1700" err="1"/>
              <a:t>odsłonięta</a:t>
            </a:r>
            <a:r>
              <a:rPr lang="en-US" sz="1700"/>
              <a:t> w </a:t>
            </a:r>
            <a:r>
              <a:rPr lang="en-US" sz="1700" err="1"/>
              <a:t>lipcu</a:t>
            </a:r>
            <a:r>
              <a:rPr lang="en-US" sz="1700"/>
              <a:t> 1998 </a:t>
            </a:r>
            <a:r>
              <a:rPr lang="en-US" sz="1700" err="1"/>
              <a:t>roku</a:t>
            </a:r>
            <a:r>
              <a:rPr lang="en-US" sz="1700"/>
              <a:t>, </a:t>
            </a:r>
            <a:r>
              <a:rPr lang="en-US" sz="1700" err="1"/>
              <a:t>tablica</a:t>
            </a:r>
            <a:r>
              <a:rPr lang="en-US" sz="1700"/>
              <a:t> </a:t>
            </a:r>
            <a:r>
              <a:rPr lang="en-US" sz="1700" err="1"/>
              <a:t>upamiętniająca</a:t>
            </a:r>
            <a:r>
              <a:rPr lang="en-US" sz="1700"/>
              <a:t> </a:t>
            </a:r>
            <a:r>
              <a:rPr lang="en-US" sz="1700" err="1"/>
              <a:t>podpisanie</a:t>
            </a:r>
            <a:r>
              <a:rPr lang="en-US" sz="1700"/>
              <a:t> </a:t>
            </a:r>
            <a:r>
              <a:rPr lang="en-US" sz="1700" err="1"/>
              <a:t>tzw</a:t>
            </a:r>
            <a:r>
              <a:rPr lang="en-US" sz="1700"/>
              <a:t>. </a:t>
            </a:r>
            <a:r>
              <a:rPr lang="en-US" sz="1700" err="1"/>
              <a:t>Protokołu</a:t>
            </a:r>
            <a:r>
              <a:rPr lang="en-US" sz="1700"/>
              <a:t> </a:t>
            </a:r>
            <a:r>
              <a:rPr lang="en-US" sz="1700" err="1"/>
              <a:t>Żmigrodzkiego</a:t>
            </a:r>
            <a:r>
              <a:rPr lang="en-US" sz="1700"/>
              <a:t> w 1813 r.</a:t>
            </a:r>
            <a:endParaRPr lang="en-US" sz="170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5" name="Obraz 5" descr="Obraz zawierający budynek, cegła, zewnętrzne, niebo&#10;&#10;Opis wygenerowany automatycznie">
            <a:extLst>
              <a:ext uri="{FF2B5EF4-FFF2-40B4-BE49-F238E27FC236}">
                <a16:creationId xmlns:a16="http://schemas.microsoft.com/office/drawing/2014/main" xmlns="" id="{8BAEAF9A-BA59-618B-B19E-02130ED23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3417" y="684087"/>
            <a:ext cx="2970951" cy="5517640"/>
          </a:xfrm>
          <a:prstGeom prst="rect">
            <a:avLst/>
          </a:prstGeom>
        </p:spPr>
      </p:pic>
      <p:pic>
        <p:nvPicPr>
          <p:cNvPr id="6" name="Obraz 6" descr="Obraz zawierający budynek, cegła, zewnętrzne, materiały budowlane&#10;&#10;Opis wygenerowany automatycznie">
            <a:extLst>
              <a:ext uri="{FF2B5EF4-FFF2-40B4-BE49-F238E27FC236}">
                <a16:creationId xmlns:a16="http://schemas.microsoft.com/office/drawing/2014/main" xmlns="" id="{9748C155-2FC1-0701-6694-EC10E649B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75340" y="843940"/>
            <a:ext cx="3877722" cy="2519463"/>
          </a:xfrm>
          <a:prstGeom prst="rect">
            <a:avLst/>
          </a:prstGeom>
        </p:spPr>
      </p:pic>
      <p:pic>
        <p:nvPicPr>
          <p:cNvPr id="3" name="Obraz 6" descr="Obraz zawierający wewnątrz, zielony, żaba, warzywo&#10;&#10;Opis wygenerowany automatycznie">
            <a:extLst>
              <a:ext uri="{FF2B5EF4-FFF2-40B4-BE49-F238E27FC236}">
                <a16:creationId xmlns:a16="http://schemas.microsoft.com/office/drawing/2014/main" xmlns="" id="{381551C6-5C33-8285-99AA-AC3F4F26C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838" y="4263184"/>
            <a:ext cx="2743200" cy="18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41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Microsoft Office PowerPoint</Application>
  <PresentationFormat>Panoramiczny</PresentationFormat>
  <Paragraphs>64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WIE 2022  DOLINA BARYCZY - MIEJSCE SPOTKAŃ CZŁOWIEKA Z NATURĄ I HISTORIĄ REGIONU  Regionalny Konkurs o Dolinie Baryczy  Jakub Włodarczyk, klasa VIb SP nr 2, im. Jana Pawła II w Twardogórze  </vt:lpstr>
      <vt:lpstr>PLAN WYCIECZKI</vt:lpstr>
      <vt:lpstr>PAŁAC KORKOWY W MOJEJ WOLI</vt:lpstr>
      <vt:lpstr>Niestety z biegiem lat, pałac zmieniał właścicieli. Przez co zaczął popadać w ruinę. O jego dawnej świetności świadczą  zachowane w dobrym stanie zewnętrzne posadzki tarasowe, drewniane sufity I malowidła na ścianach,  przedstawiające sceny z polowań, potwierdzające, że był to Pałac Myśliwski</vt:lpstr>
      <vt:lpstr>WZGÓRZE  JOANNY</vt:lpstr>
      <vt:lpstr>WIEŻA ODYNIEC</vt:lpstr>
      <vt:lpstr>Prezentacja programu PowerPoint</vt:lpstr>
      <vt:lpstr>ZESPÓŁ PAŁACOWO - PARKOWY W ŻMIGRODZIE</vt:lpstr>
      <vt:lpstr>BASZTA</vt:lpstr>
      <vt:lpstr>Prezentacja programu PowerPoint</vt:lpstr>
      <vt:lpstr>Zespół pałacowy otacza park o powierzchni ok. 15 ha z przewagą rodzimego  drzewostanu. Na szczególną uwagę zasługują dwa okazy drzew, które objęte zostały ochroną i są Pomnikami Przyrody.  Rosnący przy ruinach pałacu dąb szypułkowy „Melchior”, ma piękną, rozłożystą koronę (zdj. po lewej), a 30 metrów obok rośnie drugie pomnikowe drzewo – wielopienny cis pospolity (zdj. z prawej).</vt:lpstr>
      <vt:lpstr>Źródła: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Bożena Hołubka</dc:creator>
  <cp:lastModifiedBy>Bożena Hołubka</cp:lastModifiedBy>
  <cp:revision>10</cp:revision>
  <dcterms:created xsi:type="dcterms:W3CDTF">2022-09-27T05:28:14Z</dcterms:created>
  <dcterms:modified xsi:type="dcterms:W3CDTF">2022-10-23T15:00:17Z</dcterms:modified>
</cp:coreProperties>
</file>