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4973-8038-40D9-80FB-DA0D7B8776C5}" type="datetimeFigureOut">
              <a:rPr lang="pl-PL" smtClean="0"/>
              <a:pPr/>
              <a:t>27.10.2022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3C0-48D8-41AB-8567-3855475CF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4973-8038-40D9-80FB-DA0D7B8776C5}" type="datetimeFigureOut">
              <a:rPr lang="pl-PL" smtClean="0"/>
              <a:pPr/>
              <a:t>27.10.2022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3C0-48D8-41AB-8567-3855475CF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4973-8038-40D9-80FB-DA0D7B8776C5}" type="datetimeFigureOut">
              <a:rPr lang="pl-PL" smtClean="0"/>
              <a:pPr/>
              <a:t>27.10.2022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3C0-48D8-41AB-8567-3855475CF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4973-8038-40D9-80FB-DA0D7B8776C5}" type="datetimeFigureOut">
              <a:rPr lang="pl-PL" smtClean="0"/>
              <a:pPr/>
              <a:t>27.10.2022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3C0-48D8-41AB-8567-3855475CF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4973-8038-40D9-80FB-DA0D7B8776C5}" type="datetimeFigureOut">
              <a:rPr lang="pl-PL" smtClean="0"/>
              <a:pPr/>
              <a:t>27.10.2022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3C0-48D8-41AB-8567-3855475CF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4973-8038-40D9-80FB-DA0D7B8776C5}" type="datetimeFigureOut">
              <a:rPr lang="pl-PL" smtClean="0"/>
              <a:pPr/>
              <a:t>27.10.2022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3C0-48D8-41AB-8567-3855475CF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4973-8038-40D9-80FB-DA0D7B8776C5}" type="datetimeFigureOut">
              <a:rPr lang="pl-PL" smtClean="0"/>
              <a:pPr/>
              <a:t>27.10.2022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3C0-48D8-41AB-8567-3855475CF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4973-8038-40D9-80FB-DA0D7B8776C5}" type="datetimeFigureOut">
              <a:rPr lang="pl-PL" smtClean="0"/>
              <a:pPr/>
              <a:t>27.10.2022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3C0-48D8-41AB-8567-3855475CF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4973-8038-40D9-80FB-DA0D7B8776C5}" type="datetimeFigureOut">
              <a:rPr lang="pl-PL" smtClean="0"/>
              <a:pPr/>
              <a:t>27.10.2022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3C0-48D8-41AB-8567-3855475CF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4973-8038-40D9-80FB-DA0D7B8776C5}" type="datetimeFigureOut">
              <a:rPr lang="pl-PL" smtClean="0"/>
              <a:pPr/>
              <a:t>27.10.2022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873C0-48D8-41AB-8567-3855475CF0C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E4973-8038-40D9-80FB-DA0D7B8776C5}" type="datetimeFigureOut">
              <a:rPr lang="pl-PL" smtClean="0"/>
              <a:pPr/>
              <a:t>27.10.2022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C873C0-48D8-41AB-8567-3855475CF0C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2E4973-8038-40D9-80FB-DA0D7B8776C5}" type="datetimeFigureOut">
              <a:rPr lang="pl-PL" smtClean="0"/>
              <a:pPr/>
              <a:t>27.10.2022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C873C0-48D8-41AB-8567-3855475CF0C8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s://pl.wikipedia.org/wiki/Ruda_%C5%BBmigrodzka" TargetMode="External"/><Relationship Id="rId7" Type="http://schemas.openxmlformats.org/officeDocument/2006/relationships/hyperlink" Target="http://www.zmigrod.com.pl/asp/zespol-palacowo-parkowy,892,,1" TargetMode="External"/><Relationship Id="rId2" Type="http://schemas.openxmlformats.org/officeDocument/2006/relationships/hyperlink" Target="https://przyrodniczo.pl/rezerwaty-przyrody/stawy-milickie-cz-1-opis-ogoln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bpoleca.barycz.pl/products/view/294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s://przyrodniczo.pl/rezerwaty-przyrody/olszyny-niezgodzkie/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www.karczmarybna.pl/nasze-menu/" TargetMode="Externa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Odkryj%20Dolin&#281;%20Baryczy\Marcelek\Zdj&#281;cia%20i%20filmy-wykorzystane\Filmik8.mp4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HP\Desktop\Odkryj%20Dolin&#281;%20Baryczy\Marcelek\Zdj&#281;cia%20i%20filmy-wykorzystane\Filmik1.mp4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HP\Desktop\Odkryj%20Dolin&#281;%20Baryczy\Marcelek\Zdj&#281;cia%20i%20filmy-wykorzystane\Filmik2.mp4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HP\Desktop\Odkryj%20Dolin&#281;%20Baryczy\Marcelek\Zdj&#281;cia%20i%20filmy-wykorzystane\Filmik3.mp4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HP\Desktop\Odkryj%20Dolin&#281;%20Baryczy\Marcelek\Zdj&#281;cia%20i%20filmy-wykorzystane\Filmik4.mp4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Odkryj%20Dolin&#281;%20Baryczy\Marcelek\Zdj&#281;cia%20i%20filmy-wykorzystane\Filmik5.mp4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Odkryj%20Dolin&#281;%20Baryczy\Marcelek\Zdj&#281;cia%20i%20filmy-wykorzystane\Filmik6.mp4" TargetMode="Externa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P\Desktop\Odkryj%20Dolin&#281;%20Baryczy\Marcelek\Zdj&#281;cia%20i%20filmy-wykorzystane\Filmik7.mp4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851648" cy="2708920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REGIONALNY KONKURS O DOLINIE BARYCZY</a:t>
            </a:r>
            <a:b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„Odkryj Dolinę Baryczy – projektowanie</a:t>
            </a:r>
            <a:b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 dzieci i młodzież szkolną </a:t>
            </a:r>
            <a:b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wycieczek po regionie”</a:t>
            </a:r>
            <a: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940152" y="4221088"/>
            <a:ext cx="2814136" cy="1752600"/>
          </a:xfrm>
        </p:spPr>
        <p:txBody>
          <a:bodyPr>
            <a:normAutofit lnSpcReduction="10000"/>
          </a:bodyPr>
          <a:lstStyle/>
          <a:p>
            <a:r>
              <a:rPr lang="pl-PL" sz="2000" i="1" dirty="0" smtClean="0"/>
              <a:t>Marcel </a:t>
            </a:r>
            <a:r>
              <a:rPr lang="pl-PL" sz="2000" i="1" dirty="0" err="1" smtClean="0"/>
              <a:t>Matunin</a:t>
            </a:r>
            <a:endParaRPr lang="pl-PL" sz="2000" i="1" dirty="0" smtClean="0"/>
          </a:p>
          <a:p>
            <a:r>
              <a:rPr lang="pl-PL" sz="2000" i="1" dirty="0" smtClean="0"/>
              <a:t>Szkoła Podstawowa </a:t>
            </a:r>
          </a:p>
          <a:p>
            <a:r>
              <a:rPr lang="pl-PL" sz="2000" i="1" dirty="0" smtClean="0"/>
              <a:t>im. Bolesława Chrobrego</a:t>
            </a:r>
          </a:p>
          <a:p>
            <a:r>
              <a:rPr lang="pl-PL" sz="2000" i="1" dirty="0" smtClean="0"/>
              <a:t>w Żmigrodzie</a:t>
            </a:r>
          </a:p>
          <a:p>
            <a:r>
              <a:rPr lang="pl-PL" sz="2000" i="1" dirty="0" smtClean="0"/>
              <a:t>Kl. 5c</a:t>
            </a:r>
            <a:endParaRPr lang="pl-PL" sz="2000" i="1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1520" y="5445224"/>
            <a:ext cx="7164288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Źr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dła: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https://przyrodniczo.pl/rezerwaty-przyrody/stawy-milickie-cz-1-opis-ogolny/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https://pl.wikipedia.org/wiki/Ruda_%C5%BBmigrodzka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https://www.karczmarybna.pl/nasze-menu/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https://przyrodniczo.pl/rezerwaty-przyrody/olszyny-niezgodzkie/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http://dbpoleca.barycz.pl/products/view/294#scroll-to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http://www.zmigrod.com.pl/asp/zespol-palacowo-parkowy,892,,1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HP\Desktop\Odkryj Dolinę Baryczy\Marcelek\Marcel\20220924_1340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564904"/>
            <a:ext cx="3456384" cy="2592288"/>
          </a:xfrm>
          <a:prstGeom prst="rect">
            <a:avLst/>
          </a:prstGeom>
          <a:noFill/>
        </p:spPr>
      </p:pic>
      <p:pic>
        <p:nvPicPr>
          <p:cNvPr id="1027" name="Picture 3" descr="C:\Users\HP\Desktop\Odkryj Dolinę Baryczy\Marcelek\Zdjęcia i filmy-wykorzystane\20221016_1326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4087788" y="2977108"/>
            <a:ext cx="2145505" cy="1609129"/>
          </a:xfrm>
          <a:prstGeom prst="rect">
            <a:avLst/>
          </a:prstGeom>
          <a:noFill/>
        </p:spPr>
      </p:pic>
      <p:pic>
        <p:nvPicPr>
          <p:cNvPr id="1028" name="Picture 4" descr="C:\Users\HP\Desktop\Odkryj Dolinę Baryczy\Marcelek\Zdjęcia i filmy-wykorzystane\20220924_1433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6697799" y="2311313"/>
            <a:ext cx="2003715" cy="1502786"/>
          </a:xfrm>
          <a:prstGeom prst="rect">
            <a:avLst/>
          </a:prstGeom>
          <a:noFill/>
        </p:spPr>
      </p:pic>
      <p:pic>
        <p:nvPicPr>
          <p:cNvPr id="4" name="Picture 2" descr="C:\Users\HP\Desktop\Odkryj Dolinę Baryczy\Marcelek\Zdjęcia i filmy-wykorzystane\20221016_14240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4600201" y="5345015"/>
            <a:ext cx="1502585" cy="1126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188640"/>
            <a:ext cx="63367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3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Przystanek 8 – Żmigród</a:t>
            </a:r>
            <a:endParaRPr lang="pl-PL" sz="3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764704"/>
            <a:ext cx="648072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Na koniec naszej wycieczki zapraszam do Zespołu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Pałacowo–Parkowego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w Żmigrodzie. To przepiękne miejsce z zachowanymi ruinami oraz zabytkową basztą, w której znajduje się Centrum Informacji Turystycznej z materiałami informacyjnymi o regionie, wypożyczalnią rowerów i kajaków do pływania po przypałacowych stawach. Jest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tu też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ponad 5 ha zabytkowego, odrestaurowanego parku, z licznymi ścieżkami, ławeczkami, stawami i placem zabaw dla dzieci.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2530" name="Picture 2" descr="C:\Users\HP\Desktop\Odkryj Dolinę Baryczy\Marcel — kopia\20221016_132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444016" y="620880"/>
            <a:ext cx="2881850" cy="2161387"/>
          </a:xfrm>
          <a:prstGeom prst="rect">
            <a:avLst/>
          </a:prstGeom>
          <a:noFill/>
        </p:spPr>
      </p:pic>
      <p:pic>
        <p:nvPicPr>
          <p:cNvPr id="22532" name="Picture 4" descr="C:\Users\HP\Desktop\Odkryj Dolinę Baryczy\Marcel — kopia\20221016_130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53317" y="4395755"/>
            <a:ext cx="2549461" cy="1912096"/>
          </a:xfrm>
          <a:prstGeom prst="rect">
            <a:avLst/>
          </a:prstGeom>
          <a:noFill/>
        </p:spPr>
      </p:pic>
      <p:pic>
        <p:nvPicPr>
          <p:cNvPr id="22531" name="Picture 3" descr="C:\Users\HP\Desktop\Odkryj Dolinę Baryczy\Marcel — kopia\20221016_1313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489121" y="3495655"/>
            <a:ext cx="2261429" cy="1696072"/>
          </a:xfrm>
          <a:prstGeom prst="rect">
            <a:avLst/>
          </a:prstGeom>
          <a:noFill/>
        </p:spPr>
      </p:pic>
      <p:pic>
        <p:nvPicPr>
          <p:cNvPr id="22533" name="Picture 5" descr="C:\Users\HP\Desktop\Odkryj Dolinę Baryczy\Marcel — kopia\20221016_1326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4220" y="3429000"/>
            <a:ext cx="2400267" cy="180020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6660232" y="5517232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Comic Sans MS" pitchFamily="66" charset="0"/>
              </a:rPr>
              <a:t>DZIĘKUJĘ</a:t>
            </a:r>
          </a:p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Comic Sans MS" pitchFamily="66" charset="0"/>
              </a:rPr>
              <a:t>ZA UWAGĘ!</a:t>
            </a:r>
            <a:endParaRPr lang="pl-PL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Filmik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79512" y="3429000"/>
            <a:ext cx="2438400" cy="3096344"/>
          </a:xfrm>
          <a:prstGeom prst="rect">
            <a:avLst/>
          </a:prstGeom>
        </p:spPr>
      </p:pic>
      <p:sp>
        <p:nvSpPr>
          <p:cNvPr id="11" name="pole tekstowe 12"/>
          <p:cNvSpPr txBox="1"/>
          <p:nvPr/>
        </p:nvSpPr>
        <p:spPr>
          <a:xfrm>
            <a:off x="467544" y="350100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 smtClean="0">
                <a:solidFill>
                  <a:schemeClr val="bg1"/>
                </a:solidFill>
                <a:latin typeface="Comic Sans MS" pitchFamily="66" charset="0"/>
              </a:rPr>
              <a:t>FILMIK 8</a:t>
            </a:r>
            <a:endParaRPr lang="pl-PL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Odkryj Dolinę Baryczy\Marcel — kopia\Screenshot_20221016-190429_Ma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985792"/>
            <a:ext cx="2884428" cy="187220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79512" y="188640"/>
            <a:ext cx="6408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Zapraszam na całodniową rowerową wycieczkę po Dolinie Baryczy,</a:t>
            </a:r>
            <a:r>
              <a:rPr kumimoji="0" lang="pl-PL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po okolicach, które położone są niedaleko mojego miejsca zamieszkania i które warto zobaczyć.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l-PL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Punktem początkowym oraz końcowym będzie Zespół Pałacowo-Parkowy w Żmigrodzie, ale dokładnie zwiedzimy go na końcu wycieczki.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l-PL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Najpierw pojedziemy malowniczą ścieżką wzdłuż rzeki Barycz.</a:t>
            </a:r>
            <a:r>
              <a:rPr lang="pl-PL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Odwiedzimy również Jamnik, Rudę Żmigrodzką, Niezgodę oraz Rudę Sułowską. Cała trasa liczy około 40 </a:t>
            </a:r>
            <a:r>
              <a:rPr kumimoji="0" lang="pl-PL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km</a:t>
            </a:r>
            <a:r>
              <a:rPr kumimoji="0" lang="pl-PL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Po drodze będziemy podziwiać piękną naturę oraz zatrzymamy si</a:t>
            </a:r>
            <a:r>
              <a:rPr lang="pl-PL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ę na kawę i pyszną rybkę.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0" name="Picture 2" descr="C:\Users\HP\Desktop\Odkryj Dolinę Baryczy\Marcel — kopia\20221016_133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08960" y="3764248"/>
            <a:ext cx="3258048" cy="2443536"/>
          </a:xfrm>
          <a:prstGeom prst="rect">
            <a:avLst/>
          </a:prstGeom>
          <a:noFill/>
        </p:spPr>
      </p:pic>
      <p:pic>
        <p:nvPicPr>
          <p:cNvPr id="2051" name="Picture 3" descr="C:\Users\HP\Desktop\Odkryj Dolinę Baryczy\Marcel — kopia\20221016_133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377941" y="542939"/>
            <a:ext cx="2834394" cy="2125796"/>
          </a:xfrm>
          <a:prstGeom prst="rect">
            <a:avLst/>
          </a:prstGeom>
          <a:noFill/>
        </p:spPr>
      </p:pic>
      <p:pic>
        <p:nvPicPr>
          <p:cNvPr id="2052" name="Picture 4" descr="C:\Users\HP\Desktop\Odkryj Dolinę Baryczy\Marcel — kopia\20221016_1339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392621" y="4109653"/>
            <a:ext cx="3140968" cy="2355726"/>
          </a:xfrm>
          <a:prstGeom prst="rect">
            <a:avLst/>
          </a:prstGeom>
          <a:noFill/>
        </p:spPr>
      </p:pic>
      <p:pic>
        <p:nvPicPr>
          <p:cNvPr id="1026" name="Picture 2" descr="C:\Users\HP\Desktop\Odkryj Dolinę Baryczy\Marcel — kopia\20221016_1424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484876" y="3643916"/>
            <a:ext cx="1719329" cy="1289497"/>
          </a:xfrm>
          <a:prstGeom prst="rect">
            <a:avLst/>
          </a:prstGeom>
          <a:noFill/>
        </p:spPr>
      </p:pic>
      <p:pic>
        <p:nvPicPr>
          <p:cNvPr id="9" name="Obraz 8" descr="C:\Users\HP\Desktop\Odkryj Dolinę Baryczy\Marcel — kopia\20220924_183945.jpg"/>
          <p:cNvPicPr/>
          <p:nvPr/>
        </p:nvPicPr>
        <p:blipFill>
          <a:blip r:embed="rId7" cstate="print"/>
          <a:srcRect l="3335" t="18616" r="21873" b="16956"/>
          <a:stretch>
            <a:fillRect/>
          </a:stretch>
        </p:blipFill>
        <p:spPr bwMode="auto">
          <a:xfrm rot="5400000">
            <a:off x="4710112" y="3650928"/>
            <a:ext cx="2035629" cy="1015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5832648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Przystanek 1 - Jamnik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HP\Desktop\Odkryj Dolinę Baryczy\Marcel\20220924_123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19780" y="585076"/>
            <a:ext cx="3171489" cy="2378617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43808" y="3650541"/>
            <a:ext cx="60486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Zatrzymujemy się w Jamniku. Ten Kompleks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położony jest w południowej części parku krajobrazowego pomiędzy miejscowością Książęca Wieś, przysiółkiem Jamnik i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Biedaszkowo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Składa się z 4 stawów: Jamnik Dolny, Jamnik Dziki, Jamnik Nowy i Jamnik Górny.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Możemy zobaczyć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tutaj m.in. rzadkie gatunki ptactwa związane z obszarami wodnymi (bączek, bąk, błotniak stawowy, zielonka, brzęczka), jak i gatunki preferujące otwarte tereny łąkowe (cyranka, płaskonos, kszyk, świerszczak).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2" name="Picture 4" descr="C:\Users\HP\Desktop\Odkryj Dolinę Baryczy\Marcel\20220924_123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769557" y="1118875"/>
            <a:ext cx="2257302" cy="1692977"/>
          </a:xfrm>
          <a:prstGeom prst="rect">
            <a:avLst/>
          </a:prstGeom>
          <a:noFill/>
        </p:spPr>
      </p:pic>
      <p:pic>
        <p:nvPicPr>
          <p:cNvPr id="2053" name="Picture 5" descr="C:\Users\HP\Desktop\Odkryj Dolinę Baryczy\Marcel\20220924_1232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642081" y="1118559"/>
            <a:ext cx="2830842" cy="212313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692696"/>
            <a:ext cx="1692188" cy="22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Filmik1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51520" y="3284984"/>
            <a:ext cx="2438400" cy="3234010"/>
          </a:xfrm>
          <a:prstGeom prst="rect">
            <a:avLst/>
          </a:prstGeom>
        </p:spPr>
      </p:pic>
      <p:sp>
        <p:nvSpPr>
          <p:cNvPr id="10" name="pole tekstowe 12"/>
          <p:cNvSpPr txBox="1"/>
          <p:nvPr/>
        </p:nvSpPr>
        <p:spPr>
          <a:xfrm>
            <a:off x="539552" y="335699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 smtClean="0">
                <a:solidFill>
                  <a:schemeClr val="bg1"/>
                </a:solidFill>
                <a:latin typeface="Comic Sans MS" pitchFamily="66" charset="0"/>
              </a:rPr>
              <a:t>FILMIK 1</a:t>
            </a:r>
            <a:endParaRPr lang="pl-PL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347048" cy="708688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Przystanek 2 – Płazy i gady</a:t>
            </a:r>
            <a:endParaRPr lang="pl-PL" dirty="0"/>
          </a:p>
        </p:txBody>
      </p:sp>
      <p:pic>
        <p:nvPicPr>
          <p:cNvPr id="16386" name="Picture 2" descr="C:\Users\HP\Desktop\Odkryj Dolinę Baryczy\Marcel\20220924_131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60307" y="3120613"/>
            <a:ext cx="3293543" cy="2470158"/>
          </a:xfrm>
          <a:prstGeom prst="rect">
            <a:avLst/>
          </a:prstGeom>
          <a:noFill/>
        </p:spPr>
      </p:pic>
      <p:sp>
        <p:nvSpPr>
          <p:cNvPr id="7" name="Prostokąt 6"/>
          <p:cNvSpPr/>
          <p:nvPr/>
        </p:nvSpPr>
        <p:spPr>
          <a:xfrm>
            <a:off x="251520" y="980728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l-PL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Kawałek dalej zatrzymujemy się przy tablicy z płazami i gadami Doliny Baryczy. Każdej wiosny uczniowie z kilku</a:t>
            </a:r>
            <a:r>
              <a:rPr kumimoji="0" lang="pl-PL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szkół (między innymi mojej) uczestniczą w „Akcji Żaba”. Ma ona na celu czynną ochronę płazów w trakcie ich wiosennej migracji. Lubię </a:t>
            </a:r>
            <a:r>
              <a:rPr lang="pl-PL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uczestniczyć w tej akcji i ratować płazy przed kołami samochodów.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Picture 2" descr="C:\Users\HP\Desktop\Odkryj Dolinę Baryczy\Marcel\20200319_165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94420" y="713883"/>
            <a:ext cx="3263461" cy="1835696"/>
          </a:xfrm>
          <a:prstGeom prst="rect">
            <a:avLst/>
          </a:prstGeom>
          <a:noFill/>
        </p:spPr>
      </p:pic>
      <p:pic>
        <p:nvPicPr>
          <p:cNvPr id="10" name="Obraz 9" descr="C:\Users\HP\Desktop\Odkryj Dolinę Baryczy\Marcel\20190403_111828.jpg"/>
          <p:cNvPicPr/>
          <p:nvPr/>
        </p:nvPicPr>
        <p:blipFill>
          <a:blip r:embed="rId5" cstate="print"/>
          <a:srcRect l="16248" r="17199"/>
          <a:stretch>
            <a:fillRect/>
          </a:stretch>
        </p:blipFill>
        <p:spPr bwMode="auto">
          <a:xfrm rot="5400000">
            <a:off x="7219405" y="4933406"/>
            <a:ext cx="2086429" cy="1762760"/>
          </a:xfrm>
          <a:prstGeom prst="rect">
            <a:avLst/>
          </a:prstGeom>
          <a:noFill/>
        </p:spPr>
      </p:pic>
      <p:pic>
        <p:nvPicPr>
          <p:cNvPr id="12" name="Obraz 11" descr="C:\Users\HP\Desktop\Odkryj Dolinę Baryczy\Marcel\20200319_162317(0).jpg"/>
          <p:cNvPicPr/>
          <p:nvPr/>
        </p:nvPicPr>
        <p:blipFill>
          <a:blip r:embed="rId6" cstate="print"/>
          <a:srcRect l="13743" t="5904" r="10084" b="3884"/>
          <a:stretch>
            <a:fillRect/>
          </a:stretch>
        </p:blipFill>
        <p:spPr bwMode="auto">
          <a:xfrm rot="5400000">
            <a:off x="2031612" y="3737140"/>
            <a:ext cx="3083508" cy="1891164"/>
          </a:xfrm>
          <a:prstGeom prst="rect">
            <a:avLst/>
          </a:prstGeom>
          <a:noFill/>
        </p:spPr>
      </p:pic>
      <p:pic>
        <p:nvPicPr>
          <p:cNvPr id="16387" name="Picture 3" descr="C:\Users\HP\Desktop\Odkryj Dolinę Baryczy\Marcel\20220924_1313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284984"/>
            <a:ext cx="1877387" cy="1408040"/>
          </a:xfrm>
          <a:prstGeom prst="rect">
            <a:avLst/>
          </a:prstGeom>
          <a:noFill/>
        </p:spPr>
      </p:pic>
      <p:pic>
        <p:nvPicPr>
          <p:cNvPr id="11" name="Filmik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79512" y="2996952"/>
            <a:ext cx="2277230" cy="345638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395536" y="306896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 smtClean="0">
                <a:solidFill>
                  <a:schemeClr val="bg1"/>
                </a:solidFill>
                <a:latin typeface="Comic Sans MS" pitchFamily="66" charset="0"/>
              </a:rPr>
              <a:t>FILMIK 2</a:t>
            </a:r>
            <a:endParaRPr lang="pl-PL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827584" y="116632"/>
            <a:ext cx="7344816" cy="648072"/>
          </a:xfrm>
          <a:prstGeom prst="rect">
            <a:avLst/>
          </a:prstGeom>
        </p:spPr>
        <p:txBody>
          <a:bodyPr vert="horz" lIns="0" rIns="0" bIns="0" anchor="b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Przystanek 3 – Ruda Żmigrodzka</a:t>
            </a:r>
            <a:endParaRPr kumimoji="0" lang="pl-PL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HP\Desktop\Odkryj Dolinę Baryczy\Marcel — kopia\20220924_131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82379" y="1354525"/>
            <a:ext cx="3566437" cy="2674828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107504" y="908720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omic Sans MS" pitchFamily="66" charset="0"/>
              </a:rPr>
              <a:t>Dojeżdżamy do wsi Ruda Żmigrodzka, w której mieszka około 200 mieszkańców. Pierwsze wzmianki o miejscowości pochodzą z 1591 r. W XVI wieku przetwarzano tu rudę darniową wydobywaną na zachód i na wschód od wsi.</a:t>
            </a:r>
          </a:p>
          <a:p>
            <a:pPr algn="just"/>
            <a:r>
              <a:rPr lang="pl-PL" dirty="0" smtClean="0">
                <a:latin typeface="Comic Sans MS" pitchFamily="66" charset="0"/>
              </a:rPr>
              <a:t>Ta malownicza wieś położona jest nad samą Baryczą. Wjeżdżając do niej czujemy zapach leśnego runa, świeżego mchu, grzybów, wody oraz ryb.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3" name="Obraz 12" descr="http://www.zmigrod.com.pl/asp/galeria/aktualnosci/img_20210511_093950.jpg"/>
          <p:cNvPicPr/>
          <p:nvPr/>
        </p:nvPicPr>
        <p:blipFill>
          <a:blip r:embed="rId4" cstate="print"/>
          <a:srcRect l="24486" t="9589" r="17791" b="7945"/>
          <a:stretch>
            <a:fillRect/>
          </a:stretch>
        </p:blipFill>
        <p:spPr bwMode="auto">
          <a:xfrm>
            <a:off x="6804248" y="4653136"/>
            <a:ext cx="165618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429000"/>
            <a:ext cx="2254134" cy="300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Filmik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95536" y="3356992"/>
            <a:ext cx="2438400" cy="3168352"/>
          </a:xfrm>
          <a:prstGeom prst="rect">
            <a:avLst/>
          </a:prstGeom>
        </p:spPr>
      </p:pic>
      <p:sp>
        <p:nvSpPr>
          <p:cNvPr id="8" name="pole tekstowe 12"/>
          <p:cNvSpPr txBox="1"/>
          <p:nvPr/>
        </p:nvSpPr>
        <p:spPr>
          <a:xfrm>
            <a:off x="683568" y="342900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 smtClean="0">
                <a:solidFill>
                  <a:schemeClr val="bg1"/>
                </a:solidFill>
                <a:latin typeface="Comic Sans MS" pitchFamily="66" charset="0"/>
              </a:rPr>
              <a:t>FILMIK 3</a:t>
            </a:r>
            <a:endParaRPr lang="pl-PL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1331640" y="116632"/>
            <a:ext cx="7416824" cy="936104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Przystanek 4 – „Karczma Rybna”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Ruda Żmigrodzka</a:t>
            </a:r>
            <a:endParaRPr kumimoji="0" lang="pl-PL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843808" y="1196753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omic Sans MS" pitchFamily="66" charset="0"/>
              </a:rPr>
              <a:t>Jeżeli chcecie chwilę odpocząć i zjeść coś dobrego, to w Rudzie Żmigrodzkiej znajduje się ciekawa restauracja. </a:t>
            </a:r>
          </a:p>
          <a:p>
            <a:pPr algn="just"/>
            <a:r>
              <a:rPr lang="pl-PL" dirty="0" smtClean="0">
                <a:latin typeface="Comic Sans MS" pitchFamily="66" charset="0"/>
              </a:rPr>
              <a:t>Menu bazuje głównie na potrawach z ryb słodkowodnych, hodowanych w rodzinnym Gospodarstwie Rybackim „Ruda Żmigrodzka” J. K. </a:t>
            </a:r>
            <a:r>
              <a:rPr lang="pl-PL" dirty="0" err="1" smtClean="0">
                <a:latin typeface="Comic Sans MS" pitchFamily="66" charset="0"/>
              </a:rPr>
              <a:t>Raftowicz</a:t>
            </a:r>
            <a:r>
              <a:rPr lang="pl-PL" dirty="0" smtClean="0">
                <a:latin typeface="Comic Sans MS" pitchFamily="66" charset="0"/>
              </a:rPr>
              <a:t>. </a:t>
            </a:r>
          </a:p>
          <a:p>
            <a:pPr algn="just"/>
            <a:r>
              <a:rPr lang="pl-PL" dirty="0" smtClean="0">
                <a:latin typeface="Comic Sans MS" pitchFamily="66" charset="0"/>
              </a:rPr>
              <a:t>W menu króluje oczywiście karp milicki podawany na kilka sposobów, a także szczupak, sum, sandacz czy amur. Ze względu na oczekiwania gości można tutaj również skosztować rybę morską, a czasami też dziczyznę. </a:t>
            </a:r>
          </a:p>
        </p:txBody>
      </p:sp>
      <p:pic>
        <p:nvPicPr>
          <p:cNvPr id="1026" name="Picture 2" descr="C:\Users\HP\Desktop\Odkryj Dolinę Baryczy\Marcel — kopia\20220924_133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1920213" cy="1440160"/>
          </a:xfrm>
          <a:prstGeom prst="rect">
            <a:avLst/>
          </a:prstGeom>
          <a:noFill/>
        </p:spPr>
      </p:pic>
      <p:pic>
        <p:nvPicPr>
          <p:cNvPr id="1027" name="Picture 3" descr="C:\Users\HP\Desktop\Odkryj Dolinę Baryczy\Marcel — kopia\20220924_133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568011" y="4385317"/>
            <a:ext cx="2465960" cy="1849470"/>
          </a:xfrm>
          <a:prstGeom prst="rect">
            <a:avLst/>
          </a:prstGeom>
          <a:noFill/>
        </p:spPr>
      </p:pic>
      <p:pic>
        <p:nvPicPr>
          <p:cNvPr id="1028" name="Picture 4" descr="C:\Users\HP\Desktop\Odkryj Dolinę Baryczy\Marcel — kopia\20220924_1331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950175" y="4338857"/>
            <a:ext cx="2670345" cy="2002759"/>
          </a:xfrm>
          <a:prstGeom prst="rect">
            <a:avLst/>
          </a:prstGeom>
          <a:noFill/>
        </p:spPr>
      </p:pic>
      <p:pic>
        <p:nvPicPr>
          <p:cNvPr id="13" name="Obraz 12" descr="C:\Users\HP\Desktop\Odkryj Dolinę Baryczy\Marcel — kopia\20220924_133550.jpg"/>
          <p:cNvPicPr/>
          <p:nvPr/>
        </p:nvPicPr>
        <p:blipFill>
          <a:blip r:embed="rId6" cstate="print"/>
          <a:srcRect l="48476" t="54606" r="24970" b="5169"/>
          <a:stretch>
            <a:fillRect/>
          </a:stretch>
        </p:blipFill>
        <p:spPr bwMode="auto">
          <a:xfrm rot="5400000">
            <a:off x="171797" y="268363"/>
            <a:ext cx="1584176" cy="156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Filmik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251520" y="3501008"/>
            <a:ext cx="2438400" cy="3124944"/>
          </a:xfrm>
          <a:prstGeom prst="rect">
            <a:avLst/>
          </a:prstGeom>
        </p:spPr>
      </p:pic>
      <p:sp>
        <p:nvSpPr>
          <p:cNvPr id="10" name="pole tekstowe 12"/>
          <p:cNvSpPr txBox="1"/>
          <p:nvPr/>
        </p:nvSpPr>
        <p:spPr>
          <a:xfrm>
            <a:off x="539552" y="357301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 smtClean="0">
                <a:solidFill>
                  <a:schemeClr val="bg1"/>
                </a:solidFill>
                <a:latin typeface="Comic Sans MS" pitchFamily="66" charset="0"/>
              </a:rPr>
              <a:t>FILMIK 4</a:t>
            </a:r>
            <a:endParaRPr lang="pl-PL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2699792" y="116632"/>
            <a:ext cx="6120680" cy="936104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Przystanek 5 – </a:t>
            </a:r>
            <a:r>
              <a:rPr lang="pl-PL" sz="50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Rezerwat przyrody „Olszyny </a:t>
            </a:r>
            <a:r>
              <a:rPr lang="pl-PL" sz="5000" b="1" noProof="0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Niezgodzkie</a:t>
            </a:r>
            <a:r>
              <a:rPr lang="pl-PL" sz="5000" b="1" noProof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”</a:t>
            </a:r>
            <a:endParaRPr kumimoji="0" lang="pl-PL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987824" y="1124744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latin typeface="Comic Sans MS" pitchFamily="66" charset="0"/>
              </a:rPr>
              <a:t>Kierując się na północ od Rudy Żmigrodzkiej, w kierunku miejscowości Niezgoda, po drodze możemy podziwiać piękny Rezerwat „Olszyny </a:t>
            </a:r>
            <a:r>
              <a:rPr lang="pl-PL" dirty="0" err="1" smtClean="0">
                <a:latin typeface="Comic Sans MS" pitchFamily="66" charset="0"/>
              </a:rPr>
              <a:t>Niezgodzkie</a:t>
            </a:r>
            <a:r>
              <a:rPr lang="pl-PL" dirty="0" smtClean="0">
                <a:latin typeface="Comic Sans MS" pitchFamily="66" charset="0"/>
              </a:rPr>
              <a:t>”</a:t>
            </a:r>
            <a:r>
              <a:rPr kumimoji="0" lang="pl-PL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który </a:t>
            </a:r>
            <a:r>
              <a:rPr lang="pl-PL" dirty="0" smtClean="0">
                <a:latin typeface="Comic Sans MS" pitchFamily="66" charset="0"/>
              </a:rPr>
              <a:t>został powołany w celu zachowania leśnych siedlisk wodno-błotnych, głównie olsów i łęgów o charakterze naturalnym. Jest to miejsce z bogatą i różnorodną roślinnością oraz licznym ptactwem lęgowym. </a:t>
            </a:r>
            <a:endParaRPr kumimoji="0" lang="pl-PL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050" name="Picture 2" descr="C:\Users\HP\Desktop\Odkryj Dolinę Baryczy\Marcel — kopia\20220924_134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850" y="537326"/>
            <a:ext cx="2789488" cy="2092116"/>
          </a:xfrm>
          <a:prstGeom prst="rect">
            <a:avLst/>
          </a:prstGeom>
          <a:noFill/>
        </p:spPr>
      </p:pic>
      <p:pic>
        <p:nvPicPr>
          <p:cNvPr id="2051" name="Picture 3" descr="C:\Users\HP\Desktop\Odkryj Dolinę Baryczy\Marcel — kopia\20220924_14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01008"/>
            <a:ext cx="3744416" cy="2808312"/>
          </a:xfrm>
          <a:prstGeom prst="rect">
            <a:avLst/>
          </a:prstGeom>
          <a:noFill/>
        </p:spPr>
      </p:pic>
      <p:pic>
        <p:nvPicPr>
          <p:cNvPr id="2052" name="Picture 4" descr="C:\Users\HP\Desktop\Odkryj Dolinę Baryczy\Marcel — kopia\20220924_14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567777" y="4137079"/>
            <a:ext cx="2784309" cy="2088232"/>
          </a:xfrm>
          <a:prstGeom prst="rect">
            <a:avLst/>
          </a:prstGeom>
          <a:noFill/>
        </p:spPr>
      </p:pic>
      <p:pic>
        <p:nvPicPr>
          <p:cNvPr id="9" name="Filmik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3356992"/>
            <a:ext cx="2438400" cy="3196952"/>
          </a:xfrm>
          <a:prstGeom prst="rect">
            <a:avLst/>
          </a:prstGeom>
        </p:spPr>
      </p:pic>
      <p:sp>
        <p:nvSpPr>
          <p:cNvPr id="8" name="pole tekstowe 12"/>
          <p:cNvSpPr txBox="1"/>
          <p:nvPr/>
        </p:nvSpPr>
        <p:spPr>
          <a:xfrm>
            <a:off x="539552" y="342900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 smtClean="0">
                <a:solidFill>
                  <a:schemeClr val="bg1"/>
                </a:solidFill>
                <a:latin typeface="Comic Sans MS" pitchFamily="66" charset="0"/>
              </a:rPr>
              <a:t>FILMIK 5</a:t>
            </a:r>
            <a:endParaRPr lang="pl-PL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188640"/>
            <a:ext cx="61561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l-PL" sz="3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Przystanek 6 – Niezgoda</a:t>
            </a:r>
            <a:endParaRPr lang="pl-PL" sz="3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51520" y="836712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Comic Sans MS" pitchFamily="66" charset="0"/>
              </a:rPr>
              <a:t>Będąc w Niezgodzie, warto wybrać się do czatowni – Staw Niezgoda I. Jest to jedyny punkt w zachodniej części Doliny Baryczy do obserwacji ptaków. Ponadto wokół całego kompleksu przebiega przyrodnicza ścieżka edukacyjna „Trzy Stawy”.</a:t>
            </a:r>
          </a:p>
        </p:txBody>
      </p:sp>
      <p:pic>
        <p:nvPicPr>
          <p:cNvPr id="5" name="Obraz 4" descr="C:\Users\HP\Desktop\Odkryj Dolinę Baryczy\Marcel — kopia\20220924_140640.jpg"/>
          <p:cNvPicPr/>
          <p:nvPr/>
        </p:nvPicPr>
        <p:blipFill>
          <a:blip r:embed="rId3" cstate="print"/>
          <a:srcRect l="24561" t="11713" r="20913"/>
          <a:stretch>
            <a:fillRect/>
          </a:stretch>
        </p:blipFill>
        <p:spPr bwMode="auto">
          <a:xfrm>
            <a:off x="7380312" y="188640"/>
            <a:ext cx="1564990" cy="189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HP\Desktop\Odkryj Dolinę Baryczy\Marcel — kopia\20220924_142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132856"/>
            <a:ext cx="3018021" cy="2263516"/>
          </a:xfrm>
          <a:prstGeom prst="rect">
            <a:avLst/>
          </a:prstGeom>
          <a:noFill/>
        </p:spPr>
      </p:pic>
      <p:pic>
        <p:nvPicPr>
          <p:cNvPr id="1027" name="Picture 3" descr="C:\Users\HP\Desktop\Odkryj Dolinę Baryczy\Marcel — kopia\20220924_143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12435" y="5136837"/>
            <a:ext cx="1565352" cy="1174014"/>
          </a:xfrm>
          <a:prstGeom prst="rect">
            <a:avLst/>
          </a:prstGeom>
          <a:noFill/>
        </p:spPr>
      </p:pic>
      <p:pic>
        <p:nvPicPr>
          <p:cNvPr id="1028" name="Picture 4" descr="C:\Users\HP\Desktop\Odkryj Dolinę Baryczy\Marcel — kopia\20220924_1411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431325" y="2761363"/>
            <a:ext cx="3299859" cy="2474894"/>
          </a:xfrm>
          <a:prstGeom prst="rect">
            <a:avLst/>
          </a:prstGeom>
          <a:noFill/>
        </p:spPr>
      </p:pic>
      <p:pic>
        <p:nvPicPr>
          <p:cNvPr id="1030" name="Picture 6" descr="C:\Users\HP\Desktop\Odkryj Dolinę Baryczy\Marcel — kopia\20220924_1407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610790" y="4414546"/>
            <a:ext cx="2699792" cy="2024844"/>
          </a:xfrm>
          <a:prstGeom prst="rect">
            <a:avLst/>
          </a:prstGeom>
          <a:noFill/>
        </p:spPr>
      </p:pic>
      <p:pic>
        <p:nvPicPr>
          <p:cNvPr id="12" name="Filmik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51520" y="2780928"/>
            <a:ext cx="2438400" cy="3672408"/>
          </a:xfrm>
          <a:prstGeom prst="rect">
            <a:avLst/>
          </a:prstGeom>
        </p:spPr>
      </p:pic>
      <p:sp>
        <p:nvSpPr>
          <p:cNvPr id="10" name="pole tekstowe 12"/>
          <p:cNvSpPr txBox="1"/>
          <p:nvPr/>
        </p:nvSpPr>
        <p:spPr>
          <a:xfrm>
            <a:off x="539552" y="285293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 smtClean="0">
                <a:solidFill>
                  <a:schemeClr val="bg1"/>
                </a:solidFill>
                <a:latin typeface="Comic Sans MS" pitchFamily="66" charset="0"/>
              </a:rPr>
              <a:t>FILMIK 6</a:t>
            </a:r>
            <a:endParaRPr lang="pl-PL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188640"/>
            <a:ext cx="69847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l-PL" sz="3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Przystanek 7 – Ruda Sułowska</a:t>
            </a:r>
            <a:endParaRPr lang="pl-PL" sz="3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836712"/>
            <a:ext cx="70567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Dojechaliśmy do Centrum Edukacyjno-Turystycznego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Naturum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w Rudzie Sułowskiej. To rekreacyjne stawy do łowienia ryb. Dalej </a:t>
            </a:r>
            <a:r>
              <a:rPr lang="pl-PL" dirty="0" smtClean="0">
                <a:latin typeface="Comic Sans MS" pitchFamily="66" charset="0"/>
              </a:rPr>
              <a:t>Muzeum Tradycji Rybactwa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pl-PL" dirty="0" smtClean="0">
                <a:latin typeface="Comic Sans MS" pitchFamily="66" charset="0"/>
              </a:rPr>
              <a:t>płuczka,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mini skansen, zwierzyniec, świetny plac zabaw dla dzieci oraz ścieżka sensoryczna. Oprócz tego naprawdę fajna restauracja „Gospoda 8 Ryb” i trzygwiazdkowy hotel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Naturum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 descr="C:\Users\HP\Desktop\Odkryj Dolinę Baryczy\Marcel — kopia\20220924_172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09040" y="3196016"/>
            <a:ext cx="3896768" cy="2922576"/>
          </a:xfrm>
          <a:prstGeom prst="rect">
            <a:avLst/>
          </a:prstGeom>
          <a:noFill/>
        </p:spPr>
      </p:pic>
      <p:pic>
        <p:nvPicPr>
          <p:cNvPr id="1027" name="Picture 3" descr="C:\Users\HP\Desktop\Odkryj Dolinę Baryczy\Marcel — kopia\20220924_1733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87143" y="3873697"/>
            <a:ext cx="2981509" cy="2236132"/>
          </a:xfrm>
          <a:prstGeom prst="rect">
            <a:avLst/>
          </a:prstGeom>
          <a:noFill/>
        </p:spPr>
      </p:pic>
      <p:pic>
        <p:nvPicPr>
          <p:cNvPr id="8" name="Obraz 7" descr="C:\Users\HP\Desktop\Odkryj Dolinę Baryczy\Marcel — kopia\20220924_175853.jpg"/>
          <p:cNvPicPr/>
          <p:nvPr/>
        </p:nvPicPr>
        <p:blipFill>
          <a:blip r:embed="rId5" cstate="print"/>
          <a:srcRect l="8232" t="16914" r="10930" b="9649"/>
          <a:stretch>
            <a:fillRect/>
          </a:stretch>
        </p:blipFill>
        <p:spPr bwMode="auto">
          <a:xfrm rot="5400000">
            <a:off x="7061649" y="651320"/>
            <a:ext cx="2304257" cy="1378899"/>
          </a:xfrm>
          <a:prstGeom prst="rect">
            <a:avLst/>
          </a:prstGeom>
          <a:noFill/>
        </p:spPr>
      </p:pic>
      <p:pic>
        <p:nvPicPr>
          <p:cNvPr id="10" name="Obraz 9" descr="C:\Users\HP\Desktop\Odkryj Dolinę Baryczy\Marcel — kopia\20220924_175846.jpg"/>
          <p:cNvPicPr/>
          <p:nvPr/>
        </p:nvPicPr>
        <p:blipFill>
          <a:blip r:embed="rId6" cstate="print"/>
          <a:srcRect l="6370" t="30526" r="10414" b="18421"/>
          <a:stretch>
            <a:fillRect/>
          </a:stretch>
        </p:blipFill>
        <p:spPr bwMode="auto">
          <a:xfrm>
            <a:off x="3347864" y="2708920"/>
            <a:ext cx="2139950" cy="985520"/>
          </a:xfrm>
          <a:prstGeom prst="rect">
            <a:avLst/>
          </a:prstGeom>
          <a:noFill/>
        </p:spPr>
      </p:pic>
      <p:pic>
        <p:nvPicPr>
          <p:cNvPr id="9" name="Filmik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23528" y="2996952"/>
            <a:ext cx="2438400" cy="3340968"/>
          </a:xfrm>
          <a:prstGeom prst="rect">
            <a:avLst/>
          </a:prstGeom>
        </p:spPr>
      </p:pic>
      <p:sp>
        <p:nvSpPr>
          <p:cNvPr id="11" name="pole tekstowe 12"/>
          <p:cNvSpPr txBox="1"/>
          <p:nvPr/>
        </p:nvSpPr>
        <p:spPr>
          <a:xfrm>
            <a:off x="611560" y="306896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200" dirty="0" smtClean="0">
                <a:solidFill>
                  <a:schemeClr val="bg1"/>
                </a:solidFill>
                <a:latin typeface="Comic Sans MS" pitchFamily="66" charset="0"/>
              </a:rPr>
              <a:t>FILMIK 7</a:t>
            </a:r>
            <a:endParaRPr lang="pl-PL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610</TotalTime>
  <Words>542</Words>
  <Application>Microsoft Office PowerPoint</Application>
  <PresentationFormat>Pokaz na ekranie (4:3)</PresentationFormat>
  <Paragraphs>47</Paragraphs>
  <Slides>10</Slides>
  <Notes>0</Notes>
  <HiddenSlides>0</HiddenSlides>
  <MMClips>8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Przepływ</vt:lpstr>
      <vt:lpstr> REGIONALNY KONKURS O DOLINIE BARYCZY  „Odkryj Dolinę Baryczy – projektowanie przez dzieci i młodzież szkolną  wycieczek po regionie” </vt:lpstr>
      <vt:lpstr>Slajd 2</vt:lpstr>
      <vt:lpstr>Przystanek 1 - Jamnik</vt:lpstr>
      <vt:lpstr>Przystanek 2 – Płazy i gady</vt:lpstr>
      <vt:lpstr>Slajd 5</vt:lpstr>
      <vt:lpstr>Slajd 6</vt:lpstr>
      <vt:lpstr>Slajd 7</vt:lpstr>
      <vt:lpstr>Slajd 8</vt:lpstr>
      <vt:lpstr>Slajd 9</vt:lpstr>
      <vt:lpstr>Slajd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REGIONALNY KONKURS O DOLINIE BARYCZY  „Odkryj Dolinę Baryczy – projektowanie przez dzieci i młodzież szkolną  wycieczek po regionie”</dc:title>
  <dc:creator>HP</dc:creator>
  <cp:lastModifiedBy>HP</cp:lastModifiedBy>
  <cp:revision>64</cp:revision>
  <dcterms:created xsi:type="dcterms:W3CDTF">2022-10-15T21:30:49Z</dcterms:created>
  <dcterms:modified xsi:type="dcterms:W3CDTF">2022-10-27T19:50:57Z</dcterms:modified>
</cp:coreProperties>
</file>