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0080625" cy="5670550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38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47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53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54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l-P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86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Obraz 37"/>
          <p:cNvPicPr/>
          <p:nvPr/>
        </p:nvPicPr>
        <p:blipFill>
          <a:blip r:embed="rId14"/>
          <a:stretch/>
        </p:blipFill>
        <p:spPr>
          <a:xfrm rot="10800000">
            <a:off x="6929280" y="275040"/>
            <a:ext cx="3148920" cy="5391720"/>
          </a:xfrm>
          <a:prstGeom prst="rect">
            <a:avLst/>
          </a:prstGeom>
          <a:ln w="0">
            <a:noFill/>
          </a:ln>
        </p:spPr>
      </p:pic>
      <p:pic>
        <p:nvPicPr>
          <p:cNvPr id="39" name="Obraz 38"/>
          <p:cNvPicPr/>
          <p:nvPr/>
        </p:nvPicPr>
        <p:blipFill>
          <a:blip r:embed="rId15"/>
          <a:stretch/>
        </p:blipFill>
        <p:spPr>
          <a:xfrm flipH="1">
            <a:off x="1080" y="0"/>
            <a:ext cx="245880" cy="566712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Obraz 77"/>
          <p:cNvPicPr/>
          <p:nvPr/>
        </p:nvPicPr>
        <p:blipFill>
          <a:blip r:embed="rId14"/>
          <a:stretch/>
        </p:blipFill>
        <p:spPr>
          <a:xfrm flipH="1">
            <a:off x="1080" y="0"/>
            <a:ext cx="245880" cy="5667120"/>
          </a:xfrm>
          <a:prstGeom prst="rect">
            <a:avLst/>
          </a:prstGeom>
          <a:ln w="0">
            <a:noFill/>
          </a:ln>
        </p:spPr>
      </p:pic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www.dolinabaryczy.travel/" TargetMode="External"/><Relationship Id="rId7" Type="http://schemas.openxmlformats.org/officeDocument/2006/relationships/image" Target="../media/image22.png"/><Relationship Id="rId12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11" Type="http://schemas.openxmlformats.org/officeDocument/2006/relationships/image" Target="../media/image28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hyperlink" Target="https://www.komoot.com/pl-pl/tour/938227285?ref=atd#previewMap" TargetMode="External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moot.com/pl-pl/tour/938227285?ref=atd#previewMap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dolinabaryczy.travel/_mp3/TWARDOGORA_MP3/posag_herkulesa.mp3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://www.kolorowyszlakKARPIA.barycz.pl" TargetMode="External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linabaryczy.travel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rostokąt 154"/>
          <p:cNvSpPr/>
          <p:nvPr/>
        </p:nvSpPr>
        <p:spPr>
          <a:xfrm>
            <a:off x="719640" y="179640"/>
            <a:ext cx="8818200" cy="344880"/>
          </a:xfrm>
          <a:prstGeom prst="rect">
            <a:avLst/>
          </a:prstGeom>
          <a:noFill/>
          <a:ln w="0">
            <a:noFill/>
          </a:ln>
          <a:effectLst>
            <a:glow rad="25560">
              <a:srgbClr val="FF3838"/>
            </a:glow>
            <a:outerShdw blurRad="38160" dist="16800" dir="2700000" rotWithShape="0">
              <a:srgbClr val="5EB91E"/>
            </a:outerShdw>
            <a:softEdge rad="381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2600" b="1" strike="noStrike" spc="-1">
                <a:solidFill>
                  <a:srgbClr val="FFFF00"/>
                </a:solidFill>
                <a:latin typeface="Segoe Print"/>
                <a:ea typeface="DejaVu Sans"/>
              </a:rPr>
              <a:t>Wspaniała Ósemka na twardogórskim szlaku</a:t>
            </a:r>
            <a:endParaRPr lang="pl-PL" sz="2600" b="0" strike="noStrike" spc="-1">
              <a:latin typeface="Arial"/>
            </a:endParaRPr>
          </a:p>
        </p:txBody>
      </p:sp>
      <p:sp>
        <p:nvSpPr>
          <p:cNvPr id="156" name="Prostokąt 155"/>
          <p:cNvSpPr/>
          <p:nvPr/>
        </p:nvSpPr>
        <p:spPr>
          <a:xfrm>
            <a:off x="540000" y="5040000"/>
            <a:ext cx="9178920" cy="344880"/>
          </a:xfrm>
          <a:prstGeom prst="rect">
            <a:avLst/>
          </a:prstGeom>
          <a:noFill/>
          <a:ln w="0">
            <a:noFill/>
          </a:ln>
          <a:effectLst>
            <a:glow rad="25560">
              <a:srgbClr val="FF3838"/>
            </a:glow>
            <a:outerShdw blurRad="38160" dist="16800" dir="2700000" rotWithShape="0">
              <a:srgbClr val="5EB91E"/>
            </a:outerShdw>
            <a:softEdge rad="381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2200" b="1" strike="noStrike" spc="-1">
                <a:solidFill>
                  <a:srgbClr val="FFFF00"/>
                </a:solidFill>
                <a:latin typeface="Segoe Print"/>
                <a:ea typeface="DejaVu Sans"/>
              </a:rPr>
              <a:t>Magdalena Pietrzykowska kl. 5c i Małgorzata Potyrała kl. 6b</a:t>
            </a:r>
            <a:endParaRPr lang="pl-PL" sz="2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5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Obraz 220"/>
          <p:cNvPicPr/>
          <p:nvPr/>
        </p:nvPicPr>
        <p:blipFill>
          <a:blip r:embed="rId2"/>
          <a:stretch/>
        </p:blipFill>
        <p:spPr>
          <a:xfrm flipH="1">
            <a:off x="6841080" y="-97200"/>
            <a:ext cx="3061800" cy="3876120"/>
          </a:xfrm>
          <a:prstGeom prst="rect">
            <a:avLst/>
          </a:prstGeom>
          <a:ln w="0">
            <a:noFill/>
          </a:ln>
        </p:spPr>
      </p:pic>
      <p:pic>
        <p:nvPicPr>
          <p:cNvPr id="222" name="Obraz 221"/>
          <p:cNvPicPr/>
          <p:nvPr/>
        </p:nvPicPr>
        <p:blipFill>
          <a:blip r:embed="rId3"/>
          <a:stretch/>
        </p:blipFill>
        <p:spPr>
          <a:xfrm>
            <a:off x="0" y="360"/>
            <a:ext cx="2549880" cy="5668560"/>
          </a:xfrm>
          <a:prstGeom prst="rect">
            <a:avLst/>
          </a:prstGeom>
          <a:ln w="0">
            <a:noFill/>
          </a:ln>
          <a:effectLst>
            <a:outerShdw dist="101823" dir="2700000" rotWithShape="0">
              <a:srgbClr val="FFA6A6"/>
            </a:outerShdw>
            <a:softEdge rad="88920"/>
          </a:effectLst>
        </p:spPr>
      </p:pic>
      <p:sp>
        <p:nvSpPr>
          <p:cNvPr id="223" name="Dowolny kształt 222"/>
          <p:cNvSpPr/>
          <p:nvPr/>
        </p:nvSpPr>
        <p:spPr>
          <a:xfrm rot="18637200">
            <a:off x="2520720" y="1004400"/>
            <a:ext cx="1062720" cy="1023120"/>
          </a:xfrm>
          <a:custGeom>
            <a:avLst/>
            <a:gdLst>
              <a:gd name="textAreaLeft" fmla="*/ 0 w 1062720"/>
              <a:gd name="textAreaRight" fmla="*/ 1064520 w 1062720"/>
              <a:gd name="textAreaTop" fmla="*/ 0 h 1023120"/>
              <a:gd name="textAreaBottom" fmla="*/ 1024920 h 1023120"/>
            </a:gdLst>
            <a:ahLst/>
            <a:cxnLst/>
            <a:rect l="textAreaLeft" t="textAreaTop" r="textAreaRight" b="textAreaBottom"/>
            <a:pathLst>
              <a:path w="2958" h="2848">
                <a:moveTo>
                  <a:pt x="1009" y="965"/>
                </a:moveTo>
                <a:cubicBezTo>
                  <a:pt x="846" y="873"/>
                  <a:pt x="670" y="793"/>
                  <a:pt x="499" y="706"/>
                </a:cubicBezTo>
                <a:cubicBezTo>
                  <a:pt x="512" y="907"/>
                  <a:pt x="546" y="1075"/>
                  <a:pt x="593" y="1222"/>
                </a:cubicBezTo>
                <a:cubicBezTo>
                  <a:pt x="402" y="1191"/>
                  <a:pt x="199" y="1182"/>
                  <a:pt x="0" y="1162"/>
                </a:cubicBezTo>
                <a:cubicBezTo>
                  <a:pt x="327" y="2048"/>
                  <a:pt x="879" y="2062"/>
                  <a:pt x="1385" y="2613"/>
                </a:cubicBezTo>
                <a:cubicBezTo>
                  <a:pt x="1413" y="2685"/>
                  <a:pt x="1448" y="2758"/>
                  <a:pt x="1491" y="2834"/>
                </a:cubicBezTo>
                <a:cubicBezTo>
                  <a:pt x="1491" y="2836"/>
                  <a:pt x="1491" y="2838"/>
                  <a:pt x="1492" y="2840"/>
                </a:cubicBezTo>
                <a:cubicBezTo>
                  <a:pt x="1492" y="2839"/>
                  <a:pt x="1492" y="2839"/>
                  <a:pt x="1493" y="2838"/>
                </a:cubicBezTo>
                <a:cubicBezTo>
                  <a:pt x="1495" y="2841"/>
                  <a:pt x="1496" y="2844"/>
                  <a:pt x="1497" y="2847"/>
                </a:cubicBezTo>
                <a:cubicBezTo>
                  <a:pt x="1501" y="2838"/>
                  <a:pt x="1505" y="2829"/>
                  <a:pt x="1508" y="2820"/>
                </a:cubicBezTo>
                <a:cubicBezTo>
                  <a:pt x="2030" y="2195"/>
                  <a:pt x="2617" y="2219"/>
                  <a:pt x="2957" y="1296"/>
                </a:cubicBezTo>
                <a:cubicBezTo>
                  <a:pt x="2759" y="1316"/>
                  <a:pt x="2556" y="1324"/>
                  <a:pt x="2364" y="1356"/>
                </a:cubicBezTo>
                <a:cubicBezTo>
                  <a:pt x="2411" y="1208"/>
                  <a:pt x="2445" y="1040"/>
                  <a:pt x="2458" y="840"/>
                </a:cubicBezTo>
                <a:cubicBezTo>
                  <a:pt x="2300" y="921"/>
                  <a:pt x="2136" y="995"/>
                  <a:pt x="1982" y="1079"/>
                </a:cubicBezTo>
                <a:cubicBezTo>
                  <a:pt x="1996" y="804"/>
                  <a:pt x="1859" y="465"/>
                  <a:pt x="1473" y="0"/>
                </a:cubicBezTo>
                <a:cubicBezTo>
                  <a:pt x="1270" y="313"/>
                  <a:pt x="1028" y="613"/>
                  <a:pt x="1009" y="965"/>
                </a:cubicBezTo>
                <a:close/>
              </a:path>
            </a:pathLst>
          </a:custGeom>
          <a:gradFill rotWithShape="0">
            <a:gsLst>
              <a:gs pos="0">
                <a:srgbClr val="DDE8CB"/>
              </a:gs>
              <a:gs pos="100000">
                <a:srgbClr val="FF6D6D"/>
              </a:gs>
            </a:gsLst>
            <a:lin ang="3600000"/>
          </a:gradFill>
          <a:ln w="0">
            <a:noFill/>
          </a:ln>
          <a:effectLst>
            <a:glow rad="12600">
              <a:srgbClr val="FF6D6D">
                <a:alpha val="75000"/>
              </a:srgbClr>
            </a:glow>
            <a:outerShdw blurRad="76320" dist="101823" dir="2700000" rotWithShape="0">
              <a:srgbClr val="EC9BA4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Dowolny kształt 223"/>
          <p:cNvSpPr/>
          <p:nvPr/>
        </p:nvSpPr>
        <p:spPr>
          <a:xfrm rot="1600200">
            <a:off x="5595840" y="955440"/>
            <a:ext cx="1062720" cy="1023120"/>
          </a:xfrm>
          <a:custGeom>
            <a:avLst/>
            <a:gdLst>
              <a:gd name="textAreaLeft" fmla="*/ 0 w 1062720"/>
              <a:gd name="textAreaRight" fmla="*/ 1064520 w 1062720"/>
              <a:gd name="textAreaTop" fmla="*/ 0 h 1023120"/>
              <a:gd name="textAreaBottom" fmla="*/ 1024920 h 1023120"/>
            </a:gdLst>
            <a:ahLst/>
            <a:cxnLst/>
            <a:rect l="textAreaLeft" t="textAreaTop" r="textAreaRight" b="textAreaBottom"/>
            <a:pathLst>
              <a:path w="2958" h="2848">
                <a:moveTo>
                  <a:pt x="1009" y="965"/>
                </a:moveTo>
                <a:cubicBezTo>
                  <a:pt x="846" y="873"/>
                  <a:pt x="670" y="793"/>
                  <a:pt x="499" y="706"/>
                </a:cubicBezTo>
                <a:cubicBezTo>
                  <a:pt x="512" y="907"/>
                  <a:pt x="546" y="1075"/>
                  <a:pt x="593" y="1222"/>
                </a:cubicBezTo>
                <a:cubicBezTo>
                  <a:pt x="402" y="1191"/>
                  <a:pt x="199" y="1182"/>
                  <a:pt x="0" y="1162"/>
                </a:cubicBezTo>
                <a:cubicBezTo>
                  <a:pt x="327" y="2048"/>
                  <a:pt x="879" y="2062"/>
                  <a:pt x="1385" y="2613"/>
                </a:cubicBezTo>
                <a:cubicBezTo>
                  <a:pt x="1413" y="2685"/>
                  <a:pt x="1448" y="2758"/>
                  <a:pt x="1491" y="2834"/>
                </a:cubicBezTo>
                <a:cubicBezTo>
                  <a:pt x="1491" y="2836"/>
                  <a:pt x="1491" y="2838"/>
                  <a:pt x="1492" y="2840"/>
                </a:cubicBezTo>
                <a:cubicBezTo>
                  <a:pt x="1492" y="2839"/>
                  <a:pt x="1492" y="2839"/>
                  <a:pt x="1493" y="2838"/>
                </a:cubicBezTo>
                <a:cubicBezTo>
                  <a:pt x="1495" y="2841"/>
                  <a:pt x="1496" y="2844"/>
                  <a:pt x="1497" y="2847"/>
                </a:cubicBezTo>
                <a:cubicBezTo>
                  <a:pt x="1501" y="2838"/>
                  <a:pt x="1505" y="2829"/>
                  <a:pt x="1508" y="2820"/>
                </a:cubicBezTo>
                <a:cubicBezTo>
                  <a:pt x="2030" y="2195"/>
                  <a:pt x="2617" y="2219"/>
                  <a:pt x="2957" y="1296"/>
                </a:cubicBezTo>
                <a:cubicBezTo>
                  <a:pt x="2759" y="1316"/>
                  <a:pt x="2556" y="1324"/>
                  <a:pt x="2364" y="1356"/>
                </a:cubicBezTo>
                <a:cubicBezTo>
                  <a:pt x="2411" y="1208"/>
                  <a:pt x="2445" y="1040"/>
                  <a:pt x="2458" y="840"/>
                </a:cubicBezTo>
                <a:cubicBezTo>
                  <a:pt x="2300" y="921"/>
                  <a:pt x="2136" y="995"/>
                  <a:pt x="1982" y="1079"/>
                </a:cubicBezTo>
                <a:cubicBezTo>
                  <a:pt x="1996" y="804"/>
                  <a:pt x="1859" y="465"/>
                  <a:pt x="1473" y="0"/>
                </a:cubicBezTo>
                <a:cubicBezTo>
                  <a:pt x="1270" y="313"/>
                  <a:pt x="1028" y="613"/>
                  <a:pt x="1009" y="965"/>
                </a:cubicBezTo>
                <a:close/>
              </a:path>
            </a:pathLst>
          </a:custGeom>
          <a:gradFill rotWithShape="0">
            <a:gsLst>
              <a:gs pos="0">
                <a:srgbClr val="FFA6A6"/>
              </a:gs>
              <a:gs pos="100000">
                <a:srgbClr val="5EB91E"/>
              </a:gs>
            </a:gsLst>
            <a:lin ang="36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5" name="Dowolny kształt 224"/>
          <p:cNvSpPr/>
          <p:nvPr/>
        </p:nvSpPr>
        <p:spPr>
          <a:xfrm rot="20006400">
            <a:off x="6682320" y="1311480"/>
            <a:ext cx="1062720" cy="1023120"/>
          </a:xfrm>
          <a:custGeom>
            <a:avLst/>
            <a:gdLst>
              <a:gd name="textAreaLeft" fmla="*/ 0 w 1062720"/>
              <a:gd name="textAreaRight" fmla="*/ 1064520 w 1062720"/>
              <a:gd name="textAreaTop" fmla="*/ 0 h 1023120"/>
              <a:gd name="textAreaBottom" fmla="*/ 1024920 h 1023120"/>
            </a:gdLst>
            <a:ahLst/>
            <a:cxnLst/>
            <a:rect l="textAreaLeft" t="textAreaTop" r="textAreaRight" b="textAreaBottom"/>
            <a:pathLst>
              <a:path w="2958" h="2848">
                <a:moveTo>
                  <a:pt x="1009" y="965"/>
                </a:moveTo>
                <a:cubicBezTo>
                  <a:pt x="846" y="873"/>
                  <a:pt x="670" y="793"/>
                  <a:pt x="499" y="706"/>
                </a:cubicBezTo>
                <a:cubicBezTo>
                  <a:pt x="512" y="907"/>
                  <a:pt x="546" y="1075"/>
                  <a:pt x="593" y="1222"/>
                </a:cubicBezTo>
                <a:cubicBezTo>
                  <a:pt x="402" y="1191"/>
                  <a:pt x="199" y="1182"/>
                  <a:pt x="0" y="1162"/>
                </a:cubicBezTo>
                <a:cubicBezTo>
                  <a:pt x="327" y="2048"/>
                  <a:pt x="879" y="2062"/>
                  <a:pt x="1385" y="2613"/>
                </a:cubicBezTo>
                <a:cubicBezTo>
                  <a:pt x="1413" y="2685"/>
                  <a:pt x="1448" y="2758"/>
                  <a:pt x="1491" y="2834"/>
                </a:cubicBezTo>
                <a:cubicBezTo>
                  <a:pt x="1491" y="2836"/>
                  <a:pt x="1491" y="2838"/>
                  <a:pt x="1492" y="2840"/>
                </a:cubicBezTo>
                <a:cubicBezTo>
                  <a:pt x="1492" y="2839"/>
                  <a:pt x="1492" y="2839"/>
                  <a:pt x="1493" y="2838"/>
                </a:cubicBezTo>
                <a:cubicBezTo>
                  <a:pt x="1495" y="2841"/>
                  <a:pt x="1496" y="2844"/>
                  <a:pt x="1497" y="2847"/>
                </a:cubicBezTo>
                <a:cubicBezTo>
                  <a:pt x="1501" y="2838"/>
                  <a:pt x="1505" y="2829"/>
                  <a:pt x="1508" y="2820"/>
                </a:cubicBezTo>
                <a:cubicBezTo>
                  <a:pt x="2030" y="2195"/>
                  <a:pt x="2617" y="2219"/>
                  <a:pt x="2957" y="1296"/>
                </a:cubicBezTo>
                <a:cubicBezTo>
                  <a:pt x="2759" y="1316"/>
                  <a:pt x="2556" y="1324"/>
                  <a:pt x="2364" y="1356"/>
                </a:cubicBezTo>
                <a:cubicBezTo>
                  <a:pt x="2411" y="1208"/>
                  <a:pt x="2445" y="1040"/>
                  <a:pt x="2458" y="840"/>
                </a:cubicBezTo>
                <a:cubicBezTo>
                  <a:pt x="2300" y="921"/>
                  <a:pt x="2136" y="995"/>
                  <a:pt x="1982" y="1079"/>
                </a:cubicBezTo>
                <a:cubicBezTo>
                  <a:pt x="1996" y="804"/>
                  <a:pt x="1859" y="465"/>
                  <a:pt x="1473" y="0"/>
                </a:cubicBezTo>
                <a:cubicBezTo>
                  <a:pt x="1270" y="313"/>
                  <a:pt x="1028" y="613"/>
                  <a:pt x="1009" y="965"/>
                </a:cubicBezTo>
                <a:close/>
              </a:path>
            </a:pathLst>
          </a:custGeom>
          <a:gradFill rotWithShape="0">
            <a:gsLst>
              <a:gs pos="0">
                <a:srgbClr val="DEE6EF"/>
              </a:gs>
              <a:gs pos="100000">
                <a:srgbClr val="50938A"/>
              </a:gs>
            </a:gsLst>
            <a:lin ang="36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Dowolny kształt 225"/>
          <p:cNvSpPr/>
          <p:nvPr/>
        </p:nvSpPr>
        <p:spPr>
          <a:xfrm>
            <a:off x="3076200" y="3475800"/>
            <a:ext cx="1062720" cy="1023120"/>
          </a:xfrm>
          <a:custGeom>
            <a:avLst/>
            <a:gdLst>
              <a:gd name="textAreaLeft" fmla="*/ 0 w 1062720"/>
              <a:gd name="textAreaRight" fmla="*/ 1064520 w 1062720"/>
              <a:gd name="textAreaTop" fmla="*/ 0 h 1023120"/>
              <a:gd name="textAreaBottom" fmla="*/ 1024920 h 1023120"/>
            </a:gdLst>
            <a:ahLst/>
            <a:cxnLst/>
            <a:rect l="textAreaLeft" t="textAreaTop" r="textAreaRight" b="textAreaBottom"/>
            <a:pathLst>
              <a:path w="2958" h="2848">
                <a:moveTo>
                  <a:pt x="1009" y="965"/>
                </a:moveTo>
                <a:cubicBezTo>
                  <a:pt x="846" y="873"/>
                  <a:pt x="670" y="793"/>
                  <a:pt x="499" y="706"/>
                </a:cubicBezTo>
                <a:cubicBezTo>
                  <a:pt x="512" y="907"/>
                  <a:pt x="546" y="1075"/>
                  <a:pt x="593" y="1222"/>
                </a:cubicBezTo>
                <a:cubicBezTo>
                  <a:pt x="402" y="1191"/>
                  <a:pt x="199" y="1182"/>
                  <a:pt x="0" y="1162"/>
                </a:cubicBezTo>
                <a:cubicBezTo>
                  <a:pt x="327" y="2048"/>
                  <a:pt x="879" y="2062"/>
                  <a:pt x="1385" y="2613"/>
                </a:cubicBezTo>
                <a:cubicBezTo>
                  <a:pt x="1413" y="2685"/>
                  <a:pt x="1448" y="2758"/>
                  <a:pt x="1491" y="2834"/>
                </a:cubicBezTo>
                <a:cubicBezTo>
                  <a:pt x="1491" y="2836"/>
                  <a:pt x="1491" y="2838"/>
                  <a:pt x="1492" y="2840"/>
                </a:cubicBezTo>
                <a:cubicBezTo>
                  <a:pt x="1492" y="2839"/>
                  <a:pt x="1492" y="2839"/>
                  <a:pt x="1493" y="2838"/>
                </a:cubicBezTo>
                <a:cubicBezTo>
                  <a:pt x="1495" y="2841"/>
                  <a:pt x="1496" y="2844"/>
                  <a:pt x="1497" y="2847"/>
                </a:cubicBezTo>
                <a:cubicBezTo>
                  <a:pt x="1501" y="2838"/>
                  <a:pt x="1505" y="2829"/>
                  <a:pt x="1508" y="2820"/>
                </a:cubicBezTo>
                <a:cubicBezTo>
                  <a:pt x="2030" y="2195"/>
                  <a:pt x="2617" y="2219"/>
                  <a:pt x="2957" y="1296"/>
                </a:cubicBezTo>
                <a:cubicBezTo>
                  <a:pt x="2759" y="1316"/>
                  <a:pt x="2556" y="1324"/>
                  <a:pt x="2364" y="1356"/>
                </a:cubicBezTo>
                <a:cubicBezTo>
                  <a:pt x="2411" y="1208"/>
                  <a:pt x="2445" y="1040"/>
                  <a:pt x="2458" y="840"/>
                </a:cubicBezTo>
                <a:cubicBezTo>
                  <a:pt x="2300" y="921"/>
                  <a:pt x="2136" y="995"/>
                  <a:pt x="1982" y="1079"/>
                </a:cubicBezTo>
                <a:cubicBezTo>
                  <a:pt x="1996" y="804"/>
                  <a:pt x="1859" y="465"/>
                  <a:pt x="1473" y="0"/>
                </a:cubicBezTo>
                <a:cubicBezTo>
                  <a:pt x="1270" y="313"/>
                  <a:pt x="1028" y="613"/>
                  <a:pt x="1009" y="965"/>
                </a:cubicBezTo>
                <a:close/>
              </a:path>
            </a:pathLst>
          </a:custGeom>
          <a:gradFill rotWithShape="0">
            <a:gsLst>
              <a:gs pos="0">
                <a:srgbClr val="6FC8FA"/>
              </a:gs>
              <a:gs pos="100000">
                <a:srgbClr val="729FCF"/>
              </a:gs>
            </a:gsLst>
            <a:lin ang="36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Dowolny kształt 226"/>
          <p:cNvSpPr/>
          <p:nvPr/>
        </p:nvSpPr>
        <p:spPr>
          <a:xfrm rot="2319000">
            <a:off x="8992440" y="1479240"/>
            <a:ext cx="1062720" cy="1023120"/>
          </a:xfrm>
          <a:custGeom>
            <a:avLst/>
            <a:gdLst>
              <a:gd name="textAreaLeft" fmla="*/ 0 w 1062720"/>
              <a:gd name="textAreaRight" fmla="*/ 1064520 w 1062720"/>
              <a:gd name="textAreaTop" fmla="*/ 0 h 1023120"/>
              <a:gd name="textAreaBottom" fmla="*/ 1024920 h 1023120"/>
            </a:gdLst>
            <a:ahLst/>
            <a:cxnLst/>
            <a:rect l="textAreaLeft" t="textAreaTop" r="textAreaRight" b="textAreaBottom"/>
            <a:pathLst>
              <a:path w="2958" h="2848">
                <a:moveTo>
                  <a:pt x="1009" y="965"/>
                </a:moveTo>
                <a:cubicBezTo>
                  <a:pt x="846" y="873"/>
                  <a:pt x="670" y="793"/>
                  <a:pt x="499" y="706"/>
                </a:cubicBezTo>
                <a:cubicBezTo>
                  <a:pt x="512" y="907"/>
                  <a:pt x="546" y="1075"/>
                  <a:pt x="593" y="1222"/>
                </a:cubicBezTo>
                <a:cubicBezTo>
                  <a:pt x="402" y="1191"/>
                  <a:pt x="199" y="1182"/>
                  <a:pt x="0" y="1162"/>
                </a:cubicBezTo>
                <a:cubicBezTo>
                  <a:pt x="327" y="2048"/>
                  <a:pt x="879" y="2062"/>
                  <a:pt x="1385" y="2613"/>
                </a:cubicBezTo>
                <a:cubicBezTo>
                  <a:pt x="1413" y="2685"/>
                  <a:pt x="1448" y="2758"/>
                  <a:pt x="1491" y="2834"/>
                </a:cubicBezTo>
                <a:cubicBezTo>
                  <a:pt x="1491" y="2836"/>
                  <a:pt x="1491" y="2838"/>
                  <a:pt x="1492" y="2840"/>
                </a:cubicBezTo>
                <a:cubicBezTo>
                  <a:pt x="1492" y="2839"/>
                  <a:pt x="1492" y="2839"/>
                  <a:pt x="1493" y="2838"/>
                </a:cubicBezTo>
                <a:cubicBezTo>
                  <a:pt x="1495" y="2841"/>
                  <a:pt x="1496" y="2844"/>
                  <a:pt x="1497" y="2847"/>
                </a:cubicBezTo>
                <a:cubicBezTo>
                  <a:pt x="1501" y="2838"/>
                  <a:pt x="1505" y="2829"/>
                  <a:pt x="1508" y="2820"/>
                </a:cubicBezTo>
                <a:cubicBezTo>
                  <a:pt x="2030" y="2195"/>
                  <a:pt x="2617" y="2219"/>
                  <a:pt x="2957" y="1296"/>
                </a:cubicBezTo>
                <a:cubicBezTo>
                  <a:pt x="2759" y="1316"/>
                  <a:pt x="2556" y="1324"/>
                  <a:pt x="2364" y="1356"/>
                </a:cubicBezTo>
                <a:cubicBezTo>
                  <a:pt x="2411" y="1208"/>
                  <a:pt x="2445" y="1040"/>
                  <a:pt x="2458" y="840"/>
                </a:cubicBezTo>
                <a:cubicBezTo>
                  <a:pt x="2300" y="921"/>
                  <a:pt x="2136" y="995"/>
                  <a:pt x="1982" y="1079"/>
                </a:cubicBezTo>
                <a:cubicBezTo>
                  <a:pt x="1996" y="804"/>
                  <a:pt x="1859" y="465"/>
                  <a:pt x="1473" y="0"/>
                </a:cubicBezTo>
                <a:cubicBezTo>
                  <a:pt x="1270" y="313"/>
                  <a:pt x="1028" y="613"/>
                  <a:pt x="1009" y="965"/>
                </a:cubicBezTo>
                <a:close/>
              </a:path>
            </a:pathLst>
          </a:custGeom>
          <a:gradFill rotWithShape="0">
            <a:gsLst>
              <a:gs pos="0">
                <a:srgbClr val="3465A4"/>
              </a:gs>
              <a:gs pos="100000">
                <a:srgbClr val="FFD7D7"/>
              </a:gs>
            </a:gsLst>
            <a:lin ang="3600000"/>
          </a:gradFill>
          <a:ln w="0">
            <a:noFill/>
          </a:ln>
          <a:effectLst>
            <a:glow rad="25560">
              <a:srgbClr val="FFFFA6">
                <a:alpha val="96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TextShape 2_ 1"/>
          <p:cNvSpPr/>
          <p:nvPr/>
        </p:nvSpPr>
        <p:spPr>
          <a:xfrm>
            <a:off x="1260000" y="414360"/>
            <a:ext cx="7378920" cy="48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l-PL" sz="2600" b="1" strike="noStrike" spc="-1">
                <a:solidFill>
                  <a:srgbClr val="FFFF38"/>
                </a:solidFill>
                <a:latin typeface="Segoe Print"/>
                <a:ea typeface="DejaVu Sans"/>
              </a:rPr>
              <a:t>Brama i pałac barokowy</a:t>
            </a:r>
            <a:endParaRPr lang="pl-PL" sz="2600" b="0" strike="noStrike" spc="-1">
              <a:latin typeface="Arial"/>
            </a:endParaRPr>
          </a:p>
        </p:txBody>
      </p:sp>
      <p:sp>
        <p:nvSpPr>
          <p:cNvPr id="229" name="Dowolny kształt 228"/>
          <p:cNvSpPr/>
          <p:nvPr/>
        </p:nvSpPr>
        <p:spPr>
          <a:xfrm>
            <a:off x="5220000" y="3234240"/>
            <a:ext cx="920880" cy="904680"/>
          </a:xfrm>
          <a:custGeom>
            <a:avLst/>
            <a:gdLst>
              <a:gd name="textAreaLeft" fmla="*/ 0 w 920880"/>
              <a:gd name="textAreaRight" fmla="*/ 922680 w 920880"/>
              <a:gd name="textAreaTop" fmla="*/ 0 h 904680"/>
              <a:gd name="textAreaBottom" fmla="*/ 906480 h 904680"/>
            </a:gdLst>
            <a:ahLst/>
            <a:cxnLst/>
            <a:rect l="textAreaLeft" t="textAreaTop" r="textAreaRight" b="textAreaBottom"/>
            <a:pathLst>
              <a:path w="2674" h="2519">
                <a:moveTo>
                  <a:pt x="1114" y="629"/>
                </a:moveTo>
                <a:cubicBezTo>
                  <a:pt x="1014" y="471"/>
                  <a:pt x="897" y="317"/>
                  <a:pt x="788" y="160"/>
                </a:cubicBezTo>
                <a:cubicBezTo>
                  <a:pt x="704" y="343"/>
                  <a:pt x="654" y="507"/>
                  <a:pt x="626" y="659"/>
                </a:cubicBezTo>
                <a:cubicBezTo>
                  <a:pt x="472" y="541"/>
                  <a:pt x="298" y="437"/>
                  <a:pt x="132" y="325"/>
                </a:cubicBezTo>
                <a:cubicBezTo>
                  <a:pt x="0" y="1260"/>
                  <a:pt x="480" y="1534"/>
                  <a:pt x="664" y="2259"/>
                </a:cubicBezTo>
                <a:cubicBezTo>
                  <a:pt x="655" y="2335"/>
                  <a:pt x="651" y="2416"/>
                  <a:pt x="653" y="2504"/>
                </a:cubicBezTo>
                <a:cubicBezTo>
                  <a:pt x="652" y="2505"/>
                  <a:pt x="651" y="2507"/>
                  <a:pt x="651" y="2509"/>
                </a:cubicBezTo>
                <a:lnTo>
                  <a:pt x="653" y="2508"/>
                </a:lnTo>
                <a:cubicBezTo>
                  <a:pt x="653" y="2512"/>
                  <a:pt x="652" y="2515"/>
                  <a:pt x="652" y="2518"/>
                </a:cubicBezTo>
                <a:cubicBezTo>
                  <a:pt x="660" y="2512"/>
                  <a:pt x="667" y="2506"/>
                  <a:pt x="674" y="2499"/>
                </a:cubicBezTo>
                <a:cubicBezTo>
                  <a:pt x="1430" y="2196"/>
                  <a:pt x="1936" y="2496"/>
                  <a:pt x="2673" y="1844"/>
                </a:cubicBezTo>
                <a:cubicBezTo>
                  <a:pt x="2489" y="1768"/>
                  <a:pt x="2306" y="1679"/>
                  <a:pt x="2122" y="1616"/>
                </a:cubicBezTo>
                <a:cubicBezTo>
                  <a:pt x="2233" y="1508"/>
                  <a:pt x="2343" y="1376"/>
                  <a:pt x="2449" y="1206"/>
                </a:cubicBezTo>
                <a:cubicBezTo>
                  <a:pt x="2272" y="1203"/>
                  <a:pt x="2092" y="1190"/>
                  <a:pt x="1917" y="1191"/>
                </a:cubicBezTo>
                <a:cubicBezTo>
                  <a:pt x="2059" y="955"/>
                  <a:pt x="2100" y="592"/>
                  <a:pt x="1980" y="0"/>
                </a:cubicBezTo>
                <a:cubicBezTo>
                  <a:pt x="1653" y="179"/>
                  <a:pt x="1298" y="328"/>
                  <a:pt x="1114" y="629"/>
                </a:cubicBezTo>
                <a:close/>
              </a:path>
            </a:pathLst>
          </a:custGeom>
          <a:gradFill rotWithShape="0">
            <a:gsLst>
              <a:gs pos="0">
                <a:srgbClr val="FFB66C"/>
              </a:gs>
              <a:gs pos="100000">
                <a:srgbClr val="BBE33D"/>
              </a:gs>
            </a:gsLst>
            <a:lin ang="36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Prostokąt 229"/>
          <p:cNvSpPr/>
          <p:nvPr/>
        </p:nvSpPr>
        <p:spPr>
          <a:xfrm>
            <a:off x="2880000" y="1620000"/>
            <a:ext cx="3778920" cy="269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1400" b="1" strike="noStrike" spc="-1">
                <a:solidFill>
                  <a:srgbClr val="3465A4"/>
                </a:solidFill>
                <a:latin typeface="Segoe Print"/>
                <a:ea typeface="DejaVu Sans"/>
              </a:rPr>
              <a:t>Zaledwie kilka metrów od kościoła, przy rondzie widoczna jest brama pałacowa, a za malowniczym parkiem – pałac. Warto chwilę się zatrzymać    i wysłuchać nagrań p. Lamparskiej      z w/w aplikacji. Natomiast stojąc tyłem do bramy, lekko w lewo ujrzymy kartusz przedstawiający nożyczki, nici, szpulkę, jak łatwo się domyślać, była to siedziba krawca. Tak kiedyś wyglądały szyldy różnych zakładów, a Gródka stwierdziła, że nić wije się jak ona.</a:t>
            </a:r>
            <a:endParaRPr lang="pl-PL" sz="1400" b="0" strike="noStrike" spc="-1">
              <a:latin typeface="Arial"/>
            </a:endParaRPr>
          </a:p>
        </p:txBody>
      </p:sp>
      <p:pic>
        <p:nvPicPr>
          <p:cNvPr id="231" name="Obraz 230"/>
          <p:cNvPicPr/>
          <p:nvPr/>
        </p:nvPicPr>
        <p:blipFill>
          <a:blip r:embed="rId4"/>
          <a:stretch/>
        </p:blipFill>
        <p:spPr>
          <a:xfrm>
            <a:off x="7200000" y="1980000"/>
            <a:ext cx="2279880" cy="3072960"/>
          </a:xfrm>
          <a:prstGeom prst="rect">
            <a:avLst/>
          </a:prstGeom>
          <a:ln w="0">
            <a:noFill/>
          </a:ln>
          <a:effectLst>
            <a:outerShdw blurRad="88920" dist="101823" dir="2700000" rotWithShape="0">
              <a:srgbClr val="BBE33D"/>
            </a:outerShdw>
            <a:softEdge rad="6336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Obraz 231"/>
          <p:cNvPicPr/>
          <p:nvPr/>
        </p:nvPicPr>
        <p:blipFill>
          <a:blip r:embed="rId2"/>
          <a:stretch/>
        </p:blipFill>
        <p:spPr>
          <a:xfrm>
            <a:off x="5987880" y="2554560"/>
            <a:ext cx="1862280" cy="3148560"/>
          </a:xfrm>
          <a:prstGeom prst="rect">
            <a:avLst/>
          </a:prstGeom>
          <a:ln w="0">
            <a:noFill/>
          </a:ln>
        </p:spPr>
      </p:pic>
      <p:sp>
        <p:nvSpPr>
          <p:cNvPr id="233" name="Dowolny kształt 232"/>
          <p:cNvSpPr/>
          <p:nvPr/>
        </p:nvSpPr>
        <p:spPr>
          <a:xfrm>
            <a:off x="5400000" y="714240"/>
            <a:ext cx="920880" cy="904680"/>
          </a:xfrm>
          <a:custGeom>
            <a:avLst/>
            <a:gdLst>
              <a:gd name="textAreaLeft" fmla="*/ 0 w 920880"/>
              <a:gd name="textAreaRight" fmla="*/ 922680 w 920880"/>
              <a:gd name="textAreaTop" fmla="*/ 0 h 904680"/>
              <a:gd name="textAreaBottom" fmla="*/ 906480 h 904680"/>
            </a:gdLst>
            <a:ahLst/>
            <a:cxnLst/>
            <a:rect l="textAreaLeft" t="textAreaTop" r="textAreaRight" b="textAreaBottom"/>
            <a:pathLst>
              <a:path w="2674" h="2519">
                <a:moveTo>
                  <a:pt x="1114" y="629"/>
                </a:moveTo>
                <a:cubicBezTo>
                  <a:pt x="1014" y="471"/>
                  <a:pt x="897" y="317"/>
                  <a:pt x="788" y="160"/>
                </a:cubicBezTo>
                <a:cubicBezTo>
                  <a:pt x="704" y="343"/>
                  <a:pt x="654" y="507"/>
                  <a:pt x="626" y="659"/>
                </a:cubicBezTo>
                <a:cubicBezTo>
                  <a:pt x="472" y="541"/>
                  <a:pt x="298" y="437"/>
                  <a:pt x="132" y="325"/>
                </a:cubicBezTo>
                <a:cubicBezTo>
                  <a:pt x="0" y="1260"/>
                  <a:pt x="480" y="1534"/>
                  <a:pt x="664" y="2259"/>
                </a:cubicBezTo>
                <a:cubicBezTo>
                  <a:pt x="655" y="2335"/>
                  <a:pt x="651" y="2416"/>
                  <a:pt x="653" y="2504"/>
                </a:cubicBezTo>
                <a:cubicBezTo>
                  <a:pt x="652" y="2505"/>
                  <a:pt x="651" y="2507"/>
                  <a:pt x="651" y="2509"/>
                </a:cubicBezTo>
                <a:lnTo>
                  <a:pt x="653" y="2508"/>
                </a:lnTo>
                <a:cubicBezTo>
                  <a:pt x="653" y="2512"/>
                  <a:pt x="652" y="2515"/>
                  <a:pt x="652" y="2518"/>
                </a:cubicBezTo>
                <a:cubicBezTo>
                  <a:pt x="660" y="2512"/>
                  <a:pt x="667" y="2506"/>
                  <a:pt x="674" y="2499"/>
                </a:cubicBezTo>
                <a:cubicBezTo>
                  <a:pt x="1430" y="2196"/>
                  <a:pt x="1936" y="2496"/>
                  <a:pt x="2673" y="1844"/>
                </a:cubicBezTo>
                <a:cubicBezTo>
                  <a:pt x="2489" y="1768"/>
                  <a:pt x="2306" y="1679"/>
                  <a:pt x="2122" y="1616"/>
                </a:cubicBezTo>
                <a:cubicBezTo>
                  <a:pt x="2233" y="1508"/>
                  <a:pt x="2343" y="1376"/>
                  <a:pt x="2449" y="1206"/>
                </a:cubicBezTo>
                <a:cubicBezTo>
                  <a:pt x="2272" y="1203"/>
                  <a:pt x="2092" y="1190"/>
                  <a:pt x="1917" y="1191"/>
                </a:cubicBezTo>
                <a:cubicBezTo>
                  <a:pt x="2059" y="955"/>
                  <a:pt x="2100" y="592"/>
                  <a:pt x="1980" y="0"/>
                </a:cubicBezTo>
                <a:cubicBezTo>
                  <a:pt x="1653" y="179"/>
                  <a:pt x="1298" y="328"/>
                  <a:pt x="1114" y="629"/>
                </a:cubicBezTo>
                <a:close/>
              </a:path>
            </a:pathLst>
          </a:custGeom>
          <a:gradFill rotWithShape="0">
            <a:gsLst>
              <a:gs pos="0">
                <a:srgbClr val="FF972F"/>
              </a:gs>
              <a:gs pos="100000">
                <a:srgbClr val="BBE33D">
                  <a:alpha val="0"/>
                </a:srgbClr>
              </a:gs>
            </a:gsLst>
            <a:lin ang="36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4" name="Obraz 233"/>
          <p:cNvPicPr/>
          <p:nvPr/>
        </p:nvPicPr>
        <p:blipFill>
          <a:blip r:embed="rId3"/>
          <a:stretch/>
        </p:blipFill>
        <p:spPr>
          <a:xfrm>
            <a:off x="203760" y="1260000"/>
            <a:ext cx="5517720" cy="4318920"/>
          </a:xfrm>
          <a:prstGeom prst="rect">
            <a:avLst/>
          </a:prstGeom>
          <a:ln w="0">
            <a:noFill/>
          </a:ln>
          <a:effectLst>
            <a:glow rad="12600">
              <a:srgbClr val="468A1A"/>
            </a:glow>
            <a:softEdge rad="76320"/>
          </a:effectLst>
        </p:spPr>
      </p:pic>
      <p:sp>
        <p:nvSpPr>
          <p:cNvPr id="235" name="TextShape 8"/>
          <p:cNvSpPr/>
          <p:nvPr/>
        </p:nvSpPr>
        <p:spPr>
          <a:xfrm>
            <a:off x="188640" y="289440"/>
            <a:ext cx="5398920" cy="73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pl-PL" sz="4800" b="0" strike="noStrike" spc="-1">
                <a:solidFill>
                  <a:srgbClr val="5EB91E"/>
                </a:solidFill>
                <a:latin typeface="Segoe Print"/>
                <a:ea typeface="DejaVu Sans"/>
              </a:rPr>
              <a:t>Rynek</a:t>
            </a:r>
            <a:r>
              <a:rPr lang="pl-PL" sz="4800" b="0" strike="noStrike" spc="-1">
                <a:solidFill>
                  <a:srgbClr val="FFFFFF"/>
                </a:solidFill>
                <a:latin typeface="Segoe Print"/>
                <a:ea typeface="DejaVu Sans"/>
              </a:rPr>
              <a:t> </a:t>
            </a:r>
            <a:r>
              <a:rPr lang="pl-PL" sz="4800" b="0" strike="noStrike" spc="-1">
                <a:solidFill>
                  <a:srgbClr val="FFFF38"/>
                </a:solidFill>
                <a:latin typeface="Segoe Print"/>
                <a:ea typeface="DejaVu Sans"/>
              </a:rPr>
              <a:t>i</a:t>
            </a:r>
            <a:r>
              <a:rPr lang="pl-PL" sz="4800" b="0" strike="noStrike" spc="-1">
                <a:solidFill>
                  <a:srgbClr val="FFFFFF"/>
                </a:solidFill>
                <a:latin typeface="Segoe Print"/>
                <a:ea typeface="DejaVu Sans"/>
              </a:rPr>
              <a:t> </a:t>
            </a:r>
            <a:r>
              <a:rPr lang="pl-PL" sz="4800" b="0" strike="noStrike" spc="-1">
                <a:solidFill>
                  <a:srgbClr val="FF3838"/>
                </a:solidFill>
                <a:latin typeface="Segoe Print"/>
                <a:ea typeface="DejaVu Sans"/>
              </a:rPr>
              <a:t>Ratusz</a:t>
            </a:r>
            <a:endParaRPr lang="pl-PL" sz="4800" b="0" strike="noStrike" spc="-1">
              <a:latin typeface="Arial"/>
            </a:endParaRPr>
          </a:p>
        </p:txBody>
      </p:sp>
      <p:pic>
        <p:nvPicPr>
          <p:cNvPr id="236" name="Obraz 235"/>
          <p:cNvPicPr/>
          <p:nvPr/>
        </p:nvPicPr>
        <p:blipFill>
          <a:blip r:embed="rId4"/>
          <a:stretch/>
        </p:blipFill>
        <p:spPr>
          <a:xfrm>
            <a:off x="7709400" y="2474640"/>
            <a:ext cx="2189520" cy="3104280"/>
          </a:xfrm>
          <a:prstGeom prst="rect">
            <a:avLst/>
          </a:prstGeom>
          <a:ln w="0" cap="rnd">
            <a:solidFill>
              <a:srgbClr val="3465A4"/>
            </a:solidFill>
          </a:ln>
          <a:effectLst>
            <a:glow rad="12600">
              <a:srgbClr val="FF3838"/>
            </a:glow>
            <a:outerShdw blurRad="101520" dist="101823" dir="2700000" rotWithShape="0">
              <a:srgbClr val="5EB91E"/>
            </a:outerShdw>
            <a:softEdge rad="63360"/>
          </a:effectLst>
        </p:spPr>
      </p:pic>
      <p:sp>
        <p:nvSpPr>
          <p:cNvPr id="237" name="Prostokąt 236"/>
          <p:cNvSpPr/>
          <p:nvPr/>
        </p:nvSpPr>
        <p:spPr>
          <a:xfrm>
            <a:off x="5722560" y="180000"/>
            <a:ext cx="4356360" cy="215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1400" b="1" strike="noStrike" spc="-1">
                <a:solidFill>
                  <a:srgbClr val="650953"/>
                </a:solidFill>
                <a:latin typeface="Segoe Print"/>
                <a:ea typeface="DejaVu Sans"/>
              </a:rPr>
              <a:t>Stojąc tyłem do bramy możemy wysłuchać jeszcze nagrania o Twardogórze. Ruszamy prosto przed siebie ulicą Ratuszową do Rynku. Podziwiamy Ratusz i urokliwe kamieniczki. Przy kamiennych kulach robimy zdjęcia        i słuchamy  p. Lamparskiej. Policzcie ile lat ma Ratusz i ile kamiennych kul mieści się     w Rynku?</a:t>
            </a:r>
            <a:endParaRPr lang="pl-PL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0"/>
          <p:cNvSpPr/>
          <p:nvPr/>
        </p:nvSpPr>
        <p:spPr>
          <a:xfrm>
            <a:off x="363960" y="132120"/>
            <a:ext cx="5574960" cy="66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pl-PL" sz="4400" b="0" strike="noStrike" spc="-1">
                <a:solidFill>
                  <a:srgbClr val="000000"/>
                </a:solidFill>
                <a:latin typeface="Segoe Print"/>
                <a:ea typeface="DejaVu Sans"/>
              </a:rPr>
              <a:t>Bazylika Mniejsza</a:t>
            </a:r>
            <a:endParaRPr lang="pl-PL" sz="4400" b="0" strike="noStrike" spc="-1">
              <a:latin typeface="Arial"/>
            </a:endParaRPr>
          </a:p>
        </p:txBody>
      </p:sp>
      <p:pic>
        <p:nvPicPr>
          <p:cNvPr id="239" name="Obraz 238"/>
          <p:cNvPicPr/>
          <p:nvPr/>
        </p:nvPicPr>
        <p:blipFill>
          <a:blip r:embed="rId2"/>
          <a:stretch/>
        </p:blipFill>
        <p:spPr>
          <a:xfrm>
            <a:off x="0" y="1080000"/>
            <a:ext cx="3238560" cy="4318920"/>
          </a:xfrm>
          <a:prstGeom prst="rect">
            <a:avLst/>
          </a:prstGeom>
          <a:ln w="0">
            <a:noFill/>
          </a:ln>
          <a:effectLst>
            <a:glow rad="12600">
              <a:srgbClr val="FFFF6D"/>
            </a:glow>
            <a:softEdge rad="63360"/>
          </a:effectLst>
        </p:spPr>
      </p:pic>
      <p:sp>
        <p:nvSpPr>
          <p:cNvPr id="240" name="Prostokąt 239"/>
          <p:cNvSpPr/>
          <p:nvPr/>
        </p:nvSpPr>
        <p:spPr>
          <a:xfrm>
            <a:off x="3420000" y="1800000"/>
            <a:ext cx="3238920" cy="410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1300" b="1" strike="noStrike" spc="-1">
                <a:solidFill>
                  <a:srgbClr val="E6E905"/>
                </a:solidFill>
                <a:latin typeface="Segoe Print"/>
                <a:ea typeface="DejaVu Sans"/>
              </a:rPr>
              <a:t>Z Rynku podążamy                   ul. Ratuszową w stronę Bazyliki. Bazylika Matki Bożej Wspomożenia Wiernych w Twardogórze, to miejsce, gdzie przybywają liczne pielgrzymi, a w dniach 1-3 maja  przybywają ministranci z innych parafii z całej Polski, prowadzonych przez księży Salezjanów. O samej Bazylice i jej wnętrzu świetnie opowiada p. Lamparska. Zapraszamy do wysłuchania nagrań.</a:t>
            </a:r>
            <a:endParaRPr lang="pl-PL" sz="1300" b="0" strike="noStrike" spc="-1">
              <a:latin typeface="Arial"/>
            </a:endParaRPr>
          </a:p>
        </p:txBody>
      </p:sp>
      <p:pic>
        <p:nvPicPr>
          <p:cNvPr id="241" name="Obraz 240"/>
          <p:cNvPicPr/>
          <p:nvPr/>
        </p:nvPicPr>
        <p:blipFill>
          <a:blip r:embed="rId3"/>
          <a:stretch/>
        </p:blipFill>
        <p:spPr>
          <a:xfrm>
            <a:off x="6507720" y="3025800"/>
            <a:ext cx="1753920" cy="2338920"/>
          </a:xfrm>
          <a:prstGeom prst="rect">
            <a:avLst/>
          </a:prstGeom>
          <a:ln w="0">
            <a:noFill/>
          </a:ln>
          <a:effectLst>
            <a:glow rad="12600">
              <a:srgbClr val="FFFF6D"/>
            </a:glow>
            <a:softEdge rad="50760"/>
          </a:effectLst>
        </p:spPr>
      </p:pic>
      <p:pic>
        <p:nvPicPr>
          <p:cNvPr id="242" name="Obraz 241"/>
          <p:cNvPicPr/>
          <p:nvPr/>
        </p:nvPicPr>
        <p:blipFill>
          <a:blip r:embed="rId4"/>
          <a:stretch/>
        </p:blipFill>
        <p:spPr>
          <a:xfrm>
            <a:off x="6480000" y="113040"/>
            <a:ext cx="3448440" cy="2585880"/>
          </a:xfrm>
          <a:prstGeom prst="rect">
            <a:avLst/>
          </a:prstGeom>
          <a:ln w="0">
            <a:noFill/>
          </a:ln>
          <a:effectLst>
            <a:glow rad="12600">
              <a:srgbClr val="FFFF6D"/>
            </a:glow>
            <a:outerShdw blurRad="12600" rotWithShape="0">
              <a:srgbClr val="808080"/>
            </a:outerShdw>
            <a:softEdge rad="76320"/>
          </a:effectLst>
        </p:spPr>
      </p:pic>
      <p:pic>
        <p:nvPicPr>
          <p:cNvPr id="243" name="Obraz 242"/>
          <p:cNvPicPr/>
          <p:nvPr/>
        </p:nvPicPr>
        <p:blipFill>
          <a:blip r:embed="rId5"/>
          <a:stretch/>
        </p:blipFill>
        <p:spPr>
          <a:xfrm rot="19501800" flipH="1">
            <a:off x="2214720" y="929520"/>
            <a:ext cx="885600" cy="1390320"/>
          </a:xfrm>
          <a:prstGeom prst="rect">
            <a:avLst/>
          </a:prstGeom>
          <a:ln w="0">
            <a:noFill/>
          </a:ln>
        </p:spPr>
      </p:pic>
      <p:pic>
        <p:nvPicPr>
          <p:cNvPr id="244" name="Obraz 243"/>
          <p:cNvPicPr/>
          <p:nvPr/>
        </p:nvPicPr>
        <p:blipFill>
          <a:blip r:embed="rId6"/>
          <a:stretch/>
        </p:blipFill>
        <p:spPr>
          <a:xfrm>
            <a:off x="7825320" y="2520000"/>
            <a:ext cx="2502000" cy="3230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Dowolny kształt 244"/>
          <p:cNvSpPr/>
          <p:nvPr/>
        </p:nvSpPr>
        <p:spPr>
          <a:xfrm rot="2418000">
            <a:off x="4294440" y="2170080"/>
            <a:ext cx="920880" cy="904680"/>
          </a:xfrm>
          <a:custGeom>
            <a:avLst/>
            <a:gdLst>
              <a:gd name="textAreaLeft" fmla="*/ 0 w 920880"/>
              <a:gd name="textAreaRight" fmla="*/ 922680 w 920880"/>
              <a:gd name="textAreaTop" fmla="*/ 0 h 904680"/>
              <a:gd name="textAreaBottom" fmla="*/ 906480 h 904680"/>
            </a:gdLst>
            <a:ahLst/>
            <a:cxnLst/>
            <a:rect l="textAreaLeft" t="textAreaTop" r="textAreaRight" b="textAreaBottom"/>
            <a:pathLst>
              <a:path w="2674" h="2519">
                <a:moveTo>
                  <a:pt x="1114" y="629"/>
                </a:moveTo>
                <a:cubicBezTo>
                  <a:pt x="1014" y="471"/>
                  <a:pt x="897" y="317"/>
                  <a:pt x="788" y="160"/>
                </a:cubicBezTo>
                <a:cubicBezTo>
                  <a:pt x="704" y="343"/>
                  <a:pt x="654" y="507"/>
                  <a:pt x="626" y="659"/>
                </a:cubicBezTo>
                <a:cubicBezTo>
                  <a:pt x="472" y="541"/>
                  <a:pt x="298" y="437"/>
                  <a:pt x="132" y="325"/>
                </a:cubicBezTo>
                <a:cubicBezTo>
                  <a:pt x="0" y="1260"/>
                  <a:pt x="480" y="1534"/>
                  <a:pt x="664" y="2259"/>
                </a:cubicBezTo>
                <a:cubicBezTo>
                  <a:pt x="655" y="2335"/>
                  <a:pt x="651" y="2416"/>
                  <a:pt x="653" y="2504"/>
                </a:cubicBezTo>
                <a:cubicBezTo>
                  <a:pt x="652" y="2505"/>
                  <a:pt x="651" y="2507"/>
                  <a:pt x="651" y="2509"/>
                </a:cubicBezTo>
                <a:lnTo>
                  <a:pt x="653" y="2508"/>
                </a:lnTo>
                <a:cubicBezTo>
                  <a:pt x="653" y="2512"/>
                  <a:pt x="652" y="2515"/>
                  <a:pt x="652" y="2518"/>
                </a:cubicBezTo>
                <a:cubicBezTo>
                  <a:pt x="660" y="2512"/>
                  <a:pt x="667" y="2506"/>
                  <a:pt x="674" y="2499"/>
                </a:cubicBezTo>
                <a:cubicBezTo>
                  <a:pt x="1430" y="2196"/>
                  <a:pt x="1936" y="2496"/>
                  <a:pt x="2673" y="1844"/>
                </a:cubicBezTo>
                <a:cubicBezTo>
                  <a:pt x="2489" y="1768"/>
                  <a:pt x="2306" y="1679"/>
                  <a:pt x="2122" y="1616"/>
                </a:cubicBezTo>
                <a:cubicBezTo>
                  <a:pt x="2233" y="1508"/>
                  <a:pt x="2343" y="1376"/>
                  <a:pt x="2449" y="1206"/>
                </a:cubicBezTo>
                <a:cubicBezTo>
                  <a:pt x="2272" y="1203"/>
                  <a:pt x="2092" y="1190"/>
                  <a:pt x="1917" y="1191"/>
                </a:cubicBezTo>
                <a:cubicBezTo>
                  <a:pt x="2059" y="955"/>
                  <a:pt x="2100" y="592"/>
                  <a:pt x="1980" y="0"/>
                </a:cubicBezTo>
                <a:cubicBezTo>
                  <a:pt x="1653" y="179"/>
                  <a:pt x="1298" y="328"/>
                  <a:pt x="1114" y="629"/>
                </a:cubicBezTo>
                <a:close/>
              </a:path>
            </a:pathLst>
          </a:custGeom>
          <a:gradFill rotWithShape="0">
            <a:gsLst>
              <a:gs pos="0">
                <a:srgbClr val="FF972F"/>
              </a:gs>
              <a:gs pos="100000">
                <a:srgbClr val="BBE33D">
                  <a:alpha val="0"/>
                </a:srgbClr>
              </a:gs>
            </a:gsLst>
            <a:lin ang="36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TextShape 19"/>
          <p:cNvSpPr/>
          <p:nvPr/>
        </p:nvSpPr>
        <p:spPr>
          <a:xfrm>
            <a:off x="5552280" y="180000"/>
            <a:ext cx="2006640" cy="41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2100" b="0" strike="noStrike" spc="-1">
                <a:solidFill>
                  <a:srgbClr val="FFFFFF"/>
                </a:solidFill>
                <a:latin typeface="Gabriola"/>
                <a:ea typeface="DejaVu Sans"/>
              </a:rPr>
              <a:t>Źródła naszej pracy to:</a:t>
            </a:r>
            <a:endParaRPr lang="pl-PL" sz="2100" b="0" strike="noStrike" spc="-1">
              <a:latin typeface="Arial"/>
            </a:endParaRPr>
          </a:p>
        </p:txBody>
      </p:sp>
      <p:sp>
        <p:nvSpPr>
          <p:cNvPr id="247" name="Dowolny kształt 246"/>
          <p:cNvSpPr/>
          <p:nvPr/>
        </p:nvSpPr>
        <p:spPr>
          <a:xfrm>
            <a:off x="3981960" y="360000"/>
            <a:ext cx="920880" cy="904680"/>
          </a:xfrm>
          <a:custGeom>
            <a:avLst/>
            <a:gdLst>
              <a:gd name="textAreaLeft" fmla="*/ 0 w 920880"/>
              <a:gd name="textAreaRight" fmla="*/ 922680 w 920880"/>
              <a:gd name="textAreaTop" fmla="*/ 0 h 904680"/>
              <a:gd name="textAreaBottom" fmla="*/ 906480 h 904680"/>
            </a:gdLst>
            <a:ahLst/>
            <a:cxnLst/>
            <a:rect l="textAreaLeft" t="textAreaTop" r="textAreaRight" b="textAreaBottom"/>
            <a:pathLst>
              <a:path w="2674" h="2519">
                <a:moveTo>
                  <a:pt x="1114" y="629"/>
                </a:moveTo>
                <a:cubicBezTo>
                  <a:pt x="1014" y="471"/>
                  <a:pt x="897" y="317"/>
                  <a:pt x="788" y="160"/>
                </a:cubicBezTo>
                <a:cubicBezTo>
                  <a:pt x="704" y="343"/>
                  <a:pt x="654" y="507"/>
                  <a:pt x="626" y="659"/>
                </a:cubicBezTo>
                <a:cubicBezTo>
                  <a:pt x="472" y="541"/>
                  <a:pt x="298" y="437"/>
                  <a:pt x="132" y="325"/>
                </a:cubicBezTo>
                <a:cubicBezTo>
                  <a:pt x="0" y="1260"/>
                  <a:pt x="480" y="1534"/>
                  <a:pt x="664" y="2259"/>
                </a:cubicBezTo>
                <a:cubicBezTo>
                  <a:pt x="655" y="2335"/>
                  <a:pt x="651" y="2416"/>
                  <a:pt x="653" y="2504"/>
                </a:cubicBezTo>
                <a:cubicBezTo>
                  <a:pt x="652" y="2505"/>
                  <a:pt x="651" y="2507"/>
                  <a:pt x="651" y="2509"/>
                </a:cubicBezTo>
                <a:lnTo>
                  <a:pt x="653" y="2508"/>
                </a:lnTo>
                <a:cubicBezTo>
                  <a:pt x="653" y="2512"/>
                  <a:pt x="652" y="2515"/>
                  <a:pt x="652" y="2518"/>
                </a:cubicBezTo>
                <a:cubicBezTo>
                  <a:pt x="660" y="2512"/>
                  <a:pt x="667" y="2506"/>
                  <a:pt x="674" y="2499"/>
                </a:cubicBezTo>
                <a:cubicBezTo>
                  <a:pt x="1430" y="2196"/>
                  <a:pt x="1936" y="2496"/>
                  <a:pt x="2673" y="1844"/>
                </a:cubicBezTo>
                <a:cubicBezTo>
                  <a:pt x="2489" y="1768"/>
                  <a:pt x="2306" y="1679"/>
                  <a:pt x="2122" y="1616"/>
                </a:cubicBezTo>
                <a:cubicBezTo>
                  <a:pt x="2233" y="1508"/>
                  <a:pt x="2343" y="1376"/>
                  <a:pt x="2449" y="1206"/>
                </a:cubicBezTo>
                <a:cubicBezTo>
                  <a:pt x="2272" y="1203"/>
                  <a:pt x="2092" y="1190"/>
                  <a:pt x="1917" y="1191"/>
                </a:cubicBezTo>
                <a:cubicBezTo>
                  <a:pt x="2059" y="955"/>
                  <a:pt x="2100" y="592"/>
                  <a:pt x="1980" y="0"/>
                </a:cubicBezTo>
                <a:cubicBezTo>
                  <a:pt x="1653" y="179"/>
                  <a:pt x="1298" y="328"/>
                  <a:pt x="1114" y="629"/>
                </a:cubicBezTo>
                <a:close/>
              </a:path>
            </a:pathLst>
          </a:custGeom>
          <a:gradFill rotWithShape="0">
            <a:gsLst>
              <a:gs pos="0">
                <a:srgbClr val="FF972F"/>
              </a:gs>
              <a:gs pos="100000">
                <a:srgbClr val="BBE33D">
                  <a:alpha val="0"/>
                </a:srgbClr>
              </a:gs>
            </a:gsLst>
            <a:lin ang="36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8" name="Obraz 247"/>
          <p:cNvPicPr/>
          <p:nvPr/>
        </p:nvPicPr>
        <p:blipFill>
          <a:blip r:embed="rId2"/>
          <a:stretch/>
        </p:blipFill>
        <p:spPr>
          <a:xfrm>
            <a:off x="0" y="1440000"/>
            <a:ext cx="4068360" cy="4228920"/>
          </a:xfrm>
          <a:prstGeom prst="rect">
            <a:avLst/>
          </a:prstGeom>
          <a:ln w="0">
            <a:noFill/>
          </a:ln>
        </p:spPr>
      </p:pic>
      <p:sp>
        <p:nvSpPr>
          <p:cNvPr id="249" name="Prostokąt 248"/>
          <p:cNvSpPr/>
          <p:nvPr/>
        </p:nvSpPr>
        <p:spPr>
          <a:xfrm>
            <a:off x="4111148" y="4185853"/>
            <a:ext cx="5156058" cy="88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1800" b="1" strike="noStrike" spc="-1" dirty="0">
                <a:solidFill>
                  <a:srgbClr val="FFBF00"/>
                </a:solidFill>
                <a:latin typeface="Segoe Print"/>
                <a:ea typeface="DejaVu Sans"/>
              </a:rPr>
              <a:t>Dziękujemy za wspólną wyprawę.</a:t>
            </a:r>
            <a:r>
              <a:rPr sz="1800" dirty="0"/>
              <a:t/>
            </a:r>
            <a:br>
              <a:rPr sz="1800" dirty="0"/>
            </a:br>
            <a:r>
              <a:rPr lang="pl-PL" sz="1800" b="1" strike="noStrike" spc="-1" dirty="0">
                <a:solidFill>
                  <a:srgbClr val="FFBF00"/>
                </a:solidFill>
                <a:latin typeface="Segoe Print"/>
                <a:ea typeface="DejaVu Sans"/>
              </a:rPr>
              <a:t>Madzia i Gosia</a:t>
            </a:r>
            <a:endParaRPr lang="pl-PL" sz="1800" b="0" strike="noStrike" spc="-1" dirty="0">
              <a:latin typeface="Arial"/>
            </a:endParaRPr>
          </a:p>
        </p:txBody>
      </p:sp>
      <p:sp>
        <p:nvSpPr>
          <p:cNvPr id="250" name="Prostokąt 249"/>
          <p:cNvSpPr/>
          <p:nvPr/>
        </p:nvSpPr>
        <p:spPr>
          <a:xfrm>
            <a:off x="0" y="111240"/>
            <a:ext cx="5038920" cy="161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1500" b="1" strike="noStrike" spc="-1">
                <a:solidFill>
                  <a:srgbClr val="FFBF00"/>
                </a:solidFill>
                <a:latin typeface="Segoe Print"/>
                <a:ea typeface="DejaVu Sans"/>
              </a:rPr>
              <a:t>Mijamy bazylikę i dalej prosto ul. 1 – Maja wracamy na stację PKP. Po drodze zatrzymujemy się w Restauracji Familijna na małym co nieco     i przybijamy karpiowe pieczątki.</a:t>
            </a:r>
            <a:endParaRPr lang="pl-PL" sz="1500" b="0" strike="noStrike" spc="-1">
              <a:latin typeface="Arial"/>
            </a:endParaRPr>
          </a:p>
        </p:txBody>
      </p:sp>
      <p:sp>
        <p:nvSpPr>
          <p:cNvPr id="251" name="Prostokąt 250"/>
          <p:cNvSpPr/>
          <p:nvPr/>
        </p:nvSpPr>
        <p:spPr>
          <a:xfrm>
            <a:off x="6120000" y="1080000"/>
            <a:ext cx="2698920" cy="34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Prostokąt 251"/>
          <p:cNvSpPr/>
          <p:nvPr/>
        </p:nvSpPr>
        <p:spPr>
          <a:xfrm>
            <a:off x="5400000" y="540000"/>
            <a:ext cx="4678920" cy="16962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pl-PL" sz="1500" b="0" strike="noStrike" spc="-1" dirty="0">
                <a:solidFill>
                  <a:srgbClr val="000000"/>
                </a:solidFill>
                <a:latin typeface="Gabriola"/>
                <a:ea typeface="DejaVu Sans"/>
              </a:rPr>
              <a:t>Aplikacje:</a:t>
            </a:r>
            <a:endParaRPr lang="pl-PL" sz="15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 dirty="0">
                <a:solidFill>
                  <a:srgbClr val="000000"/>
                </a:solidFill>
                <a:latin typeface="Gabriola"/>
                <a:ea typeface="DejaVu Sans"/>
              </a:rPr>
              <a:t>- Odkryj Dolinę Baryczy: (</a:t>
            </a:r>
            <a:r>
              <a:rPr lang="pl-PL" sz="1500" b="0" u="sng" strike="noStrike" spc="-1" dirty="0">
                <a:solidFill>
                  <a:srgbClr val="0000FF"/>
                </a:solidFill>
                <a:uFillTx/>
                <a:latin typeface="Gabriola"/>
                <a:ea typeface="DejaVu Sans"/>
                <a:hlinkClick r:id="rId3"/>
              </a:rPr>
              <a:t>https://www.dolinabaryczy.travel/</a:t>
            </a:r>
            <a:r>
              <a:rPr lang="pl-PL" sz="1500" b="0" strike="noStrike" spc="-1" dirty="0">
                <a:solidFill>
                  <a:srgbClr val="000000"/>
                </a:solidFill>
                <a:latin typeface="Gabriola"/>
                <a:ea typeface="DejaVu Sans"/>
              </a:rPr>
              <a:t>) nagrania   pt. „Spacer z audio przewodnikiem Joanny Lamparskiej po Twardogórze”.</a:t>
            </a:r>
            <a:endParaRPr lang="pl-PL" sz="15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 dirty="0">
                <a:solidFill>
                  <a:srgbClr val="000000"/>
                </a:solidFill>
                <a:latin typeface="Gabriola"/>
                <a:ea typeface="DejaVu Sans"/>
              </a:rPr>
              <a:t>- </a:t>
            </a:r>
            <a:r>
              <a:rPr lang="pl-PL" sz="1500" b="0" u="sng" strike="noStrike" spc="-1" dirty="0" err="1">
                <a:solidFill>
                  <a:srgbClr val="0000FF"/>
                </a:solidFill>
                <a:uFillTx/>
                <a:latin typeface="Gabriola"/>
                <a:ea typeface="DejaVu Sans"/>
                <a:hlinkClick r:id="rId4"/>
              </a:rPr>
              <a:t>Komoot</a:t>
            </a:r>
            <a:r>
              <a:rPr lang="pl-PL" sz="1500" b="0" u="sng" strike="noStrike" spc="-1" dirty="0">
                <a:solidFill>
                  <a:srgbClr val="0000FF"/>
                </a:solidFill>
                <a:uFillTx/>
                <a:latin typeface="Gabriola"/>
                <a:ea typeface="DejaVu Sans"/>
                <a:hlinkClick r:id="rId4"/>
              </a:rPr>
              <a:t> - trasa wycieczki ze zdjęciami</a:t>
            </a:r>
            <a:endParaRPr lang="pl-PL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pl-PL" sz="1500" b="0" strike="noStrike" spc="-1" dirty="0" smtClean="0">
                <a:solidFill>
                  <a:srgbClr val="000000"/>
                </a:solidFill>
                <a:latin typeface="Gabriola"/>
                <a:ea typeface="DejaVu Sans"/>
              </a:rPr>
              <a:t>Zdjęcia </a:t>
            </a:r>
            <a:r>
              <a:rPr lang="pl-PL" sz="1500" b="0" strike="noStrike" spc="-1" dirty="0">
                <a:solidFill>
                  <a:srgbClr val="000000"/>
                </a:solidFill>
                <a:latin typeface="Gabriola"/>
                <a:ea typeface="DejaVu Sans"/>
              </a:rPr>
              <a:t>własne, wykonane podczas planowania trasy i z archiwum domowego: Magdalena Pietrzykowska</a:t>
            </a:r>
            <a:r>
              <a:rPr sz="1500" dirty="0"/>
              <a:t/>
            </a:r>
            <a:br>
              <a:rPr sz="1500" dirty="0"/>
            </a:br>
            <a:r>
              <a:rPr sz="1500" dirty="0"/>
              <a:t/>
            </a:r>
            <a:br>
              <a:rPr sz="1500" dirty="0"/>
            </a:br>
            <a:r>
              <a:rPr sz="1500" dirty="0"/>
              <a:t/>
            </a:r>
            <a:br>
              <a:rPr sz="1500" dirty="0"/>
            </a:br>
            <a:r>
              <a:rPr lang="pl-PL" sz="1500" b="0" strike="noStrike" spc="-1" dirty="0">
                <a:solidFill>
                  <a:srgbClr val="000000"/>
                </a:solidFill>
                <a:latin typeface="Gabriola"/>
                <a:ea typeface="DejaVu Sans"/>
              </a:rPr>
              <a:t> </a:t>
            </a:r>
            <a:endParaRPr lang="pl-PL" sz="1500" b="0" strike="noStrike" spc="-1" dirty="0">
              <a:latin typeface="Arial"/>
            </a:endParaRPr>
          </a:p>
        </p:txBody>
      </p:sp>
      <p:sp>
        <p:nvSpPr>
          <p:cNvPr id="253" name="Prostokąt 252"/>
          <p:cNvSpPr/>
          <p:nvPr/>
        </p:nvSpPr>
        <p:spPr>
          <a:xfrm>
            <a:off x="5398612" y="2354878"/>
            <a:ext cx="3958920" cy="4470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pl-PL" sz="1500" b="0" strike="noStrike" spc="-1" dirty="0">
                <a:solidFill>
                  <a:srgbClr val="000000"/>
                </a:solidFill>
                <a:latin typeface="Gabriola"/>
                <a:ea typeface="Microsoft YaHei"/>
              </a:rPr>
              <a:t>Rysunki: Małgorzata Potyrała </a:t>
            </a:r>
            <a:r>
              <a:rPr sz="1500" dirty="0"/>
              <a:t/>
            </a:r>
            <a:br>
              <a:rPr sz="1500" dirty="0"/>
            </a:br>
            <a:r>
              <a:rPr lang="pl-PL" sz="1500" b="0" strike="noStrike" spc="-1" dirty="0">
                <a:solidFill>
                  <a:srgbClr val="000000"/>
                </a:solidFill>
                <a:latin typeface="Gabriola"/>
                <a:ea typeface="Microsoft YaHei"/>
              </a:rPr>
              <a:t> </a:t>
            </a:r>
            <a:r>
              <a:rPr lang="pl-PL" sz="1500" spc="-1" dirty="0" smtClean="0">
                <a:solidFill>
                  <a:srgbClr val="000000"/>
                </a:solidFill>
                <a:latin typeface="Gabriola"/>
                <a:ea typeface="Microsoft YaHei"/>
              </a:rPr>
              <a:t>Teksty:</a:t>
            </a:r>
            <a:r>
              <a:rPr sz="1500" dirty="0"/>
              <a:t/>
            </a:r>
            <a:br>
              <a:rPr sz="1500" dirty="0"/>
            </a:br>
            <a:r>
              <a:rPr lang="pl-PL" sz="1500" b="0" strike="noStrike" spc="-1" dirty="0">
                <a:solidFill>
                  <a:srgbClr val="000000"/>
                </a:solidFill>
                <a:latin typeface="Gabriola"/>
                <a:ea typeface="Microsoft YaHei"/>
              </a:rPr>
              <a:t> </a:t>
            </a:r>
            <a:endParaRPr lang="pl-PL" sz="1500" b="0" strike="noStrike" spc="-1" dirty="0">
              <a:latin typeface="Arial"/>
            </a:endParaRPr>
          </a:p>
        </p:txBody>
      </p:sp>
      <p:sp>
        <p:nvSpPr>
          <p:cNvPr id="254" name="Prostokąt 253"/>
          <p:cNvSpPr/>
          <p:nvPr/>
        </p:nvSpPr>
        <p:spPr>
          <a:xfrm>
            <a:off x="5292180" y="2841732"/>
            <a:ext cx="4678920" cy="104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strike="noStrike" spc="-1" dirty="0" smtClean="0">
                <a:solidFill>
                  <a:srgbClr val="000000"/>
                </a:solidFill>
                <a:latin typeface="Gabriola"/>
                <a:ea typeface="DejaVu Sans"/>
              </a:rPr>
              <a:t>”</a:t>
            </a:r>
            <a:r>
              <a:rPr lang="pl-PL" sz="1500" b="0" strike="noStrike" spc="-1" dirty="0">
                <a:solidFill>
                  <a:srgbClr val="000000"/>
                </a:solidFill>
                <a:latin typeface="Gabriola"/>
                <a:ea typeface="DejaVu Sans"/>
              </a:rPr>
              <a:t>Legendy i opowiastki ziemi </a:t>
            </a:r>
            <a:r>
              <a:rPr lang="pl-PL" sz="1500" b="0" strike="noStrike" spc="-1" dirty="0" smtClean="0">
                <a:solidFill>
                  <a:srgbClr val="000000"/>
                </a:solidFill>
                <a:latin typeface="Gabriola"/>
                <a:ea typeface="DejaVu Sans"/>
              </a:rPr>
              <a:t>twardogórskiej</a:t>
            </a:r>
            <a:r>
              <a:rPr lang="pl-PL" sz="1500" b="0" strike="noStrike" spc="-1" dirty="0">
                <a:solidFill>
                  <a:srgbClr val="000000"/>
                </a:solidFill>
                <a:latin typeface="Gabriola"/>
                <a:ea typeface="DejaVu Sans"/>
              </a:rPr>
              <a:t>” Bożena Hołubka, ATUT, Wrocław 2009 </a:t>
            </a:r>
            <a:endParaRPr lang="pl-PL" sz="1500" b="0" strike="noStrike" spc="-1" dirty="0" smtClean="0">
              <a:solidFill>
                <a:srgbClr val="000000"/>
              </a:solidFill>
              <a:latin typeface="Gabriola"/>
              <a:ea typeface="DejaVu Sans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spc="-1" dirty="0" smtClean="0">
                <a:solidFill>
                  <a:srgbClr val="000000"/>
                </a:solidFill>
                <a:latin typeface="Gabriola"/>
                <a:ea typeface="DejaVu Sans"/>
              </a:rPr>
              <a:t>„Grabkowe bajanie z Doliny Baryczy” Bożena Hołubka, Partnerstwo dla Doliny Baryczy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sz="1500" dirty="0" smtClean="0"/>
              <a:t/>
            </a:r>
            <a:br>
              <a:rPr sz="1500" dirty="0" smtClean="0"/>
            </a:br>
            <a:r>
              <a:rPr lang="pl-PL" sz="1500" b="0" strike="noStrike" spc="-1" dirty="0" smtClean="0">
                <a:solidFill>
                  <a:srgbClr val="000000"/>
                </a:solidFill>
                <a:latin typeface="Gabriola"/>
                <a:ea typeface="DejaVu Sans"/>
              </a:rPr>
              <a:t> </a:t>
            </a:r>
            <a:r>
              <a:rPr sz="1500" dirty="0" smtClean="0"/>
              <a:t/>
            </a:r>
            <a:br>
              <a:rPr sz="1500" dirty="0" smtClean="0"/>
            </a:br>
            <a:r>
              <a:rPr lang="pl-PL" sz="1500" b="0" strike="noStrike" spc="-1" dirty="0" smtClean="0">
                <a:solidFill>
                  <a:srgbClr val="000000"/>
                </a:solidFill>
                <a:latin typeface="Gabriola"/>
                <a:ea typeface="DejaVu Sans"/>
              </a:rPr>
              <a:t> </a:t>
            </a:r>
            <a:endParaRPr lang="pl-PL" sz="1500" b="0" strike="noStrike" spc="-1" dirty="0">
              <a:latin typeface="Arial"/>
            </a:endParaRPr>
          </a:p>
        </p:txBody>
      </p:sp>
      <p:sp>
        <p:nvSpPr>
          <p:cNvPr id="255" name="Prostokąt 254"/>
          <p:cNvSpPr/>
          <p:nvPr/>
        </p:nvSpPr>
        <p:spPr>
          <a:xfrm>
            <a:off x="5459317" y="3812400"/>
            <a:ext cx="3058920" cy="290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pl-PL" sz="1500" b="0" strike="noStrike" spc="-1" dirty="0">
                <a:solidFill>
                  <a:srgbClr val="000000"/>
                </a:solidFill>
                <a:latin typeface="Gabriola"/>
                <a:ea typeface="DejaVu Sans"/>
              </a:rPr>
              <a:t>Rozmowa z naszą ciocią Bożeną </a:t>
            </a:r>
            <a:r>
              <a:rPr lang="pl-PL" sz="1500" b="0" strike="noStrike" spc="-1" dirty="0" err="1" smtClean="0">
                <a:solidFill>
                  <a:srgbClr val="000000"/>
                </a:solidFill>
                <a:latin typeface="Gabriola"/>
                <a:ea typeface="DejaVu Sans"/>
              </a:rPr>
              <a:t>Hołubką</a:t>
            </a:r>
            <a:endParaRPr lang="pl-PL" sz="1500" b="0" strike="noStrike" spc="-1" dirty="0">
              <a:latin typeface="Arial"/>
            </a:endParaRPr>
          </a:p>
        </p:txBody>
      </p:sp>
      <p:sp>
        <p:nvSpPr>
          <p:cNvPr id="256" name="Dowolny kształt 255"/>
          <p:cNvSpPr/>
          <p:nvPr/>
        </p:nvSpPr>
        <p:spPr>
          <a:xfrm rot="2468400">
            <a:off x="8966880" y="210600"/>
            <a:ext cx="932400" cy="893160"/>
          </a:xfrm>
          <a:custGeom>
            <a:avLst/>
            <a:gdLst>
              <a:gd name="textAreaLeft" fmla="*/ 0 w 932400"/>
              <a:gd name="textAreaRight" fmla="*/ 934200 w 932400"/>
              <a:gd name="textAreaTop" fmla="*/ 0 h 893160"/>
              <a:gd name="textAreaBottom" fmla="*/ 894600 h 893160"/>
            </a:gdLst>
            <a:ahLst/>
            <a:cxnLst/>
            <a:rect l="textAreaLeft" t="textAreaTop" r="textAreaRight" b="textAreaBottom"/>
            <a:pathLst>
              <a:path w="2674" h="2519">
                <a:moveTo>
                  <a:pt x="1114" y="629"/>
                </a:moveTo>
                <a:cubicBezTo>
                  <a:pt x="1014" y="471"/>
                  <a:pt x="897" y="317"/>
                  <a:pt x="788" y="160"/>
                </a:cubicBezTo>
                <a:cubicBezTo>
                  <a:pt x="704" y="343"/>
                  <a:pt x="654" y="507"/>
                  <a:pt x="626" y="659"/>
                </a:cubicBezTo>
                <a:cubicBezTo>
                  <a:pt x="472" y="541"/>
                  <a:pt x="298" y="437"/>
                  <a:pt x="132" y="325"/>
                </a:cubicBezTo>
                <a:cubicBezTo>
                  <a:pt x="0" y="1260"/>
                  <a:pt x="480" y="1534"/>
                  <a:pt x="664" y="2259"/>
                </a:cubicBezTo>
                <a:cubicBezTo>
                  <a:pt x="655" y="2335"/>
                  <a:pt x="651" y="2416"/>
                  <a:pt x="653" y="2504"/>
                </a:cubicBezTo>
                <a:cubicBezTo>
                  <a:pt x="652" y="2505"/>
                  <a:pt x="651" y="2507"/>
                  <a:pt x="651" y="2509"/>
                </a:cubicBezTo>
                <a:lnTo>
                  <a:pt x="653" y="2508"/>
                </a:lnTo>
                <a:cubicBezTo>
                  <a:pt x="653" y="2512"/>
                  <a:pt x="652" y="2515"/>
                  <a:pt x="652" y="2518"/>
                </a:cubicBezTo>
                <a:cubicBezTo>
                  <a:pt x="660" y="2512"/>
                  <a:pt x="667" y="2506"/>
                  <a:pt x="674" y="2499"/>
                </a:cubicBezTo>
                <a:cubicBezTo>
                  <a:pt x="1430" y="2196"/>
                  <a:pt x="1936" y="2496"/>
                  <a:pt x="2673" y="1844"/>
                </a:cubicBezTo>
                <a:cubicBezTo>
                  <a:pt x="2489" y="1768"/>
                  <a:pt x="2306" y="1679"/>
                  <a:pt x="2122" y="1616"/>
                </a:cubicBezTo>
                <a:cubicBezTo>
                  <a:pt x="2233" y="1508"/>
                  <a:pt x="2343" y="1376"/>
                  <a:pt x="2449" y="1206"/>
                </a:cubicBezTo>
                <a:cubicBezTo>
                  <a:pt x="2272" y="1203"/>
                  <a:pt x="2092" y="1190"/>
                  <a:pt x="1917" y="1191"/>
                </a:cubicBezTo>
                <a:cubicBezTo>
                  <a:pt x="2059" y="955"/>
                  <a:pt x="2100" y="592"/>
                  <a:pt x="1980" y="0"/>
                </a:cubicBezTo>
                <a:cubicBezTo>
                  <a:pt x="1653" y="179"/>
                  <a:pt x="1298" y="328"/>
                  <a:pt x="1114" y="629"/>
                </a:cubicBezTo>
                <a:close/>
              </a:path>
            </a:pathLst>
          </a:custGeom>
          <a:gradFill rotWithShape="0">
            <a:gsLst>
              <a:gs pos="0">
                <a:srgbClr val="FF972F"/>
              </a:gs>
              <a:gs pos="100000">
                <a:srgbClr val="BBE33D">
                  <a:alpha val="0"/>
                </a:srgbClr>
              </a:gs>
            </a:gsLst>
            <a:lin ang="36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7" name="Obraz 256"/>
          <p:cNvPicPr/>
          <p:nvPr/>
        </p:nvPicPr>
        <p:blipFill>
          <a:blip r:embed="rId5"/>
          <a:stretch/>
        </p:blipFill>
        <p:spPr>
          <a:xfrm rot="19594565">
            <a:off x="4201200" y="4646520"/>
            <a:ext cx="657720" cy="1112400"/>
          </a:xfrm>
          <a:prstGeom prst="rect">
            <a:avLst/>
          </a:prstGeom>
          <a:ln w="0">
            <a:noFill/>
          </a:ln>
        </p:spPr>
      </p:pic>
      <p:pic>
        <p:nvPicPr>
          <p:cNvPr id="258" name="Obraz 257"/>
          <p:cNvPicPr/>
          <p:nvPr/>
        </p:nvPicPr>
        <p:blipFill>
          <a:blip r:embed="rId6"/>
          <a:stretch/>
        </p:blipFill>
        <p:spPr>
          <a:xfrm rot="2418000">
            <a:off x="9005810" y="4594483"/>
            <a:ext cx="1053720" cy="990360"/>
          </a:xfrm>
          <a:prstGeom prst="rect">
            <a:avLst/>
          </a:prstGeom>
          <a:ln w="0">
            <a:noFill/>
          </a:ln>
        </p:spPr>
      </p:pic>
      <p:pic>
        <p:nvPicPr>
          <p:cNvPr id="259" name="Obraz 258"/>
          <p:cNvPicPr/>
          <p:nvPr/>
        </p:nvPicPr>
        <p:blipFill>
          <a:blip r:embed="rId7"/>
          <a:stretch/>
        </p:blipFill>
        <p:spPr>
          <a:xfrm>
            <a:off x="8016271" y="4595251"/>
            <a:ext cx="798120" cy="1078920"/>
          </a:xfrm>
          <a:prstGeom prst="rect">
            <a:avLst/>
          </a:prstGeom>
          <a:ln w="0">
            <a:noFill/>
          </a:ln>
        </p:spPr>
      </p:pic>
      <p:pic>
        <p:nvPicPr>
          <p:cNvPr id="260" name="Obraz 259"/>
          <p:cNvPicPr/>
          <p:nvPr/>
        </p:nvPicPr>
        <p:blipFill>
          <a:blip r:embed="rId8"/>
          <a:stretch/>
        </p:blipFill>
        <p:spPr>
          <a:xfrm>
            <a:off x="5047403" y="4787432"/>
            <a:ext cx="711720" cy="901080"/>
          </a:xfrm>
          <a:prstGeom prst="rect">
            <a:avLst/>
          </a:prstGeom>
          <a:ln w="0">
            <a:noFill/>
          </a:ln>
        </p:spPr>
      </p:pic>
      <p:pic>
        <p:nvPicPr>
          <p:cNvPr id="261" name="Obraz 260"/>
          <p:cNvPicPr/>
          <p:nvPr/>
        </p:nvPicPr>
        <p:blipFill>
          <a:blip r:embed="rId9"/>
          <a:stretch/>
        </p:blipFill>
        <p:spPr>
          <a:xfrm>
            <a:off x="5760000" y="4812120"/>
            <a:ext cx="734760" cy="948960"/>
          </a:xfrm>
          <a:prstGeom prst="rect">
            <a:avLst/>
          </a:prstGeom>
          <a:ln w="0">
            <a:noFill/>
          </a:ln>
        </p:spPr>
      </p:pic>
      <p:pic>
        <p:nvPicPr>
          <p:cNvPr id="262" name="Obraz 261"/>
          <p:cNvPicPr/>
          <p:nvPr/>
        </p:nvPicPr>
        <p:blipFill>
          <a:blip r:embed="rId10"/>
          <a:stretch/>
        </p:blipFill>
        <p:spPr>
          <a:xfrm rot="21162000" flipH="1">
            <a:off x="7344720" y="4767840"/>
            <a:ext cx="573840" cy="901080"/>
          </a:xfrm>
          <a:prstGeom prst="rect">
            <a:avLst/>
          </a:prstGeom>
          <a:ln w="0">
            <a:noFill/>
          </a:ln>
        </p:spPr>
      </p:pic>
      <p:pic>
        <p:nvPicPr>
          <p:cNvPr id="263" name="Obraz 262"/>
          <p:cNvPicPr/>
          <p:nvPr/>
        </p:nvPicPr>
        <p:blipFill>
          <a:blip r:embed="rId11"/>
          <a:stretch/>
        </p:blipFill>
        <p:spPr>
          <a:xfrm>
            <a:off x="8651105" y="4342883"/>
            <a:ext cx="505440" cy="721080"/>
          </a:xfrm>
          <a:prstGeom prst="rect">
            <a:avLst/>
          </a:prstGeom>
          <a:ln w="0">
            <a:noFill/>
          </a:ln>
        </p:spPr>
      </p:pic>
      <p:pic>
        <p:nvPicPr>
          <p:cNvPr id="264" name="Obraz 263"/>
          <p:cNvPicPr/>
          <p:nvPr/>
        </p:nvPicPr>
        <p:blipFill>
          <a:blip r:embed="rId12"/>
          <a:stretch/>
        </p:blipFill>
        <p:spPr>
          <a:xfrm>
            <a:off x="6557739" y="4918870"/>
            <a:ext cx="722160" cy="751680"/>
          </a:xfrm>
          <a:prstGeom prst="rect">
            <a:avLst/>
          </a:prstGeom>
          <a:ln w="0">
            <a:noFill/>
          </a:ln>
        </p:spPr>
      </p:pic>
      <p:sp>
        <p:nvSpPr>
          <p:cNvPr id="265" name="Prostokąt 264"/>
          <p:cNvSpPr/>
          <p:nvPr/>
        </p:nvSpPr>
        <p:spPr>
          <a:xfrm>
            <a:off x="5368897" y="2027371"/>
            <a:ext cx="3419280" cy="4133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pl-PL" sz="1500" b="0" strike="noStrike" spc="-1" dirty="0">
                <a:solidFill>
                  <a:srgbClr val="000000"/>
                </a:solidFill>
                <a:latin typeface="Gabriola"/>
                <a:ea typeface="DejaVu Sans"/>
              </a:rPr>
              <a:t>Twardogóra z lotu ptaka zdj. Waldemar Nowaczyk </a:t>
            </a:r>
            <a:r>
              <a:rPr sz="1500" dirty="0"/>
              <a:t/>
            </a:r>
            <a:br>
              <a:rPr sz="1500" dirty="0"/>
            </a:br>
            <a:r>
              <a:rPr lang="pl-PL" sz="1500" b="0" strike="noStrike" spc="-1" dirty="0">
                <a:solidFill>
                  <a:srgbClr val="000000"/>
                </a:solidFill>
                <a:latin typeface="Gabriola"/>
                <a:ea typeface="DejaVu Sans"/>
              </a:rPr>
              <a:t> </a:t>
            </a:r>
            <a:endParaRPr lang="pl-PL" sz="15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4"/>
          <p:cNvSpPr/>
          <p:nvPr/>
        </p:nvSpPr>
        <p:spPr>
          <a:xfrm>
            <a:off x="0" y="359640"/>
            <a:ext cx="75571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l-PL" sz="3600" b="1" strike="noStrike" spc="-1">
                <a:solidFill>
                  <a:srgbClr val="5EB91E"/>
                </a:solidFill>
                <a:latin typeface="Segoe Print"/>
                <a:ea typeface="DejaVu Sans"/>
              </a:rPr>
              <a:t>Jadą Goście...</a:t>
            </a:r>
            <a:endParaRPr lang="pl-PL" sz="3600" b="0" strike="noStrike" spc="-1">
              <a:latin typeface="Arial"/>
            </a:endParaRPr>
          </a:p>
        </p:txBody>
      </p:sp>
      <p:sp>
        <p:nvSpPr>
          <p:cNvPr id="158" name="Prostokąt 157"/>
          <p:cNvSpPr/>
          <p:nvPr/>
        </p:nvSpPr>
        <p:spPr>
          <a:xfrm>
            <a:off x="0" y="5144760"/>
            <a:ext cx="10078200" cy="52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11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WIE 2022_WSPANIAŁA ÓSEMKA NA TWARDOGORSKIM </a:t>
            </a:r>
            <a:r>
              <a:rPr lang="pl-PL" sz="11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SZLAKU_Regionalny</a:t>
            </a:r>
            <a:r>
              <a:rPr lang="pl-PL" sz="11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Konkurs o Dolinie Baryczy, Magdalena Pietrzykowska i Małgorzata </a:t>
            </a:r>
            <a:r>
              <a:rPr lang="pl-PL" sz="11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Potyrała_klasa</a:t>
            </a:r>
            <a:r>
              <a:rPr lang="pl-PL" sz="11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5 i 6_Szkoła Podstawowa nr 2 </a:t>
            </a:r>
            <a:r>
              <a:rPr lang="pl-PL" sz="11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im.Jana</a:t>
            </a:r>
            <a:r>
              <a:rPr lang="pl-PL" sz="11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Pawła II w Twardogórze</a:t>
            </a:r>
            <a:endParaRPr lang="pl-PL" sz="11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D6D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3"/>
          <p:cNvSpPr/>
          <p:nvPr/>
        </p:nvSpPr>
        <p:spPr>
          <a:xfrm>
            <a:off x="539280" y="589680"/>
            <a:ext cx="5574960" cy="66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Prostokąt 159"/>
          <p:cNvSpPr/>
          <p:nvPr/>
        </p:nvSpPr>
        <p:spPr>
          <a:xfrm>
            <a:off x="5218200" y="180000"/>
            <a:ext cx="4858920" cy="233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1800" b="1" strike="noStrike" spc="-1">
                <a:solidFill>
                  <a:srgbClr val="729FCF"/>
                </a:solidFill>
                <a:latin typeface="Segoe Print"/>
                <a:ea typeface="DejaVu Sans"/>
              </a:rPr>
              <a:t>Do Grabka przyjechali przyjaciele: Miluś, Gródka, Sośnia, Cieszek, Krośnik, Odolan i Przygodek. Wspólnie z tą wspaniałą Ósemką zapraszamy na twardogórski szlak.</a:t>
            </a:r>
            <a:endParaRPr lang="pl-PL" sz="1800" b="0" strike="noStrike" spc="-1">
              <a:latin typeface="Arial"/>
            </a:endParaRPr>
          </a:p>
        </p:txBody>
      </p:sp>
      <p:pic>
        <p:nvPicPr>
          <p:cNvPr id="161" name="Obraz 160"/>
          <p:cNvPicPr/>
          <p:nvPr/>
        </p:nvPicPr>
        <p:blipFill>
          <a:blip r:embed="rId2"/>
          <a:stretch/>
        </p:blipFill>
        <p:spPr>
          <a:xfrm>
            <a:off x="155880" y="180000"/>
            <a:ext cx="5061240" cy="5108760"/>
          </a:xfrm>
          <a:prstGeom prst="rect">
            <a:avLst/>
          </a:prstGeom>
          <a:ln w="0">
            <a:noFill/>
          </a:ln>
          <a:effectLst>
            <a:outerShdw dist="89604" dir="2700000" rotWithShape="0">
              <a:srgbClr val="729FCF"/>
            </a:outerShdw>
            <a:softEdge rad="76320"/>
          </a:effectLst>
        </p:spPr>
      </p:pic>
      <p:sp>
        <p:nvSpPr>
          <p:cNvPr id="162" name="Prostokąt 161"/>
          <p:cNvSpPr/>
          <p:nvPr/>
        </p:nvSpPr>
        <p:spPr>
          <a:xfrm>
            <a:off x="604911" y="5183640"/>
            <a:ext cx="4051495" cy="57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2200" b="0" u="sng" strike="noStrike" spc="-1" dirty="0">
                <a:solidFill>
                  <a:srgbClr val="0000FF"/>
                </a:solidFill>
                <a:uFillTx/>
                <a:latin typeface="Segoe Print"/>
                <a:ea typeface="DejaVu Sans"/>
                <a:hlinkClick r:id="rId3"/>
              </a:rPr>
              <a:t>Link do </a:t>
            </a:r>
            <a:r>
              <a:rPr lang="pl-PL" sz="2200" b="0" u="sng" strike="noStrike" spc="-1" dirty="0" smtClean="0">
                <a:solidFill>
                  <a:srgbClr val="0000FF"/>
                </a:solidFill>
                <a:uFillTx/>
                <a:latin typeface="Segoe Print"/>
                <a:ea typeface="DejaVu Sans"/>
                <a:hlinkClick r:id="rId3"/>
              </a:rPr>
              <a:t>spaceru</a:t>
            </a:r>
            <a:r>
              <a:rPr lang="pl-PL" sz="2200" b="0" u="sng" strike="noStrike" spc="-1" dirty="0" smtClean="0">
                <a:solidFill>
                  <a:srgbClr val="0000FF"/>
                </a:solidFill>
                <a:uFillTx/>
                <a:latin typeface="Segoe Print"/>
                <a:ea typeface="DejaVu Sans"/>
                <a:sym typeface="Wingdings" panose="05000000000000000000" pitchFamily="2" charset="2"/>
              </a:rPr>
              <a:t></a:t>
            </a:r>
            <a:endParaRPr lang="pl-PL" sz="2200" b="0" strike="noStrike" spc="-1" dirty="0">
              <a:latin typeface="Arial"/>
            </a:endParaRPr>
          </a:p>
        </p:txBody>
      </p:sp>
      <p:pic>
        <p:nvPicPr>
          <p:cNvPr id="163" name="Obraz 162"/>
          <p:cNvPicPr/>
          <p:nvPr/>
        </p:nvPicPr>
        <p:blipFill>
          <a:blip r:embed="rId4"/>
          <a:stretch/>
        </p:blipFill>
        <p:spPr>
          <a:xfrm>
            <a:off x="5220000" y="2052000"/>
            <a:ext cx="4703040" cy="3526920"/>
          </a:xfrm>
          <a:prstGeom prst="rect">
            <a:avLst/>
          </a:prstGeom>
          <a:ln w="0">
            <a:noFill/>
          </a:ln>
          <a:effectLst>
            <a:outerShdw dist="143570" dir="2700000" rotWithShape="0">
              <a:srgbClr val="729FCF"/>
            </a:outerShdw>
            <a:softEdge rad="16524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Dowolny kształt 163"/>
          <p:cNvSpPr/>
          <p:nvPr/>
        </p:nvSpPr>
        <p:spPr>
          <a:xfrm rot="3356400">
            <a:off x="1848600" y="83880"/>
            <a:ext cx="1062720" cy="1023120"/>
          </a:xfrm>
          <a:custGeom>
            <a:avLst/>
            <a:gdLst>
              <a:gd name="textAreaLeft" fmla="*/ 0 w 1062720"/>
              <a:gd name="textAreaRight" fmla="*/ 1064520 w 1062720"/>
              <a:gd name="textAreaTop" fmla="*/ 0 h 1023120"/>
              <a:gd name="textAreaBottom" fmla="*/ 1024920 h 1023120"/>
            </a:gdLst>
            <a:ahLst/>
            <a:cxnLst/>
            <a:rect l="textAreaLeft" t="textAreaTop" r="textAreaRight" b="textAreaBottom"/>
            <a:pathLst>
              <a:path w="2958" h="2848">
                <a:moveTo>
                  <a:pt x="1009" y="965"/>
                </a:moveTo>
                <a:cubicBezTo>
                  <a:pt x="846" y="873"/>
                  <a:pt x="670" y="793"/>
                  <a:pt x="499" y="706"/>
                </a:cubicBezTo>
                <a:cubicBezTo>
                  <a:pt x="512" y="907"/>
                  <a:pt x="546" y="1075"/>
                  <a:pt x="593" y="1222"/>
                </a:cubicBezTo>
                <a:cubicBezTo>
                  <a:pt x="402" y="1191"/>
                  <a:pt x="199" y="1182"/>
                  <a:pt x="0" y="1162"/>
                </a:cubicBezTo>
                <a:cubicBezTo>
                  <a:pt x="327" y="2048"/>
                  <a:pt x="879" y="2062"/>
                  <a:pt x="1385" y="2613"/>
                </a:cubicBezTo>
                <a:cubicBezTo>
                  <a:pt x="1413" y="2685"/>
                  <a:pt x="1448" y="2758"/>
                  <a:pt x="1491" y="2834"/>
                </a:cubicBezTo>
                <a:cubicBezTo>
                  <a:pt x="1491" y="2836"/>
                  <a:pt x="1491" y="2838"/>
                  <a:pt x="1492" y="2840"/>
                </a:cubicBezTo>
                <a:cubicBezTo>
                  <a:pt x="1492" y="2839"/>
                  <a:pt x="1492" y="2839"/>
                  <a:pt x="1493" y="2838"/>
                </a:cubicBezTo>
                <a:cubicBezTo>
                  <a:pt x="1495" y="2841"/>
                  <a:pt x="1496" y="2844"/>
                  <a:pt x="1497" y="2847"/>
                </a:cubicBezTo>
                <a:cubicBezTo>
                  <a:pt x="1501" y="2838"/>
                  <a:pt x="1505" y="2829"/>
                  <a:pt x="1508" y="2820"/>
                </a:cubicBezTo>
                <a:cubicBezTo>
                  <a:pt x="2030" y="2195"/>
                  <a:pt x="2617" y="2219"/>
                  <a:pt x="2957" y="1296"/>
                </a:cubicBezTo>
                <a:cubicBezTo>
                  <a:pt x="2759" y="1316"/>
                  <a:pt x="2556" y="1324"/>
                  <a:pt x="2364" y="1356"/>
                </a:cubicBezTo>
                <a:cubicBezTo>
                  <a:pt x="2411" y="1208"/>
                  <a:pt x="2445" y="1040"/>
                  <a:pt x="2458" y="840"/>
                </a:cubicBezTo>
                <a:cubicBezTo>
                  <a:pt x="2300" y="921"/>
                  <a:pt x="2136" y="995"/>
                  <a:pt x="1982" y="1079"/>
                </a:cubicBezTo>
                <a:cubicBezTo>
                  <a:pt x="1996" y="804"/>
                  <a:pt x="1859" y="465"/>
                  <a:pt x="1473" y="0"/>
                </a:cubicBezTo>
                <a:cubicBezTo>
                  <a:pt x="1270" y="313"/>
                  <a:pt x="1028" y="613"/>
                  <a:pt x="1009" y="965"/>
                </a:cubicBezTo>
                <a:close/>
              </a:path>
            </a:pathLst>
          </a:custGeom>
          <a:gradFill rotWithShape="0">
            <a:gsLst>
              <a:gs pos="0">
                <a:srgbClr val="D4EA6B"/>
              </a:gs>
              <a:gs pos="100000">
                <a:srgbClr val="BBE33D"/>
              </a:gs>
            </a:gsLst>
            <a:lin ang="36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Dowolny kształt 164"/>
          <p:cNvSpPr/>
          <p:nvPr/>
        </p:nvSpPr>
        <p:spPr>
          <a:xfrm rot="19268400">
            <a:off x="-360" y="0"/>
            <a:ext cx="1062720" cy="1023120"/>
          </a:xfrm>
          <a:custGeom>
            <a:avLst/>
            <a:gdLst>
              <a:gd name="textAreaLeft" fmla="*/ 0 w 1062720"/>
              <a:gd name="textAreaRight" fmla="*/ 1064520 w 1062720"/>
              <a:gd name="textAreaTop" fmla="*/ 0 h 1023120"/>
              <a:gd name="textAreaBottom" fmla="*/ 1024920 h 1023120"/>
            </a:gdLst>
            <a:ahLst/>
            <a:cxnLst/>
            <a:rect l="textAreaLeft" t="textAreaTop" r="textAreaRight" b="textAreaBottom"/>
            <a:pathLst>
              <a:path w="2958" h="2848">
                <a:moveTo>
                  <a:pt x="1009" y="965"/>
                </a:moveTo>
                <a:cubicBezTo>
                  <a:pt x="846" y="873"/>
                  <a:pt x="670" y="793"/>
                  <a:pt x="499" y="706"/>
                </a:cubicBezTo>
                <a:cubicBezTo>
                  <a:pt x="512" y="907"/>
                  <a:pt x="546" y="1075"/>
                  <a:pt x="593" y="1222"/>
                </a:cubicBezTo>
                <a:cubicBezTo>
                  <a:pt x="402" y="1191"/>
                  <a:pt x="199" y="1182"/>
                  <a:pt x="0" y="1162"/>
                </a:cubicBezTo>
                <a:cubicBezTo>
                  <a:pt x="327" y="2048"/>
                  <a:pt x="879" y="2062"/>
                  <a:pt x="1385" y="2613"/>
                </a:cubicBezTo>
                <a:cubicBezTo>
                  <a:pt x="1413" y="2685"/>
                  <a:pt x="1448" y="2758"/>
                  <a:pt x="1491" y="2834"/>
                </a:cubicBezTo>
                <a:cubicBezTo>
                  <a:pt x="1491" y="2836"/>
                  <a:pt x="1491" y="2838"/>
                  <a:pt x="1492" y="2840"/>
                </a:cubicBezTo>
                <a:cubicBezTo>
                  <a:pt x="1492" y="2839"/>
                  <a:pt x="1492" y="2839"/>
                  <a:pt x="1493" y="2838"/>
                </a:cubicBezTo>
                <a:cubicBezTo>
                  <a:pt x="1495" y="2841"/>
                  <a:pt x="1496" y="2844"/>
                  <a:pt x="1497" y="2847"/>
                </a:cubicBezTo>
                <a:cubicBezTo>
                  <a:pt x="1501" y="2838"/>
                  <a:pt x="1505" y="2829"/>
                  <a:pt x="1508" y="2820"/>
                </a:cubicBezTo>
                <a:cubicBezTo>
                  <a:pt x="2030" y="2195"/>
                  <a:pt x="2617" y="2219"/>
                  <a:pt x="2957" y="1296"/>
                </a:cubicBezTo>
                <a:cubicBezTo>
                  <a:pt x="2759" y="1316"/>
                  <a:pt x="2556" y="1324"/>
                  <a:pt x="2364" y="1356"/>
                </a:cubicBezTo>
                <a:cubicBezTo>
                  <a:pt x="2411" y="1208"/>
                  <a:pt x="2445" y="1040"/>
                  <a:pt x="2458" y="840"/>
                </a:cubicBezTo>
                <a:cubicBezTo>
                  <a:pt x="2300" y="921"/>
                  <a:pt x="2136" y="995"/>
                  <a:pt x="1982" y="1079"/>
                </a:cubicBezTo>
                <a:cubicBezTo>
                  <a:pt x="1996" y="804"/>
                  <a:pt x="1859" y="465"/>
                  <a:pt x="1473" y="0"/>
                </a:cubicBezTo>
                <a:cubicBezTo>
                  <a:pt x="1270" y="313"/>
                  <a:pt x="1028" y="613"/>
                  <a:pt x="1009" y="965"/>
                </a:cubicBezTo>
                <a:close/>
              </a:path>
            </a:pathLst>
          </a:custGeom>
          <a:gradFill rotWithShape="0">
            <a:gsLst>
              <a:gs pos="0">
                <a:srgbClr val="DDE8CB"/>
              </a:gs>
              <a:gs pos="100000">
                <a:srgbClr val="FFFF38"/>
              </a:gs>
            </a:gsLst>
            <a:lin ang="36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Dowolny kształt 165"/>
          <p:cNvSpPr/>
          <p:nvPr/>
        </p:nvSpPr>
        <p:spPr>
          <a:xfrm rot="1707600">
            <a:off x="0" y="1978560"/>
            <a:ext cx="1062720" cy="1022760"/>
          </a:xfrm>
          <a:custGeom>
            <a:avLst/>
            <a:gdLst>
              <a:gd name="textAreaLeft" fmla="*/ 0 w 1062720"/>
              <a:gd name="textAreaRight" fmla="*/ 1064520 w 1062720"/>
              <a:gd name="textAreaTop" fmla="*/ 0 h 1022760"/>
              <a:gd name="textAreaBottom" fmla="*/ 1024200 h 1022760"/>
            </a:gdLst>
            <a:ahLst/>
            <a:cxnLst/>
            <a:rect l="textAreaLeft" t="textAreaTop" r="textAreaRight" b="textAreaBottom"/>
            <a:pathLst>
              <a:path w="2958" h="2848">
                <a:moveTo>
                  <a:pt x="1009" y="965"/>
                </a:moveTo>
                <a:cubicBezTo>
                  <a:pt x="846" y="873"/>
                  <a:pt x="670" y="793"/>
                  <a:pt x="499" y="706"/>
                </a:cubicBezTo>
                <a:cubicBezTo>
                  <a:pt x="512" y="907"/>
                  <a:pt x="546" y="1075"/>
                  <a:pt x="593" y="1222"/>
                </a:cubicBezTo>
                <a:cubicBezTo>
                  <a:pt x="402" y="1191"/>
                  <a:pt x="199" y="1182"/>
                  <a:pt x="0" y="1162"/>
                </a:cubicBezTo>
                <a:cubicBezTo>
                  <a:pt x="327" y="2048"/>
                  <a:pt x="879" y="2062"/>
                  <a:pt x="1385" y="2613"/>
                </a:cubicBezTo>
                <a:cubicBezTo>
                  <a:pt x="1413" y="2685"/>
                  <a:pt x="1448" y="2758"/>
                  <a:pt x="1491" y="2834"/>
                </a:cubicBezTo>
                <a:cubicBezTo>
                  <a:pt x="1491" y="2836"/>
                  <a:pt x="1491" y="2838"/>
                  <a:pt x="1492" y="2840"/>
                </a:cubicBezTo>
                <a:cubicBezTo>
                  <a:pt x="1492" y="2839"/>
                  <a:pt x="1492" y="2839"/>
                  <a:pt x="1493" y="2838"/>
                </a:cubicBezTo>
                <a:cubicBezTo>
                  <a:pt x="1495" y="2841"/>
                  <a:pt x="1496" y="2844"/>
                  <a:pt x="1497" y="2847"/>
                </a:cubicBezTo>
                <a:cubicBezTo>
                  <a:pt x="1501" y="2838"/>
                  <a:pt x="1505" y="2829"/>
                  <a:pt x="1508" y="2820"/>
                </a:cubicBezTo>
                <a:cubicBezTo>
                  <a:pt x="2030" y="2195"/>
                  <a:pt x="2617" y="2219"/>
                  <a:pt x="2957" y="1296"/>
                </a:cubicBezTo>
                <a:cubicBezTo>
                  <a:pt x="2759" y="1316"/>
                  <a:pt x="2556" y="1324"/>
                  <a:pt x="2364" y="1356"/>
                </a:cubicBezTo>
                <a:cubicBezTo>
                  <a:pt x="2411" y="1208"/>
                  <a:pt x="2445" y="1040"/>
                  <a:pt x="2458" y="840"/>
                </a:cubicBezTo>
                <a:cubicBezTo>
                  <a:pt x="2300" y="921"/>
                  <a:pt x="2136" y="995"/>
                  <a:pt x="1982" y="1079"/>
                </a:cubicBezTo>
                <a:cubicBezTo>
                  <a:pt x="1996" y="804"/>
                  <a:pt x="1859" y="465"/>
                  <a:pt x="1473" y="0"/>
                </a:cubicBezTo>
                <a:cubicBezTo>
                  <a:pt x="1270" y="313"/>
                  <a:pt x="1028" y="613"/>
                  <a:pt x="1009" y="965"/>
                </a:cubicBezTo>
                <a:close/>
              </a:path>
            </a:pathLst>
          </a:custGeom>
          <a:gradFill rotWithShape="0">
            <a:gsLst>
              <a:gs pos="0">
                <a:srgbClr val="DEE6EF"/>
              </a:gs>
              <a:gs pos="100000">
                <a:srgbClr val="50938A"/>
              </a:gs>
            </a:gsLst>
            <a:lin ang="36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Dowolny kształt 166"/>
          <p:cNvSpPr/>
          <p:nvPr/>
        </p:nvSpPr>
        <p:spPr>
          <a:xfrm rot="1753800">
            <a:off x="7753320" y="580320"/>
            <a:ext cx="1062720" cy="1023120"/>
          </a:xfrm>
          <a:custGeom>
            <a:avLst/>
            <a:gdLst>
              <a:gd name="textAreaLeft" fmla="*/ 0 w 1062720"/>
              <a:gd name="textAreaRight" fmla="*/ 1064520 w 1062720"/>
              <a:gd name="textAreaTop" fmla="*/ 0 h 1023120"/>
              <a:gd name="textAreaBottom" fmla="*/ 1024920 h 1023120"/>
            </a:gdLst>
            <a:ahLst/>
            <a:cxnLst/>
            <a:rect l="textAreaLeft" t="textAreaTop" r="textAreaRight" b="textAreaBottom"/>
            <a:pathLst>
              <a:path w="2958" h="2848">
                <a:moveTo>
                  <a:pt x="1009" y="965"/>
                </a:moveTo>
                <a:cubicBezTo>
                  <a:pt x="846" y="873"/>
                  <a:pt x="670" y="793"/>
                  <a:pt x="499" y="706"/>
                </a:cubicBezTo>
                <a:cubicBezTo>
                  <a:pt x="512" y="907"/>
                  <a:pt x="546" y="1075"/>
                  <a:pt x="593" y="1222"/>
                </a:cubicBezTo>
                <a:cubicBezTo>
                  <a:pt x="402" y="1191"/>
                  <a:pt x="199" y="1182"/>
                  <a:pt x="0" y="1162"/>
                </a:cubicBezTo>
                <a:cubicBezTo>
                  <a:pt x="327" y="2048"/>
                  <a:pt x="879" y="2062"/>
                  <a:pt x="1385" y="2613"/>
                </a:cubicBezTo>
                <a:cubicBezTo>
                  <a:pt x="1413" y="2685"/>
                  <a:pt x="1448" y="2758"/>
                  <a:pt x="1491" y="2834"/>
                </a:cubicBezTo>
                <a:cubicBezTo>
                  <a:pt x="1491" y="2836"/>
                  <a:pt x="1491" y="2838"/>
                  <a:pt x="1492" y="2840"/>
                </a:cubicBezTo>
                <a:cubicBezTo>
                  <a:pt x="1492" y="2839"/>
                  <a:pt x="1492" y="2839"/>
                  <a:pt x="1493" y="2838"/>
                </a:cubicBezTo>
                <a:cubicBezTo>
                  <a:pt x="1495" y="2841"/>
                  <a:pt x="1496" y="2844"/>
                  <a:pt x="1497" y="2847"/>
                </a:cubicBezTo>
                <a:cubicBezTo>
                  <a:pt x="1501" y="2838"/>
                  <a:pt x="1505" y="2829"/>
                  <a:pt x="1508" y="2820"/>
                </a:cubicBezTo>
                <a:cubicBezTo>
                  <a:pt x="2030" y="2195"/>
                  <a:pt x="2617" y="2219"/>
                  <a:pt x="2957" y="1296"/>
                </a:cubicBezTo>
                <a:cubicBezTo>
                  <a:pt x="2759" y="1316"/>
                  <a:pt x="2556" y="1324"/>
                  <a:pt x="2364" y="1356"/>
                </a:cubicBezTo>
                <a:cubicBezTo>
                  <a:pt x="2411" y="1208"/>
                  <a:pt x="2445" y="1040"/>
                  <a:pt x="2458" y="840"/>
                </a:cubicBezTo>
                <a:cubicBezTo>
                  <a:pt x="2300" y="921"/>
                  <a:pt x="2136" y="995"/>
                  <a:pt x="1982" y="1079"/>
                </a:cubicBezTo>
                <a:cubicBezTo>
                  <a:pt x="1996" y="804"/>
                  <a:pt x="1859" y="465"/>
                  <a:pt x="1473" y="0"/>
                </a:cubicBezTo>
                <a:cubicBezTo>
                  <a:pt x="1270" y="313"/>
                  <a:pt x="1028" y="613"/>
                  <a:pt x="1009" y="965"/>
                </a:cubicBezTo>
                <a:close/>
              </a:path>
            </a:pathLst>
          </a:custGeom>
          <a:gradFill rotWithShape="0">
            <a:gsLst>
              <a:gs pos="0">
                <a:srgbClr val="FF3838"/>
              </a:gs>
              <a:gs pos="100000">
                <a:srgbClr val="FFD7D7">
                  <a:alpha val="0"/>
                </a:srgbClr>
              </a:gs>
            </a:gsLst>
            <a:lin ang="36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Dowolny kształt 167"/>
          <p:cNvSpPr/>
          <p:nvPr/>
        </p:nvSpPr>
        <p:spPr>
          <a:xfrm rot="1693800">
            <a:off x="8836560" y="43920"/>
            <a:ext cx="1063080" cy="1022760"/>
          </a:xfrm>
          <a:custGeom>
            <a:avLst/>
            <a:gdLst>
              <a:gd name="textAreaLeft" fmla="*/ 0 w 1063080"/>
              <a:gd name="textAreaRight" fmla="*/ 1064880 w 1063080"/>
              <a:gd name="textAreaTop" fmla="*/ 0 h 1022760"/>
              <a:gd name="textAreaBottom" fmla="*/ 1024560 h 1022760"/>
            </a:gdLst>
            <a:ahLst/>
            <a:cxnLst/>
            <a:rect l="textAreaLeft" t="textAreaTop" r="textAreaRight" b="textAreaBottom"/>
            <a:pathLst>
              <a:path w="2958" h="2848">
                <a:moveTo>
                  <a:pt x="1009" y="965"/>
                </a:moveTo>
                <a:cubicBezTo>
                  <a:pt x="846" y="873"/>
                  <a:pt x="670" y="793"/>
                  <a:pt x="499" y="706"/>
                </a:cubicBezTo>
                <a:cubicBezTo>
                  <a:pt x="512" y="907"/>
                  <a:pt x="546" y="1075"/>
                  <a:pt x="593" y="1222"/>
                </a:cubicBezTo>
                <a:cubicBezTo>
                  <a:pt x="402" y="1191"/>
                  <a:pt x="199" y="1182"/>
                  <a:pt x="0" y="1162"/>
                </a:cubicBezTo>
                <a:cubicBezTo>
                  <a:pt x="327" y="2048"/>
                  <a:pt x="879" y="2062"/>
                  <a:pt x="1385" y="2613"/>
                </a:cubicBezTo>
                <a:cubicBezTo>
                  <a:pt x="1413" y="2685"/>
                  <a:pt x="1448" y="2758"/>
                  <a:pt x="1491" y="2834"/>
                </a:cubicBezTo>
                <a:cubicBezTo>
                  <a:pt x="1491" y="2836"/>
                  <a:pt x="1491" y="2838"/>
                  <a:pt x="1492" y="2840"/>
                </a:cubicBezTo>
                <a:cubicBezTo>
                  <a:pt x="1492" y="2839"/>
                  <a:pt x="1492" y="2839"/>
                  <a:pt x="1493" y="2838"/>
                </a:cubicBezTo>
                <a:cubicBezTo>
                  <a:pt x="1495" y="2841"/>
                  <a:pt x="1496" y="2844"/>
                  <a:pt x="1497" y="2847"/>
                </a:cubicBezTo>
                <a:cubicBezTo>
                  <a:pt x="1501" y="2838"/>
                  <a:pt x="1505" y="2829"/>
                  <a:pt x="1508" y="2820"/>
                </a:cubicBezTo>
                <a:cubicBezTo>
                  <a:pt x="2030" y="2195"/>
                  <a:pt x="2617" y="2219"/>
                  <a:pt x="2957" y="1296"/>
                </a:cubicBezTo>
                <a:cubicBezTo>
                  <a:pt x="2759" y="1316"/>
                  <a:pt x="2556" y="1324"/>
                  <a:pt x="2364" y="1356"/>
                </a:cubicBezTo>
                <a:cubicBezTo>
                  <a:pt x="2411" y="1208"/>
                  <a:pt x="2445" y="1040"/>
                  <a:pt x="2458" y="840"/>
                </a:cubicBezTo>
                <a:cubicBezTo>
                  <a:pt x="2300" y="921"/>
                  <a:pt x="2136" y="995"/>
                  <a:pt x="1982" y="1079"/>
                </a:cubicBezTo>
                <a:cubicBezTo>
                  <a:pt x="1996" y="804"/>
                  <a:pt x="1859" y="465"/>
                  <a:pt x="1473" y="0"/>
                </a:cubicBezTo>
                <a:cubicBezTo>
                  <a:pt x="1270" y="313"/>
                  <a:pt x="1028" y="613"/>
                  <a:pt x="1009" y="965"/>
                </a:cubicBezTo>
                <a:close/>
              </a:path>
            </a:pathLst>
          </a:custGeom>
          <a:gradFill rotWithShape="0">
            <a:gsLst>
              <a:gs pos="0">
                <a:srgbClr val="5983B0">
                  <a:alpha val="60000"/>
                </a:srgbClr>
              </a:gs>
              <a:gs pos="100000">
                <a:srgbClr val="FFD7D7">
                  <a:alpha val="60000"/>
                </a:srgbClr>
              </a:gs>
            </a:gsLst>
            <a:lin ang="36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TextShape 2_27"/>
          <p:cNvSpPr/>
          <p:nvPr/>
        </p:nvSpPr>
        <p:spPr>
          <a:xfrm>
            <a:off x="2340000" y="112320"/>
            <a:ext cx="6478560" cy="60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l-PL" sz="3400" b="1" strike="noStrike" spc="-1">
                <a:solidFill>
                  <a:srgbClr val="3465A4"/>
                </a:solidFill>
                <a:latin typeface="Segoe Print"/>
                <a:ea typeface="DejaVu Sans"/>
              </a:rPr>
              <a:t>Stacja PKP TWARDOGÓRA</a:t>
            </a:r>
            <a:endParaRPr lang="pl-PL" sz="3400" b="0" strike="noStrike" spc="-1">
              <a:latin typeface="Arial"/>
            </a:endParaRPr>
          </a:p>
        </p:txBody>
      </p:sp>
      <p:pic>
        <p:nvPicPr>
          <p:cNvPr id="170" name="Obraz 169"/>
          <p:cNvPicPr/>
          <p:nvPr/>
        </p:nvPicPr>
        <p:blipFill>
          <a:blip r:embed="rId2"/>
          <a:stretch/>
        </p:blipFill>
        <p:spPr>
          <a:xfrm>
            <a:off x="359280" y="2532600"/>
            <a:ext cx="3579480" cy="2684160"/>
          </a:xfrm>
          <a:prstGeom prst="rect">
            <a:avLst/>
          </a:prstGeom>
          <a:ln w="0" cap="rnd">
            <a:solidFill>
              <a:srgbClr val="3465A4"/>
            </a:solidFill>
          </a:ln>
          <a:effectLst>
            <a:glow rad="12600">
              <a:srgbClr val="B4C7DC"/>
            </a:glow>
            <a:softEdge rad="76320"/>
          </a:effectLst>
        </p:spPr>
      </p:pic>
      <p:sp>
        <p:nvSpPr>
          <p:cNvPr id="171" name="Dowolny kształt 170"/>
          <p:cNvSpPr/>
          <p:nvPr/>
        </p:nvSpPr>
        <p:spPr>
          <a:xfrm rot="17631000">
            <a:off x="3751920" y="701280"/>
            <a:ext cx="920520" cy="904680"/>
          </a:xfrm>
          <a:custGeom>
            <a:avLst/>
            <a:gdLst>
              <a:gd name="textAreaLeft" fmla="*/ 0 w 920520"/>
              <a:gd name="textAreaRight" fmla="*/ 921960 w 920520"/>
              <a:gd name="textAreaTop" fmla="*/ 0 h 904680"/>
              <a:gd name="textAreaBottom" fmla="*/ 906480 h 904680"/>
            </a:gdLst>
            <a:ahLst/>
            <a:cxnLst/>
            <a:rect l="textAreaLeft" t="textAreaTop" r="textAreaRight" b="textAreaBottom"/>
            <a:pathLst>
              <a:path w="2674" h="2519">
                <a:moveTo>
                  <a:pt x="1114" y="629"/>
                </a:moveTo>
                <a:cubicBezTo>
                  <a:pt x="1014" y="471"/>
                  <a:pt x="897" y="317"/>
                  <a:pt x="788" y="160"/>
                </a:cubicBezTo>
                <a:cubicBezTo>
                  <a:pt x="704" y="343"/>
                  <a:pt x="654" y="507"/>
                  <a:pt x="626" y="659"/>
                </a:cubicBezTo>
                <a:cubicBezTo>
                  <a:pt x="472" y="541"/>
                  <a:pt x="298" y="437"/>
                  <a:pt x="132" y="325"/>
                </a:cubicBezTo>
                <a:cubicBezTo>
                  <a:pt x="0" y="1260"/>
                  <a:pt x="480" y="1534"/>
                  <a:pt x="664" y="2259"/>
                </a:cubicBezTo>
                <a:cubicBezTo>
                  <a:pt x="655" y="2335"/>
                  <a:pt x="651" y="2416"/>
                  <a:pt x="653" y="2504"/>
                </a:cubicBezTo>
                <a:cubicBezTo>
                  <a:pt x="652" y="2505"/>
                  <a:pt x="651" y="2507"/>
                  <a:pt x="651" y="2509"/>
                </a:cubicBezTo>
                <a:lnTo>
                  <a:pt x="653" y="2508"/>
                </a:lnTo>
                <a:cubicBezTo>
                  <a:pt x="653" y="2512"/>
                  <a:pt x="652" y="2515"/>
                  <a:pt x="652" y="2518"/>
                </a:cubicBezTo>
                <a:cubicBezTo>
                  <a:pt x="660" y="2512"/>
                  <a:pt x="667" y="2506"/>
                  <a:pt x="674" y="2499"/>
                </a:cubicBezTo>
                <a:cubicBezTo>
                  <a:pt x="1430" y="2196"/>
                  <a:pt x="1936" y="2496"/>
                  <a:pt x="2673" y="1844"/>
                </a:cubicBezTo>
                <a:cubicBezTo>
                  <a:pt x="2489" y="1768"/>
                  <a:pt x="2306" y="1679"/>
                  <a:pt x="2122" y="1616"/>
                </a:cubicBezTo>
                <a:cubicBezTo>
                  <a:pt x="2233" y="1508"/>
                  <a:pt x="2343" y="1376"/>
                  <a:pt x="2449" y="1206"/>
                </a:cubicBezTo>
                <a:cubicBezTo>
                  <a:pt x="2272" y="1203"/>
                  <a:pt x="2092" y="1190"/>
                  <a:pt x="1917" y="1191"/>
                </a:cubicBezTo>
                <a:cubicBezTo>
                  <a:pt x="2059" y="955"/>
                  <a:pt x="2100" y="592"/>
                  <a:pt x="1980" y="0"/>
                </a:cubicBezTo>
                <a:cubicBezTo>
                  <a:pt x="1653" y="179"/>
                  <a:pt x="1298" y="328"/>
                  <a:pt x="1114" y="629"/>
                </a:cubicBezTo>
                <a:close/>
              </a:path>
            </a:pathLst>
          </a:custGeom>
          <a:gradFill rotWithShape="0">
            <a:gsLst>
              <a:gs pos="0">
                <a:srgbClr val="FFB66C">
                  <a:alpha val="70196"/>
                </a:srgbClr>
              </a:gs>
              <a:gs pos="100000">
                <a:srgbClr val="BBE33D">
                  <a:alpha val="70196"/>
                </a:srgbClr>
              </a:gs>
            </a:gsLst>
            <a:lin ang="36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2" name="Obraz 171"/>
          <p:cNvPicPr/>
          <p:nvPr/>
        </p:nvPicPr>
        <p:blipFill>
          <a:blip r:embed="rId3"/>
          <a:stretch/>
        </p:blipFill>
        <p:spPr>
          <a:xfrm rot="21091200">
            <a:off x="553320" y="477000"/>
            <a:ext cx="1947240" cy="1459440"/>
          </a:xfrm>
          <a:prstGeom prst="rect">
            <a:avLst/>
          </a:prstGeom>
          <a:ln w="0">
            <a:noFill/>
          </a:ln>
          <a:effectLst>
            <a:glow rad="12600">
              <a:srgbClr val="FFDE59"/>
            </a:glow>
            <a:softEdge rad="50760"/>
          </a:effectLst>
        </p:spPr>
      </p:pic>
      <p:sp>
        <p:nvSpPr>
          <p:cNvPr id="173" name="Dowolny kształt 172"/>
          <p:cNvSpPr/>
          <p:nvPr/>
        </p:nvSpPr>
        <p:spPr>
          <a:xfrm rot="6716400">
            <a:off x="7795080" y="3592080"/>
            <a:ext cx="1062720" cy="1023120"/>
          </a:xfrm>
          <a:custGeom>
            <a:avLst/>
            <a:gdLst>
              <a:gd name="textAreaLeft" fmla="*/ 0 w 1062720"/>
              <a:gd name="textAreaRight" fmla="*/ 1064520 w 1062720"/>
              <a:gd name="textAreaTop" fmla="*/ 0 h 1023120"/>
              <a:gd name="textAreaBottom" fmla="*/ 1024920 h 1023120"/>
            </a:gdLst>
            <a:ahLst/>
            <a:cxnLst/>
            <a:rect l="textAreaLeft" t="textAreaTop" r="textAreaRight" b="textAreaBottom"/>
            <a:pathLst>
              <a:path w="2958" h="2848">
                <a:moveTo>
                  <a:pt x="1009" y="965"/>
                </a:moveTo>
                <a:cubicBezTo>
                  <a:pt x="846" y="873"/>
                  <a:pt x="670" y="793"/>
                  <a:pt x="499" y="706"/>
                </a:cubicBezTo>
                <a:cubicBezTo>
                  <a:pt x="512" y="907"/>
                  <a:pt x="546" y="1075"/>
                  <a:pt x="593" y="1222"/>
                </a:cubicBezTo>
                <a:cubicBezTo>
                  <a:pt x="402" y="1191"/>
                  <a:pt x="199" y="1182"/>
                  <a:pt x="0" y="1162"/>
                </a:cubicBezTo>
                <a:cubicBezTo>
                  <a:pt x="327" y="2048"/>
                  <a:pt x="879" y="2062"/>
                  <a:pt x="1385" y="2613"/>
                </a:cubicBezTo>
                <a:cubicBezTo>
                  <a:pt x="1413" y="2685"/>
                  <a:pt x="1448" y="2758"/>
                  <a:pt x="1491" y="2834"/>
                </a:cubicBezTo>
                <a:cubicBezTo>
                  <a:pt x="1491" y="2836"/>
                  <a:pt x="1491" y="2838"/>
                  <a:pt x="1492" y="2840"/>
                </a:cubicBezTo>
                <a:cubicBezTo>
                  <a:pt x="1492" y="2839"/>
                  <a:pt x="1492" y="2839"/>
                  <a:pt x="1493" y="2838"/>
                </a:cubicBezTo>
                <a:cubicBezTo>
                  <a:pt x="1495" y="2841"/>
                  <a:pt x="1496" y="2844"/>
                  <a:pt x="1497" y="2847"/>
                </a:cubicBezTo>
                <a:cubicBezTo>
                  <a:pt x="1501" y="2838"/>
                  <a:pt x="1505" y="2829"/>
                  <a:pt x="1508" y="2820"/>
                </a:cubicBezTo>
                <a:cubicBezTo>
                  <a:pt x="2030" y="2195"/>
                  <a:pt x="2617" y="2219"/>
                  <a:pt x="2957" y="1296"/>
                </a:cubicBezTo>
                <a:cubicBezTo>
                  <a:pt x="2759" y="1316"/>
                  <a:pt x="2556" y="1324"/>
                  <a:pt x="2364" y="1356"/>
                </a:cubicBezTo>
                <a:cubicBezTo>
                  <a:pt x="2411" y="1208"/>
                  <a:pt x="2445" y="1040"/>
                  <a:pt x="2458" y="840"/>
                </a:cubicBezTo>
                <a:cubicBezTo>
                  <a:pt x="2300" y="921"/>
                  <a:pt x="2136" y="995"/>
                  <a:pt x="1982" y="1079"/>
                </a:cubicBezTo>
                <a:cubicBezTo>
                  <a:pt x="1996" y="804"/>
                  <a:pt x="1859" y="465"/>
                  <a:pt x="1473" y="0"/>
                </a:cubicBezTo>
                <a:cubicBezTo>
                  <a:pt x="1270" y="313"/>
                  <a:pt x="1028" y="613"/>
                  <a:pt x="1009" y="965"/>
                </a:cubicBezTo>
                <a:close/>
              </a:path>
            </a:pathLst>
          </a:custGeom>
          <a:gradFill rotWithShape="0">
            <a:gsLst>
              <a:gs pos="0">
                <a:srgbClr val="DEE6EF"/>
              </a:gs>
              <a:gs pos="100000">
                <a:srgbClr val="50938A"/>
              </a:gs>
            </a:gsLst>
            <a:lin ang="36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4" name="Obraz 173"/>
          <p:cNvPicPr/>
          <p:nvPr/>
        </p:nvPicPr>
        <p:blipFill>
          <a:blip r:embed="rId4"/>
          <a:stretch/>
        </p:blipFill>
        <p:spPr>
          <a:xfrm>
            <a:off x="4184280" y="978120"/>
            <a:ext cx="4215240" cy="3160800"/>
          </a:xfrm>
          <a:prstGeom prst="rect">
            <a:avLst/>
          </a:prstGeom>
          <a:ln w="0" cap="rnd">
            <a:solidFill>
              <a:srgbClr val="3465A4"/>
            </a:solidFill>
          </a:ln>
          <a:effectLst>
            <a:glow rad="12600">
              <a:srgbClr val="FF7B59"/>
            </a:glow>
            <a:softEdge rad="50760"/>
          </a:effectLst>
        </p:spPr>
      </p:pic>
      <p:sp>
        <p:nvSpPr>
          <p:cNvPr id="175" name="Dowolny kształt 174"/>
          <p:cNvSpPr/>
          <p:nvPr/>
        </p:nvSpPr>
        <p:spPr>
          <a:xfrm rot="1753800">
            <a:off x="3241440" y="2172960"/>
            <a:ext cx="1062720" cy="1023120"/>
          </a:xfrm>
          <a:custGeom>
            <a:avLst/>
            <a:gdLst>
              <a:gd name="textAreaLeft" fmla="*/ 0 w 1062720"/>
              <a:gd name="textAreaRight" fmla="*/ 1064520 w 1062720"/>
              <a:gd name="textAreaTop" fmla="*/ 0 h 1023120"/>
              <a:gd name="textAreaBottom" fmla="*/ 1024920 h 1023120"/>
            </a:gdLst>
            <a:ahLst/>
            <a:cxnLst/>
            <a:rect l="textAreaLeft" t="textAreaTop" r="textAreaRight" b="textAreaBottom"/>
            <a:pathLst>
              <a:path w="2958" h="2848">
                <a:moveTo>
                  <a:pt x="1009" y="965"/>
                </a:moveTo>
                <a:cubicBezTo>
                  <a:pt x="846" y="873"/>
                  <a:pt x="670" y="793"/>
                  <a:pt x="499" y="706"/>
                </a:cubicBezTo>
                <a:cubicBezTo>
                  <a:pt x="512" y="907"/>
                  <a:pt x="546" y="1075"/>
                  <a:pt x="593" y="1222"/>
                </a:cubicBezTo>
                <a:cubicBezTo>
                  <a:pt x="402" y="1191"/>
                  <a:pt x="199" y="1182"/>
                  <a:pt x="0" y="1162"/>
                </a:cubicBezTo>
                <a:cubicBezTo>
                  <a:pt x="327" y="2048"/>
                  <a:pt x="879" y="2062"/>
                  <a:pt x="1385" y="2613"/>
                </a:cubicBezTo>
                <a:cubicBezTo>
                  <a:pt x="1413" y="2685"/>
                  <a:pt x="1448" y="2758"/>
                  <a:pt x="1491" y="2834"/>
                </a:cubicBezTo>
                <a:cubicBezTo>
                  <a:pt x="1491" y="2836"/>
                  <a:pt x="1491" y="2838"/>
                  <a:pt x="1492" y="2840"/>
                </a:cubicBezTo>
                <a:cubicBezTo>
                  <a:pt x="1492" y="2839"/>
                  <a:pt x="1492" y="2839"/>
                  <a:pt x="1493" y="2838"/>
                </a:cubicBezTo>
                <a:cubicBezTo>
                  <a:pt x="1495" y="2841"/>
                  <a:pt x="1496" y="2844"/>
                  <a:pt x="1497" y="2847"/>
                </a:cubicBezTo>
                <a:cubicBezTo>
                  <a:pt x="1501" y="2838"/>
                  <a:pt x="1505" y="2829"/>
                  <a:pt x="1508" y="2820"/>
                </a:cubicBezTo>
                <a:cubicBezTo>
                  <a:pt x="2030" y="2195"/>
                  <a:pt x="2617" y="2219"/>
                  <a:pt x="2957" y="1296"/>
                </a:cubicBezTo>
                <a:cubicBezTo>
                  <a:pt x="2759" y="1316"/>
                  <a:pt x="2556" y="1324"/>
                  <a:pt x="2364" y="1356"/>
                </a:cubicBezTo>
                <a:cubicBezTo>
                  <a:pt x="2411" y="1208"/>
                  <a:pt x="2445" y="1040"/>
                  <a:pt x="2458" y="840"/>
                </a:cubicBezTo>
                <a:cubicBezTo>
                  <a:pt x="2300" y="921"/>
                  <a:pt x="2136" y="995"/>
                  <a:pt x="1982" y="1079"/>
                </a:cubicBezTo>
                <a:cubicBezTo>
                  <a:pt x="1996" y="804"/>
                  <a:pt x="1859" y="465"/>
                  <a:pt x="1473" y="0"/>
                </a:cubicBezTo>
                <a:cubicBezTo>
                  <a:pt x="1270" y="313"/>
                  <a:pt x="1028" y="613"/>
                  <a:pt x="1009" y="965"/>
                </a:cubicBezTo>
                <a:close/>
              </a:path>
            </a:pathLst>
          </a:custGeom>
          <a:gradFill rotWithShape="0">
            <a:gsLst>
              <a:gs pos="0">
                <a:srgbClr val="FF3838"/>
              </a:gs>
              <a:gs pos="100000">
                <a:srgbClr val="FFD7D7">
                  <a:alpha val="0"/>
                </a:srgbClr>
              </a:gs>
            </a:gsLst>
            <a:lin ang="36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Prostokąt 175"/>
          <p:cNvSpPr/>
          <p:nvPr/>
        </p:nvSpPr>
        <p:spPr>
          <a:xfrm>
            <a:off x="3960000" y="4782600"/>
            <a:ext cx="4138920" cy="97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2000" b="1" strike="noStrike" spc="-1">
                <a:solidFill>
                  <a:srgbClr val="3465A4"/>
                </a:solidFill>
                <a:latin typeface="Segoe Print"/>
                <a:ea typeface="DejaVu Sans"/>
              </a:rPr>
              <a:t>START – ruszamy w drogę...</a:t>
            </a:r>
            <a:endParaRPr lang="pl-PL" sz="2000" b="0" strike="noStrike" spc="-1">
              <a:latin typeface="Arial"/>
            </a:endParaRPr>
          </a:p>
        </p:txBody>
      </p:sp>
      <p:pic>
        <p:nvPicPr>
          <p:cNvPr id="177" name="Obraz 176"/>
          <p:cNvPicPr/>
          <p:nvPr/>
        </p:nvPicPr>
        <p:blipFill>
          <a:blip r:embed="rId5"/>
          <a:stretch/>
        </p:blipFill>
        <p:spPr>
          <a:xfrm flipH="1">
            <a:off x="7193520" y="270360"/>
            <a:ext cx="3246480" cy="5488560"/>
          </a:xfrm>
          <a:prstGeom prst="rect">
            <a:avLst/>
          </a:prstGeom>
          <a:ln w="0">
            <a:noFill/>
          </a:ln>
        </p:spPr>
      </p:pic>
      <p:sp>
        <p:nvSpPr>
          <p:cNvPr id="178" name="Dowolny kształt 177"/>
          <p:cNvSpPr/>
          <p:nvPr/>
        </p:nvSpPr>
        <p:spPr>
          <a:xfrm rot="17493000">
            <a:off x="6688080" y="3993120"/>
            <a:ext cx="920880" cy="904320"/>
          </a:xfrm>
          <a:custGeom>
            <a:avLst/>
            <a:gdLst>
              <a:gd name="textAreaLeft" fmla="*/ 0 w 920880"/>
              <a:gd name="textAreaRight" fmla="*/ 922680 w 920880"/>
              <a:gd name="textAreaTop" fmla="*/ 0 h 904320"/>
              <a:gd name="textAreaBottom" fmla="*/ 905760 h 904320"/>
            </a:gdLst>
            <a:ahLst/>
            <a:cxnLst/>
            <a:rect l="textAreaLeft" t="textAreaTop" r="textAreaRight" b="textAreaBottom"/>
            <a:pathLst>
              <a:path w="2674" h="2519">
                <a:moveTo>
                  <a:pt x="1114" y="629"/>
                </a:moveTo>
                <a:cubicBezTo>
                  <a:pt x="1014" y="471"/>
                  <a:pt x="897" y="317"/>
                  <a:pt x="788" y="160"/>
                </a:cubicBezTo>
                <a:cubicBezTo>
                  <a:pt x="704" y="343"/>
                  <a:pt x="654" y="507"/>
                  <a:pt x="626" y="659"/>
                </a:cubicBezTo>
                <a:cubicBezTo>
                  <a:pt x="472" y="541"/>
                  <a:pt x="298" y="437"/>
                  <a:pt x="132" y="325"/>
                </a:cubicBezTo>
                <a:cubicBezTo>
                  <a:pt x="0" y="1260"/>
                  <a:pt x="480" y="1534"/>
                  <a:pt x="664" y="2259"/>
                </a:cubicBezTo>
                <a:cubicBezTo>
                  <a:pt x="655" y="2335"/>
                  <a:pt x="651" y="2416"/>
                  <a:pt x="653" y="2504"/>
                </a:cubicBezTo>
                <a:cubicBezTo>
                  <a:pt x="652" y="2505"/>
                  <a:pt x="651" y="2507"/>
                  <a:pt x="651" y="2509"/>
                </a:cubicBezTo>
                <a:lnTo>
                  <a:pt x="653" y="2508"/>
                </a:lnTo>
                <a:cubicBezTo>
                  <a:pt x="653" y="2512"/>
                  <a:pt x="652" y="2515"/>
                  <a:pt x="652" y="2518"/>
                </a:cubicBezTo>
                <a:cubicBezTo>
                  <a:pt x="660" y="2512"/>
                  <a:pt x="667" y="2506"/>
                  <a:pt x="674" y="2499"/>
                </a:cubicBezTo>
                <a:cubicBezTo>
                  <a:pt x="1430" y="2196"/>
                  <a:pt x="1936" y="2496"/>
                  <a:pt x="2673" y="1844"/>
                </a:cubicBezTo>
                <a:cubicBezTo>
                  <a:pt x="2489" y="1768"/>
                  <a:pt x="2306" y="1679"/>
                  <a:pt x="2122" y="1616"/>
                </a:cubicBezTo>
                <a:cubicBezTo>
                  <a:pt x="2233" y="1508"/>
                  <a:pt x="2343" y="1376"/>
                  <a:pt x="2449" y="1206"/>
                </a:cubicBezTo>
                <a:cubicBezTo>
                  <a:pt x="2272" y="1203"/>
                  <a:pt x="2092" y="1190"/>
                  <a:pt x="1917" y="1191"/>
                </a:cubicBezTo>
                <a:cubicBezTo>
                  <a:pt x="2059" y="955"/>
                  <a:pt x="2100" y="592"/>
                  <a:pt x="1980" y="0"/>
                </a:cubicBezTo>
                <a:cubicBezTo>
                  <a:pt x="1653" y="179"/>
                  <a:pt x="1298" y="328"/>
                  <a:pt x="1114" y="629"/>
                </a:cubicBezTo>
                <a:close/>
              </a:path>
            </a:pathLst>
          </a:custGeom>
          <a:gradFill rotWithShape="0">
            <a:gsLst>
              <a:gs pos="0">
                <a:srgbClr val="FFB66C"/>
              </a:gs>
              <a:gs pos="100000">
                <a:srgbClr val="BBE33D"/>
              </a:gs>
            </a:gsLst>
            <a:lin ang="36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Dowolny kształt 178"/>
          <p:cNvSpPr/>
          <p:nvPr/>
        </p:nvSpPr>
        <p:spPr>
          <a:xfrm rot="17631000">
            <a:off x="-39960" y="203040"/>
            <a:ext cx="920520" cy="904680"/>
          </a:xfrm>
          <a:custGeom>
            <a:avLst/>
            <a:gdLst>
              <a:gd name="textAreaLeft" fmla="*/ 0 w 920520"/>
              <a:gd name="textAreaRight" fmla="*/ 921960 w 920520"/>
              <a:gd name="textAreaTop" fmla="*/ 0 h 904680"/>
              <a:gd name="textAreaBottom" fmla="*/ 906480 h 904680"/>
            </a:gdLst>
            <a:ahLst/>
            <a:cxnLst/>
            <a:rect l="textAreaLeft" t="textAreaTop" r="textAreaRight" b="textAreaBottom"/>
            <a:pathLst>
              <a:path w="2674" h="2519">
                <a:moveTo>
                  <a:pt x="1114" y="629"/>
                </a:moveTo>
                <a:cubicBezTo>
                  <a:pt x="1014" y="471"/>
                  <a:pt x="897" y="317"/>
                  <a:pt x="788" y="160"/>
                </a:cubicBezTo>
                <a:cubicBezTo>
                  <a:pt x="704" y="343"/>
                  <a:pt x="654" y="507"/>
                  <a:pt x="626" y="659"/>
                </a:cubicBezTo>
                <a:cubicBezTo>
                  <a:pt x="472" y="541"/>
                  <a:pt x="298" y="437"/>
                  <a:pt x="132" y="325"/>
                </a:cubicBezTo>
                <a:cubicBezTo>
                  <a:pt x="0" y="1260"/>
                  <a:pt x="480" y="1534"/>
                  <a:pt x="664" y="2259"/>
                </a:cubicBezTo>
                <a:cubicBezTo>
                  <a:pt x="655" y="2335"/>
                  <a:pt x="651" y="2416"/>
                  <a:pt x="653" y="2504"/>
                </a:cubicBezTo>
                <a:cubicBezTo>
                  <a:pt x="652" y="2505"/>
                  <a:pt x="651" y="2507"/>
                  <a:pt x="651" y="2509"/>
                </a:cubicBezTo>
                <a:lnTo>
                  <a:pt x="653" y="2508"/>
                </a:lnTo>
                <a:cubicBezTo>
                  <a:pt x="653" y="2512"/>
                  <a:pt x="652" y="2515"/>
                  <a:pt x="652" y="2518"/>
                </a:cubicBezTo>
                <a:cubicBezTo>
                  <a:pt x="660" y="2512"/>
                  <a:pt x="667" y="2506"/>
                  <a:pt x="674" y="2499"/>
                </a:cubicBezTo>
                <a:cubicBezTo>
                  <a:pt x="1430" y="2196"/>
                  <a:pt x="1936" y="2496"/>
                  <a:pt x="2673" y="1844"/>
                </a:cubicBezTo>
                <a:cubicBezTo>
                  <a:pt x="2489" y="1768"/>
                  <a:pt x="2306" y="1679"/>
                  <a:pt x="2122" y="1616"/>
                </a:cubicBezTo>
                <a:cubicBezTo>
                  <a:pt x="2233" y="1508"/>
                  <a:pt x="2343" y="1376"/>
                  <a:pt x="2449" y="1206"/>
                </a:cubicBezTo>
                <a:cubicBezTo>
                  <a:pt x="2272" y="1203"/>
                  <a:pt x="2092" y="1190"/>
                  <a:pt x="1917" y="1191"/>
                </a:cubicBezTo>
                <a:cubicBezTo>
                  <a:pt x="2059" y="955"/>
                  <a:pt x="2100" y="592"/>
                  <a:pt x="1980" y="0"/>
                </a:cubicBezTo>
                <a:cubicBezTo>
                  <a:pt x="1653" y="179"/>
                  <a:pt x="1298" y="328"/>
                  <a:pt x="1114" y="629"/>
                </a:cubicBezTo>
                <a:close/>
              </a:path>
            </a:pathLst>
          </a:custGeom>
          <a:solidFill>
            <a:srgbClr val="FF3838">
              <a:alpha val="7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0" name="Dowolny kształt 179"/>
          <p:cNvSpPr/>
          <p:nvPr/>
        </p:nvSpPr>
        <p:spPr>
          <a:xfrm rot="480000">
            <a:off x="4737240" y="1498320"/>
            <a:ext cx="920520" cy="904680"/>
          </a:xfrm>
          <a:custGeom>
            <a:avLst/>
            <a:gdLst>
              <a:gd name="textAreaLeft" fmla="*/ 0 w 920520"/>
              <a:gd name="textAreaRight" fmla="*/ 921960 w 920520"/>
              <a:gd name="textAreaTop" fmla="*/ 0 h 904680"/>
              <a:gd name="textAreaBottom" fmla="*/ 906480 h 904680"/>
            </a:gdLst>
            <a:ahLst/>
            <a:cxnLst/>
            <a:rect l="textAreaLeft" t="textAreaTop" r="textAreaRight" b="textAreaBottom"/>
            <a:pathLst>
              <a:path w="2674" h="2519">
                <a:moveTo>
                  <a:pt x="1114" y="629"/>
                </a:moveTo>
                <a:cubicBezTo>
                  <a:pt x="1014" y="471"/>
                  <a:pt x="897" y="317"/>
                  <a:pt x="788" y="160"/>
                </a:cubicBezTo>
                <a:cubicBezTo>
                  <a:pt x="704" y="343"/>
                  <a:pt x="654" y="507"/>
                  <a:pt x="626" y="659"/>
                </a:cubicBezTo>
                <a:cubicBezTo>
                  <a:pt x="472" y="541"/>
                  <a:pt x="298" y="437"/>
                  <a:pt x="132" y="325"/>
                </a:cubicBezTo>
                <a:cubicBezTo>
                  <a:pt x="0" y="1260"/>
                  <a:pt x="480" y="1534"/>
                  <a:pt x="664" y="2259"/>
                </a:cubicBezTo>
                <a:cubicBezTo>
                  <a:pt x="655" y="2335"/>
                  <a:pt x="651" y="2416"/>
                  <a:pt x="653" y="2504"/>
                </a:cubicBezTo>
                <a:cubicBezTo>
                  <a:pt x="652" y="2505"/>
                  <a:pt x="651" y="2507"/>
                  <a:pt x="651" y="2509"/>
                </a:cubicBezTo>
                <a:lnTo>
                  <a:pt x="653" y="2508"/>
                </a:lnTo>
                <a:cubicBezTo>
                  <a:pt x="653" y="2512"/>
                  <a:pt x="652" y="2515"/>
                  <a:pt x="652" y="2518"/>
                </a:cubicBezTo>
                <a:cubicBezTo>
                  <a:pt x="660" y="2512"/>
                  <a:pt x="667" y="2506"/>
                  <a:pt x="674" y="2499"/>
                </a:cubicBezTo>
                <a:cubicBezTo>
                  <a:pt x="1430" y="2196"/>
                  <a:pt x="1936" y="2496"/>
                  <a:pt x="2673" y="1844"/>
                </a:cubicBezTo>
                <a:cubicBezTo>
                  <a:pt x="2489" y="1768"/>
                  <a:pt x="2306" y="1679"/>
                  <a:pt x="2122" y="1616"/>
                </a:cubicBezTo>
                <a:cubicBezTo>
                  <a:pt x="2233" y="1508"/>
                  <a:pt x="2343" y="1376"/>
                  <a:pt x="2449" y="1206"/>
                </a:cubicBezTo>
                <a:cubicBezTo>
                  <a:pt x="2272" y="1203"/>
                  <a:pt x="2092" y="1190"/>
                  <a:pt x="1917" y="1191"/>
                </a:cubicBezTo>
                <a:cubicBezTo>
                  <a:pt x="2059" y="955"/>
                  <a:pt x="2100" y="592"/>
                  <a:pt x="1980" y="0"/>
                </a:cubicBezTo>
                <a:cubicBezTo>
                  <a:pt x="1653" y="179"/>
                  <a:pt x="1298" y="328"/>
                  <a:pt x="1114" y="629"/>
                </a:cubicBezTo>
                <a:close/>
              </a:path>
            </a:pathLst>
          </a:custGeom>
          <a:solidFill>
            <a:srgbClr val="81D41A">
              <a:alpha val="7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Dowolny kształt 180"/>
          <p:cNvSpPr/>
          <p:nvPr/>
        </p:nvSpPr>
        <p:spPr>
          <a:xfrm rot="17631000">
            <a:off x="5358600" y="241200"/>
            <a:ext cx="920520" cy="904680"/>
          </a:xfrm>
          <a:custGeom>
            <a:avLst/>
            <a:gdLst>
              <a:gd name="textAreaLeft" fmla="*/ 0 w 920520"/>
              <a:gd name="textAreaRight" fmla="*/ 921960 w 920520"/>
              <a:gd name="textAreaTop" fmla="*/ 0 h 904680"/>
              <a:gd name="textAreaBottom" fmla="*/ 906480 h 904680"/>
            </a:gdLst>
            <a:ahLst/>
            <a:cxnLst/>
            <a:rect l="textAreaLeft" t="textAreaTop" r="textAreaRight" b="textAreaBottom"/>
            <a:pathLst>
              <a:path w="2674" h="2519">
                <a:moveTo>
                  <a:pt x="1114" y="629"/>
                </a:moveTo>
                <a:cubicBezTo>
                  <a:pt x="1014" y="471"/>
                  <a:pt x="897" y="317"/>
                  <a:pt x="788" y="160"/>
                </a:cubicBezTo>
                <a:cubicBezTo>
                  <a:pt x="704" y="343"/>
                  <a:pt x="654" y="507"/>
                  <a:pt x="626" y="659"/>
                </a:cubicBezTo>
                <a:cubicBezTo>
                  <a:pt x="472" y="541"/>
                  <a:pt x="298" y="437"/>
                  <a:pt x="132" y="325"/>
                </a:cubicBezTo>
                <a:cubicBezTo>
                  <a:pt x="0" y="1260"/>
                  <a:pt x="480" y="1534"/>
                  <a:pt x="664" y="2259"/>
                </a:cubicBezTo>
                <a:cubicBezTo>
                  <a:pt x="655" y="2335"/>
                  <a:pt x="651" y="2416"/>
                  <a:pt x="653" y="2504"/>
                </a:cubicBezTo>
                <a:cubicBezTo>
                  <a:pt x="652" y="2505"/>
                  <a:pt x="651" y="2507"/>
                  <a:pt x="651" y="2509"/>
                </a:cubicBezTo>
                <a:lnTo>
                  <a:pt x="653" y="2508"/>
                </a:lnTo>
                <a:cubicBezTo>
                  <a:pt x="653" y="2512"/>
                  <a:pt x="652" y="2515"/>
                  <a:pt x="652" y="2518"/>
                </a:cubicBezTo>
                <a:cubicBezTo>
                  <a:pt x="660" y="2512"/>
                  <a:pt x="667" y="2506"/>
                  <a:pt x="674" y="2499"/>
                </a:cubicBezTo>
                <a:cubicBezTo>
                  <a:pt x="1430" y="2196"/>
                  <a:pt x="1936" y="2496"/>
                  <a:pt x="2673" y="1844"/>
                </a:cubicBezTo>
                <a:cubicBezTo>
                  <a:pt x="2489" y="1768"/>
                  <a:pt x="2306" y="1679"/>
                  <a:pt x="2122" y="1616"/>
                </a:cubicBezTo>
                <a:cubicBezTo>
                  <a:pt x="2233" y="1508"/>
                  <a:pt x="2343" y="1376"/>
                  <a:pt x="2449" y="1206"/>
                </a:cubicBezTo>
                <a:cubicBezTo>
                  <a:pt x="2272" y="1203"/>
                  <a:pt x="2092" y="1190"/>
                  <a:pt x="1917" y="1191"/>
                </a:cubicBezTo>
                <a:cubicBezTo>
                  <a:pt x="2059" y="955"/>
                  <a:pt x="2100" y="592"/>
                  <a:pt x="1980" y="0"/>
                </a:cubicBezTo>
                <a:cubicBezTo>
                  <a:pt x="1653" y="179"/>
                  <a:pt x="1298" y="328"/>
                  <a:pt x="1114" y="629"/>
                </a:cubicBezTo>
                <a:close/>
              </a:path>
            </a:pathLst>
          </a:custGeom>
          <a:solidFill>
            <a:srgbClr val="FF8000">
              <a:alpha val="7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2" name="Obraz 181"/>
          <p:cNvPicPr/>
          <p:nvPr/>
        </p:nvPicPr>
        <p:blipFill>
          <a:blip r:embed="rId2"/>
          <a:stretch/>
        </p:blipFill>
        <p:spPr>
          <a:xfrm>
            <a:off x="5759280" y="89640"/>
            <a:ext cx="4115520" cy="5487840"/>
          </a:xfrm>
          <a:prstGeom prst="rect">
            <a:avLst/>
          </a:prstGeom>
          <a:ln w="0">
            <a:noFill/>
          </a:ln>
          <a:effectLst>
            <a:outerShdw blurRad="101520" dist="143570" dir="2700000" rotWithShape="0">
              <a:srgbClr val="FF860D"/>
            </a:outerShdw>
            <a:softEdge rad="76320"/>
          </a:effectLst>
        </p:spPr>
      </p:pic>
      <p:pic>
        <p:nvPicPr>
          <p:cNvPr id="183" name="Obraz 182"/>
          <p:cNvPicPr/>
          <p:nvPr/>
        </p:nvPicPr>
        <p:blipFill>
          <a:blip r:embed="rId3"/>
          <a:stretch/>
        </p:blipFill>
        <p:spPr>
          <a:xfrm>
            <a:off x="307800" y="1774080"/>
            <a:ext cx="4911120" cy="3682800"/>
          </a:xfrm>
          <a:prstGeom prst="rect">
            <a:avLst/>
          </a:prstGeom>
          <a:ln w="0">
            <a:noFill/>
          </a:ln>
          <a:effectLst>
            <a:outerShdw blurRad="101520" dist="143570" dir="2700000" rotWithShape="0">
              <a:srgbClr val="FF860D"/>
            </a:outerShdw>
            <a:softEdge rad="63360"/>
          </a:effectLst>
        </p:spPr>
      </p:pic>
      <p:sp>
        <p:nvSpPr>
          <p:cNvPr id="184" name="Prostokąt 183"/>
          <p:cNvSpPr/>
          <p:nvPr/>
        </p:nvSpPr>
        <p:spPr>
          <a:xfrm>
            <a:off x="307800" y="743400"/>
            <a:ext cx="4911120" cy="141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1200" b="1" strike="noStrike" spc="-1" dirty="0">
                <a:solidFill>
                  <a:srgbClr val="FF972F"/>
                </a:solidFill>
                <a:latin typeface="Segoe Print"/>
                <a:ea typeface="DejaVu Sans"/>
              </a:rPr>
              <a:t>Idąc ze stacji, kierujemy się w prawo, za przejazdem kolejowym idziemy ścieżką w lewo. Po drodze możemy zbierać grzyby. Udało nam się znaleźć borowiki szlachetne.</a:t>
            </a:r>
            <a:endParaRPr lang="pl-PL" sz="1200" b="0" strike="noStrike" spc="-1" dirty="0">
              <a:latin typeface="Arial"/>
            </a:endParaRPr>
          </a:p>
        </p:txBody>
      </p:sp>
      <p:sp>
        <p:nvSpPr>
          <p:cNvPr id="185" name="TextShape 16"/>
          <p:cNvSpPr/>
          <p:nvPr/>
        </p:nvSpPr>
        <p:spPr>
          <a:xfrm>
            <a:off x="360000" y="-39960"/>
            <a:ext cx="484380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l-PL" sz="4400" b="1" strike="noStrike" spc="-1">
                <a:solidFill>
                  <a:srgbClr val="FF860D"/>
                </a:solidFill>
                <a:latin typeface="Segoe Print"/>
                <a:ea typeface="DejaVu Sans"/>
              </a:rPr>
              <a:t>Grzybobranie</a:t>
            </a:r>
            <a:endParaRPr lang="pl-PL" sz="4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2"/>
          <p:cNvSpPr/>
          <p:nvPr/>
        </p:nvSpPr>
        <p:spPr>
          <a:xfrm rot="21360000">
            <a:off x="12240" y="703800"/>
            <a:ext cx="28832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l-PL" sz="2400" b="1" strike="noStrike" spc="-1">
                <a:solidFill>
                  <a:srgbClr val="5EB91E"/>
                </a:solidFill>
                <a:latin typeface="Segoe Print"/>
                <a:ea typeface="DejaVu Sans"/>
              </a:rPr>
              <a:t>Ścieżka zdrowia</a:t>
            </a:r>
            <a:endParaRPr lang="pl-PL" sz="2400" b="0" strike="noStrike" spc="-1">
              <a:latin typeface="Arial"/>
            </a:endParaRPr>
          </a:p>
        </p:txBody>
      </p:sp>
      <p:sp>
        <p:nvSpPr>
          <p:cNvPr id="187" name="TextShape 2"/>
          <p:cNvSpPr/>
          <p:nvPr/>
        </p:nvSpPr>
        <p:spPr>
          <a:xfrm>
            <a:off x="5400000" y="2700000"/>
            <a:ext cx="26989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pl-PL" sz="2400" b="1" strike="noStrike" spc="-1">
                <a:solidFill>
                  <a:srgbClr val="468A1A"/>
                </a:solidFill>
                <a:latin typeface="Segoe Print"/>
                <a:ea typeface="DejaVu Sans"/>
              </a:rPr>
              <a:t>Basen odkryty</a:t>
            </a:r>
            <a:endParaRPr lang="pl-PL" sz="2400" b="0" strike="noStrike" spc="-1">
              <a:latin typeface="Arial"/>
            </a:endParaRPr>
          </a:p>
        </p:txBody>
      </p:sp>
      <p:pic>
        <p:nvPicPr>
          <p:cNvPr id="188" name="Obraz 187"/>
          <p:cNvPicPr/>
          <p:nvPr/>
        </p:nvPicPr>
        <p:blipFill>
          <a:blip r:embed="rId2"/>
          <a:stretch/>
        </p:blipFill>
        <p:spPr>
          <a:xfrm rot="21415200">
            <a:off x="121320" y="1158120"/>
            <a:ext cx="3010680" cy="4015080"/>
          </a:xfrm>
          <a:prstGeom prst="rect">
            <a:avLst/>
          </a:prstGeom>
          <a:ln w="0">
            <a:noFill/>
          </a:ln>
          <a:effectLst>
            <a:outerShdw dist="143570" dir="2700000" rotWithShape="0">
              <a:srgbClr val="FFFF6D"/>
            </a:outerShdw>
            <a:softEdge rad="88920"/>
          </a:effectLst>
        </p:spPr>
      </p:pic>
      <p:sp>
        <p:nvSpPr>
          <p:cNvPr id="189" name="Prostokąt 188"/>
          <p:cNvSpPr/>
          <p:nvPr/>
        </p:nvSpPr>
        <p:spPr>
          <a:xfrm>
            <a:off x="0" y="0"/>
            <a:ext cx="5758920" cy="71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2600" b="1" strike="noStrike" spc="-1">
                <a:solidFill>
                  <a:srgbClr val="FF6D6D"/>
                </a:solidFill>
                <a:latin typeface="Segoe Print"/>
                <a:ea typeface="DejaVu Sans"/>
              </a:rPr>
              <a:t>W zdrowym ciele, zdrowy duch...</a:t>
            </a:r>
            <a:endParaRPr lang="pl-PL" sz="2600" b="0" strike="noStrike" spc="-1">
              <a:latin typeface="Arial"/>
            </a:endParaRPr>
          </a:p>
        </p:txBody>
      </p:sp>
      <p:sp>
        <p:nvSpPr>
          <p:cNvPr id="190" name="Prostokąt 189"/>
          <p:cNvSpPr/>
          <p:nvPr/>
        </p:nvSpPr>
        <p:spPr>
          <a:xfrm rot="21300000">
            <a:off x="3220920" y="451440"/>
            <a:ext cx="6784200" cy="195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1400" b="1" strike="noStrike" spc="-1">
                <a:solidFill>
                  <a:srgbClr val="FFFF00"/>
                </a:solidFill>
                <a:latin typeface="Segoe Print"/>
                <a:ea typeface="DejaVu Sans"/>
              </a:rPr>
              <a:t>Po grzybobraniu, ze ścieżki skręcamy w lewo (pod przejazdem kolejowym). Ostrożnie przechodzimy przez ulicę i ruszamy na ścieżkę zdrowia, która zapewni nam wiele atrakcji o każdej porze roku. Spacer wytyczonymi trasami po tym malowniczym wąwozie bardzo nam się podoba. Można poskakać na trampolinie, odpocząć pod drewnianą wiatą.</a:t>
            </a:r>
            <a:endParaRPr lang="pl-PL" sz="1400" b="0" strike="noStrike" spc="-1">
              <a:latin typeface="Arial"/>
            </a:endParaRPr>
          </a:p>
        </p:txBody>
      </p:sp>
      <p:sp>
        <p:nvSpPr>
          <p:cNvPr id="191" name="Prostokąt 190"/>
          <p:cNvSpPr/>
          <p:nvPr/>
        </p:nvSpPr>
        <p:spPr>
          <a:xfrm>
            <a:off x="5400000" y="3882600"/>
            <a:ext cx="3058920" cy="115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1200" b="1" strike="noStrike" spc="-1">
                <a:solidFill>
                  <a:srgbClr val="FFFF00"/>
                </a:solidFill>
                <a:latin typeface="Segoe Print"/>
                <a:ea typeface="DejaVu Sans"/>
              </a:rPr>
              <a:t>Dochodzimy do basenu, gdzie w upalne dni można się ochłodzić, popływać kajakiem, poopalać, a zimą skorzystać z lodowiska.</a:t>
            </a:r>
            <a:endParaRPr lang="pl-PL" sz="1200" b="0" strike="noStrike" spc="-1">
              <a:latin typeface="Arial"/>
            </a:endParaRPr>
          </a:p>
        </p:txBody>
      </p:sp>
      <p:pic>
        <p:nvPicPr>
          <p:cNvPr id="192" name="Obraz 191"/>
          <p:cNvPicPr/>
          <p:nvPr/>
        </p:nvPicPr>
        <p:blipFill>
          <a:blip r:embed="rId3"/>
          <a:stretch/>
        </p:blipFill>
        <p:spPr>
          <a:xfrm rot="21112200">
            <a:off x="3501000" y="2811600"/>
            <a:ext cx="1742040" cy="2323080"/>
          </a:xfrm>
          <a:prstGeom prst="rect">
            <a:avLst/>
          </a:prstGeom>
          <a:ln w="0">
            <a:noFill/>
          </a:ln>
          <a:effectLst>
            <a:glow rad="63360">
              <a:srgbClr val="FF6D6D">
                <a:alpha val="76000"/>
              </a:srgbClr>
            </a:glow>
            <a:outerShdw blurRad="63360" dist="89604" dir="2700000" rotWithShape="0">
              <a:srgbClr val="3465A4"/>
            </a:outerShdw>
            <a:softEdge rad="50760"/>
          </a:effectLst>
        </p:spPr>
      </p:pic>
      <p:pic>
        <p:nvPicPr>
          <p:cNvPr id="193" name="Obraz 192"/>
          <p:cNvPicPr/>
          <p:nvPr/>
        </p:nvPicPr>
        <p:blipFill>
          <a:blip r:embed="rId4"/>
          <a:stretch/>
        </p:blipFill>
        <p:spPr>
          <a:xfrm rot="621000">
            <a:off x="8335440" y="2710800"/>
            <a:ext cx="1484640" cy="2756880"/>
          </a:xfrm>
          <a:prstGeom prst="rect">
            <a:avLst/>
          </a:prstGeom>
          <a:ln w="0">
            <a:noFill/>
          </a:ln>
          <a:effectLst>
            <a:glow rad="63360">
              <a:srgbClr val="FF6D6D">
                <a:alpha val="76000"/>
              </a:srgbClr>
            </a:glow>
            <a:outerShdw blurRad="63360" dist="89604" dir="2700000" rotWithShape="0">
              <a:srgbClr val="3465A4"/>
            </a:outerShdw>
            <a:softEdge rad="5076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BA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/>
          <p:nvPr/>
        </p:nvSpPr>
        <p:spPr>
          <a:xfrm>
            <a:off x="4503960" y="50400"/>
            <a:ext cx="5574960" cy="66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pl-PL" sz="4400" b="0" strike="noStrike" spc="-1">
                <a:solidFill>
                  <a:srgbClr val="8D1D75"/>
                </a:solidFill>
                <a:latin typeface="Segoe Print"/>
                <a:ea typeface="DejaVu Sans"/>
              </a:rPr>
              <a:t>Herkules</a:t>
            </a:r>
            <a:endParaRPr lang="pl-PL" sz="4400" b="0" strike="noStrike" spc="-1">
              <a:latin typeface="Arial"/>
            </a:endParaRPr>
          </a:p>
        </p:txBody>
      </p:sp>
      <p:pic>
        <p:nvPicPr>
          <p:cNvPr id="195" name="Obraz 194"/>
          <p:cNvPicPr/>
          <p:nvPr/>
        </p:nvPicPr>
        <p:blipFill>
          <a:blip r:embed="rId2"/>
          <a:stretch/>
        </p:blipFill>
        <p:spPr>
          <a:xfrm>
            <a:off x="0" y="0"/>
            <a:ext cx="4250880" cy="5668560"/>
          </a:xfrm>
          <a:prstGeom prst="rect">
            <a:avLst/>
          </a:prstGeom>
          <a:ln w="0">
            <a:noFill/>
          </a:ln>
        </p:spPr>
      </p:pic>
      <p:pic>
        <p:nvPicPr>
          <p:cNvPr id="196" name="Obraz 195"/>
          <p:cNvPicPr/>
          <p:nvPr/>
        </p:nvPicPr>
        <p:blipFill>
          <a:blip r:embed="rId3"/>
          <a:stretch/>
        </p:blipFill>
        <p:spPr>
          <a:xfrm rot="21300000" flipH="1">
            <a:off x="7147080" y="28080"/>
            <a:ext cx="3262320" cy="3362040"/>
          </a:xfrm>
          <a:prstGeom prst="rect">
            <a:avLst/>
          </a:prstGeom>
          <a:ln w="0">
            <a:noFill/>
          </a:ln>
        </p:spPr>
      </p:pic>
      <p:sp>
        <p:nvSpPr>
          <p:cNvPr id="197" name="Prostokąt 196"/>
          <p:cNvSpPr/>
          <p:nvPr/>
        </p:nvSpPr>
        <p:spPr>
          <a:xfrm>
            <a:off x="5580000" y="3607560"/>
            <a:ext cx="3238920" cy="71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1400" b="0" strike="noStrike" spc="-1">
                <a:solidFill>
                  <a:srgbClr val="A1467E"/>
                </a:solidFill>
                <a:latin typeface="Segoe Print"/>
                <a:ea typeface="DejaVu Sans"/>
              </a:rPr>
              <a:t>Warto posłuchać nagrania o tym miejscu dostępnego w aplikacji:</a:t>
            </a:r>
            <a:endParaRPr lang="pl-PL" sz="1400" b="0" strike="noStrike" spc="-1">
              <a:latin typeface="Arial"/>
            </a:endParaRPr>
          </a:p>
        </p:txBody>
      </p:sp>
      <p:sp>
        <p:nvSpPr>
          <p:cNvPr id="198" name="Prostokąt 197"/>
          <p:cNvSpPr/>
          <p:nvPr/>
        </p:nvSpPr>
        <p:spPr>
          <a:xfrm>
            <a:off x="4500000" y="4680000"/>
            <a:ext cx="5398920" cy="71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1400" b="0" strike="noStrike" spc="-1" dirty="0">
                <a:solidFill>
                  <a:srgbClr val="A1467E"/>
                </a:solidFill>
                <a:latin typeface="Segoe Print"/>
                <a:ea typeface="DejaVu Sans"/>
              </a:rPr>
              <a:t>pt. „Spacer z </a:t>
            </a:r>
            <a:r>
              <a:rPr lang="pl-PL" sz="1400" b="0" strike="noStrike" spc="-1" dirty="0" err="1">
                <a:solidFill>
                  <a:srgbClr val="A1467E"/>
                </a:solidFill>
                <a:latin typeface="Segoe Print"/>
                <a:ea typeface="DejaVu Sans"/>
              </a:rPr>
              <a:t>audioprzewodnikiem</a:t>
            </a:r>
            <a:r>
              <a:rPr lang="pl-PL" sz="1400" b="0" strike="noStrike" spc="-1" dirty="0">
                <a:solidFill>
                  <a:srgbClr val="A1467E"/>
                </a:solidFill>
                <a:latin typeface="Segoe Print"/>
                <a:ea typeface="DejaVu Sans"/>
              </a:rPr>
              <a:t> Joanny Lamparskiej po Twardogórze”.</a:t>
            </a:r>
            <a:endParaRPr lang="pl-PL" sz="1400" b="0" strike="noStrike" spc="-1" dirty="0">
              <a:latin typeface="Arial"/>
            </a:endParaRPr>
          </a:p>
        </p:txBody>
      </p:sp>
      <p:sp>
        <p:nvSpPr>
          <p:cNvPr id="199" name="Prostokąt 198"/>
          <p:cNvSpPr/>
          <p:nvPr/>
        </p:nvSpPr>
        <p:spPr>
          <a:xfrm>
            <a:off x="7560000" y="5040000"/>
            <a:ext cx="2158920" cy="48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1800" b="0" u="sng" strike="noStrike" spc="-1" dirty="0">
                <a:solidFill>
                  <a:srgbClr val="0000FF"/>
                </a:solidFill>
                <a:uFillTx/>
                <a:latin typeface="Segoe Print"/>
                <a:ea typeface="DejaVu Sans"/>
                <a:hlinkClick r:id="rId4"/>
              </a:rPr>
              <a:t>Posłuchaj :)</a:t>
            </a:r>
            <a:endParaRPr lang="pl-PL" sz="1800" b="0" strike="noStrike" spc="-1" dirty="0">
              <a:latin typeface="Arial"/>
            </a:endParaRPr>
          </a:p>
        </p:txBody>
      </p:sp>
      <p:pic>
        <p:nvPicPr>
          <p:cNvPr id="200" name="Obraz 199"/>
          <p:cNvPicPr/>
          <p:nvPr/>
        </p:nvPicPr>
        <p:blipFill>
          <a:blip r:embed="rId3"/>
          <a:stretch/>
        </p:blipFill>
        <p:spPr>
          <a:xfrm rot="60000">
            <a:off x="-232560" y="28440"/>
            <a:ext cx="3262320" cy="3362040"/>
          </a:xfrm>
          <a:prstGeom prst="rect">
            <a:avLst/>
          </a:prstGeom>
          <a:ln w="0">
            <a:noFill/>
          </a:ln>
        </p:spPr>
      </p:pic>
      <p:sp>
        <p:nvSpPr>
          <p:cNvPr id="201" name="Prostokąt 200"/>
          <p:cNvSpPr/>
          <p:nvPr/>
        </p:nvSpPr>
        <p:spPr>
          <a:xfrm>
            <a:off x="4260240" y="1937160"/>
            <a:ext cx="5578920" cy="133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1400" b="0" strike="noStrike" spc="-1">
                <a:solidFill>
                  <a:srgbClr val="A1467E"/>
                </a:solidFill>
                <a:latin typeface="Segoe Print"/>
                <a:ea typeface="DejaVu Sans"/>
              </a:rPr>
              <a:t>Posąg Herkulesa wg lokalnych opowieści został przewieziony do Twardogóry z oranżerii w Goszczu. Jak głosi legenda, bardzo chce tam wrócić i co roku o centymetr przesuwa się w stronę Goszcza. </a:t>
            </a:r>
            <a:endParaRPr lang="pl-PL" sz="1400" b="0" strike="noStrike" spc="-1">
              <a:latin typeface="Arial"/>
            </a:endParaRPr>
          </a:p>
        </p:txBody>
      </p:sp>
      <p:sp>
        <p:nvSpPr>
          <p:cNvPr id="202" name="TextShape 2"/>
          <p:cNvSpPr/>
          <p:nvPr/>
        </p:nvSpPr>
        <p:spPr>
          <a:xfrm>
            <a:off x="4500000" y="900720"/>
            <a:ext cx="5938920" cy="71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800" b="1" strike="noStrike" spc="-1">
                <a:solidFill>
                  <a:srgbClr val="FFFF00"/>
                </a:solidFill>
                <a:latin typeface="Segoe Print"/>
                <a:ea typeface="DejaVu Sans"/>
              </a:rPr>
              <a:t>Mijamy basen, przechodzimy ulicę i dalej podążamy ścieżką wzdłuż Skoryni. </a:t>
            </a:r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4"/>
          <p:cNvSpPr/>
          <p:nvPr/>
        </p:nvSpPr>
        <p:spPr>
          <a:xfrm>
            <a:off x="181800" y="90360"/>
            <a:ext cx="5574960" cy="60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pl-PL" sz="4000" b="1" strike="noStrike" spc="-1">
                <a:solidFill>
                  <a:srgbClr val="FFFF38"/>
                </a:solidFill>
                <a:latin typeface="Segoe Print"/>
                <a:ea typeface="DejaVu Sans"/>
              </a:rPr>
              <a:t>Szlak Karpia</a:t>
            </a:r>
            <a:endParaRPr lang="pl-PL" sz="4000" b="0" strike="noStrike" spc="-1">
              <a:latin typeface="Arial"/>
            </a:endParaRPr>
          </a:p>
        </p:txBody>
      </p:sp>
      <p:sp>
        <p:nvSpPr>
          <p:cNvPr id="204" name="TextShape 5"/>
          <p:cNvSpPr/>
          <p:nvPr/>
        </p:nvSpPr>
        <p:spPr>
          <a:xfrm>
            <a:off x="5218560" y="124920"/>
            <a:ext cx="2006640" cy="41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TextShape 3"/>
          <p:cNvSpPr/>
          <p:nvPr/>
        </p:nvSpPr>
        <p:spPr>
          <a:xfrm>
            <a:off x="4680000" y="109800"/>
            <a:ext cx="5574960" cy="60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pl-PL" sz="4000" b="1" strike="noStrike" spc="-1">
                <a:solidFill>
                  <a:srgbClr val="FFFF38"/>
                </a:solidFill>
                <a:latin typeface="Segoe Print"/>
                <a:ea typeface="DejaVu Sans"/>
              </a:rPr>
              <a:t>Biblioteka</a:t>
            </a:r>
            <a:endParaRPr lang="pl-PL" sz="4000" b="0" strike="noStrike" spc="-1">
              <a:latin typeface="Arial"/>
            </a:endParaRPr>
          </a:p>
        </p:txBody>
      </p:sp>
      <p:pic>
        <p:nvPicPr>
          <p:cNvPr id="206" name="Obraz 205"/>
          <p:cNvPicPr/>
          <p:nvPr/>
        </p:nvPicPr>
        <p:blipFill>
          <a:blip r:embed="rId2"/>
          <a:stretch/>
        </p:blipFill>
        <p:spPr>
          <a:xfrm>
            <a:off x="180000" y="700560"/>
            <a:ext cx="3777480" cy="2664000"/>
          </a:xfrm>
          <a:prstGeom prst="rect">
            <a:avLst/>
          </a:prstGeom>
          <a:ln w="29160" cap="rnd">
            <a:solidFill>
              <a:srgbClr val="1A95E8"/>
            </a:solidFill>
            <a:round/>
          </a:ln>
          <a:effectLst>
            <a:outerShdw blurRad="101520" dist="107932" dir="2700000" rotWithShape="0">
              <a:srgbClr val="5EB91E"/>
            </a:outerShdw>
            <a:softEdge rad="88920"/>
          </a:effectLst>
        </p:spPr>
      </p:pic>
      <p:sp>
        <p:nvSpPr>
          <p:cNvPr id="207" name="Dowolny kształt 206"/>
          <p:cNvSpPr/>
          <p:nvPr/>
        </p:nvSpPr>
        <p:spPr>
          <a:xfrm>
            <a:off x="3756600" y="359280"/>
            <a:ext cx="920880" cy="904680"/>
          </a:xfrm>
          <a:custGeom>
            <a:avLst/>
            <a:gdLst>
              <a:gd name="textAreaLeft" fmla="*/ 0 w 920880"/>
              <a:gd name="textAreaRight" fmla="*/ 922680 w 920880"/>
              <a:gd name="textAreaTop" fmla="*/ 0 h 904680"/>
              <a:gd name="textAreaBottom" fmla="*/ 906480 h 904680"/>
            </a:gdLst>
            <a:ahLst/>
            <a:cxnLst/>
            <a:rect l="textAreaLeft" t="textAreaTop" r="textAreaRight" b="textAreaBottom"/>
            <a:pathLst>
              <a:path w="2674" h="2519">
                <a:moveTo>
                  <a:pt x="1114" y="629"/>
                </a:moveTo>
                <a:cubicBezTo>
                  <a:pt x="1014" y="471"/>
                  <a:pt x="897" y="317"/>
                  <a:pt x="788" y="160"/>
                </a:cubicBezTo>
                <a:cubicBezTo>
                  <a:pt x="704" y="343"/>
                  <a:pt x="654" y="507"/>
                  <a:pt x="626" y="659"/>
                </a:cubicBezTo>
                <a:cubicBezTo>
                  <a:pt x="472" y="541"/>
                  <a:pt x="298" y="437"/>
                  <a:pt x="132" y="325"/>
                </a:cubicBezTo>
                <a:cubicBezTo>
                  <a:pt x="0" y="1260"/>
                  <a:pt x="480" y="1534"/>
                  <a:pt x="664" y="2259"/>
                </a:cubicBezTo>
                <a:cubicBezTo>
                  <a:pt x="655" y="2335"/>
                  <a:pt x="651" y="2416"/>
                  <a:pt x="653" y="2504"/>
                </a:cubicBezTo>
                <a:cubicBezTo>
                  <a:pt x="652" y="2505"/>
                  <a:pt x="651" y="2507"/>
                  <a:pt x="651" y="2509"/>
                </a:cubicBezTo>
                <a:lnTo>
                  <a:pt x="653" y="2508"/>
                </a:lnTo>
                <a:cubicBezTo>
                  <a:pt x="653" y="2512"/>
                  <a:pt x="652" y="2515"/>
                  <a:pt x="652" y="2518"/>
                </a:cubicBezTo>
                <a:cubicBezTo>
                  <a:pt x="660" y="2512"/>
                  <a:pt x="667" y="2506"/>
                  <a:pt x="674" y="2499"/>
                </a:cubicBezTo>
                <a:cubicBezTo>
                  <a:pt x="1430" y="2196"/>
                  <a:pt x="1936" y="2496"/>
                  <a:pt x="2673" y="1844"/>
                </a:cubicBezTo>
                <a:cubicBezTo>
                  <a:pt x="2489" y="1768"/>
                  <a:pt x="2306" y="1679"/>
                  <a:pt x="2122" y="1616"/>
                </a:cubicBezTo>
                <a:cubicBezTo>
                  <a:pt x="2233" y="1508"/>
                  <a:pt x="2343" y="1376"/>
                  <a:pt x="2449" y="1206"/>
                </a:cubicBezTo>
                <a:cubicBezTo>
                  <a:pt x="2272" y="1203"/>
                  <a:pt x="2092" y="1190"/>
                  <a:pt x="1917" y="1191"/>
                </a:cubicBezTo>
                <a:cubicBezTo>
                  <a:pt x="2059" y="955"/>
                  <a:pt x="2100" y="592"/>
                  <a:pt x="1980" y="0"/>
                </a:cubicBezTo>
                <a:cubicBezTo>
                  <a:pt x="1653" y="179"/>
                  <a:pt x="1298" y="328"/>
                  <a:pt x="1114" y="629"/>
                </a:cubicBezTo>
                <a:close/>
              </a:path>
            </a:pathLst>
          </a:custGeom>
          <a:gradFill rotWithShape="0">
            <a:gsLst>
              <a:gs pos="0">
                <a:srgbClr val="FF972F"/>
              </a:gs>
              <a:gs pos="100000">
                <a:srgbClr val="BBE33D">
                  <a:alpha val="0"/>
                </a:srgbClr>
              </a:gs>
            </a:gsLst>
            <a:lin ang="36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Prostokąt 207"/>
          <p:cNvSpPr/>
          <p:nvPr/>
        </p:nvSpPr>
        <p:spPr>
          <a:xfrm>
            <a:off x="180000" y="3541320"/>
            <a:ext cx="3778920" cy="194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1050" b="1" strike="noStrike" spc="-1">
                <a:solidFill>
                  <a:srgbClr val="FFBF00"/>
                </a:solidFill>
                <a:latin typeface="Segoe Print"/>
                <a:ea typeface="DejaVu Sans"/>
              </a:rPr>
              <a:t>Kolorowy Szlak Karpia to jedna z wielu atrakcji Doliny Baryczy. Wysyłałyśmy nasze kolorowe karpie na konkurs i tak powstały wzory tych pięknych karpi. Wszyscy mamy mapkę, którą można m.in.</a:t>
            </a:r>
            <a:r>
              <a:rPr lang="pl-PL" sz="1050" b="1" strike="noStrike" spc="-1">
                <a:solidFill>
                  <a:srgbClr val="FFFF00"/>
                </a:solidFill>
                <a:latin typeface="Segoe Print"/>
                <a:ea typeface="DejaVu Sans"/>
              </a:rPr>
              <a:t> </a:t>
            </a:r>
            <a:r>
              <a:rPr lang="pl-PL" sz="1050" b="1" strike="noStrike" spc="-1">
                <a:solidFill>
                  <a:srgbClr val="FFBF00"/>
                </a:solidFill>
                <a:latin typeface="Segoe Print"/>
                <a:ea typeface="DejaVu Sans"/>
              </a:rPr>
              <a:t>pobrać na</a:t>
            </a:r>
            <a:r>
              <a:rPr lang="pl-PL" sz="1050" b="1" strike="noStrike" spc="-1">
                <a:solidFill>
                  <a:srgbClr val="FFFF00"/>
                </a:solidFill>
                <a:latin typeface="Segoe Print"/>
                <a:ea typeface="DejaVu Sans"/>
              </a:rPr>
              <a:t> </a:t>
            </a:r>
            <a:r>
              <a:rPr lang="pl-PL" sz="1050" b="1" u="sng" strike="noStrike" spc="-1">
                <a:solidFill>
                  <a:srgbClr val="0000FF"/>
                </a:solidFill>
                <a:uFillTx/>
                <a:latin typeface="Segoe Print"/>
                <a:ea typeface="DejaVu Sans"/>
                <a:hlinkClick r:id="rId3"/>
              </a:rPr>
              <a:t>www.kolorowyszlakKARPIA.barycz.pl</a:t>
            </a:r>
            <a:r>
              <a:rPr lang="pl-PL" sz="1050" b="1" strike="noStrike" spc="-1">
                <a:solidFill>
                  <a:srgbClr val="FFBF00"/>
                </a:solidFill>
                <a:latin typeface="Segoe Print"/>
                <a:ea typeface="DejaVu Sans"/>
              </a:rPr>
              <a:t>        i</a:t>
            </a:r>
            <a:r>
              <a:rPr lang="pl-PL" sz="1050" b="1" strike="noStrike" spc="-1">
                <a:solidFill>
                  <a:srgbClr val="FFFF00"/>
                </a:solidFill>
                <a:latin typeface="Segoe Print"/>
                <a:ea typeface="DejaVu Sans"/>
              </a:rPr>
              <a:t> </a:t>
            </a:r>
            <a:r>
              <a:rPr lang="pl-PL" sz="1050" b="1" strike="noStrike" spc="-1">
                <a:solidFill>
                  <a:srgbClr val="FFBF00"/>
                </a:solidFill>
                <a:latin typeface="Segoe Print"/>
                <a:ea typeface="DejaVu Sans"/>
              </a:rPr>
              <a:t>zbierać pieczątki. Z tego miejsca warto odbić lekko w prawo do biblioteki, gdzie zawsze można spotkać WSPANIAŁĄ ÓSEMKĘ  i poczytać o Dolinie Baryczy.</a:t>
            </a:r>
            <a:endParaRPr lang="pl-PL" sz="1050" b="0" strike="noStrike" spc="-1">
              <a:latin typeface="Arial"/>
            </a:endParaRPr>
          </a:p>
        </p:txBody>
      </p:sp>
      <p:pic>
        <p:nvPicPr>
          <p:cNvPr id="209" name="Obraz 208"/>
          <p:cNvPicPr/>
          <p:nvPr/>
        </p:nvPicPr>
        <p:blipFill>
          <a:blip r:embed="rId4"/>
          <a:stretch/>
        </p:blipFill>
        <p:spPr>
          <a:xfrm flipH="1">
            <a:off x="7741080" y="-180000"/>
            <a:ext cx="2327760" cy="3145680"/>
          </a:xfrm>
          <a:prstGeom prst="rect">
            <a:avLst/>
          </a:prstGeom>
          <a:ln w="0">
            <a:noFill/>
          </a:ln>
        </p:spPr>
      </p:pic>
      <p:pic>
        <p:nvPicPr>
          <p:cNvPr id="210" name="Obraz 209"/>
          <p:cNvPicPr/>
          <p:nvPr/>
        </p:nvPicPr>
        <p:blipFill>
          <a:blip r:embed="rId5"/>
          <a:stretch/>
        </p:blipFill>
        <p:spPr>
          <a:xfrm>
            <a:off x="3439080" y="2973240"/>
            <a:ext cx="1599840" cy="2065680"/>
          </a:xfrm>
          <a:prstGeom prst="rect">
            <a:avLst/>
          </a:prstGeom>
          <a:ln w="0">
            <a:noFill/>
          </a:ln>
        </p:spPr>
      </p:pic>
      <p:pic>
        <p:nvPicPr>
          <p:cNvPr id="211" name="Obraz 210"/>
          <p:cNvPicPr/>
          <p:nvPr/>
        </p:nvPicPr>
        <p:blipFill>
          <a:blip r:embed="rId6"/>
          <a:stretch/>
        </p:blipFill>
        <p:spPr>
          <a:xfrm>
            <a:off x="4499640" y="720000"/>
            <a:ext cx="3645000" cy="4860720"/>
          </a:xfrm>
          <a:prstGeom prst="rect">
            <a:avLst/>
          </a:prstGeom>
          <a:ln w="0">
            <a:noFill/>
          </a:ln>
          <a:effectLst>
            <a:glow rad="12600">
              <a:srgbClr val="FFFF00">
                <a:alpha val="75000"/>
              </a:srgbClr>
            </a:glow>
            <a:outerShdw dist="101823" dir="2700000" rotWithShape="0">
              <a:srgbClr val="FF6D6D"/>
            </a:outerShdw>
            <a:softEdge rad="76320"/>
          </a:effectLst>
        </p:spPr>
      </p:pic>
      <p:pic>
        <p:nvPicPr>
          <p:cNvPr id="212" name="Obraz 211"/>
          <p:cNvPicPr/>
          <p:nvPr/>
        </p:nvPicPr>
        <p:blipFill>
          <a:blip r:embed="rId7"/>
          <a:stretch/>
        </p:blipFill>
        <p:spPr>
          <a:xfrm rot="453000">
            <a:off x="7142400" y="3416040"/>
            <a:ext cx="2818080" cy="1987560"/>
          </a:xfrm>
          <a:prstGeom prst="rect">
            <a:avLst/>
          </a:prstGeom>
          <a:ln w="38160">
            <a:solidFill>
              <a:srgbClr val="3465A4"/>
            </a:solidFill>
            <a:round/>
          </a:ln>
          <a:effectLst>
            <a:outerShdw blurRad="101520" dist="101823" dir="2700000" rotWithShape="0">
              <a:srgbClr val="5EB91E"/>
            </a:outerShdw>
            <a:softEdge rad="63360"/>
          </a:effectLst>
        </p:spPr>
      </p:pic>
      <p:pic>
        <p:nvPicPr>
          <p:cNvPr id="213" name="Obraz 212"/>
          <p:cNvPicPr/>
          <p:nvPr/>
        </p:nvPicPr>
        <p:blipFill>
          <a:blip r:embed="rId8"/>
          <a:stretch/>
        </p:blipFill>
        <p:spPr>
          <a:xfrm rot="21221400" flipH="1">
            <a:off x="7226280" y="92160"/>
            <a:ext cx="2692800" cy="4225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6"/>
          <p:cNvSpPr/>
          <p:nvPr/>
        </p:nvSpPr>
        <p:spPr>
          <a:xfrm>
            <a:off x="252000" y="166680"/>
            <a:ext cx="6406920" cy="34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pl-PL" sz="2300" b="1" strike="noStrike" spc="-1">
                <a:solidFill>
                  <a:srgbClr val="FFBF00"/>
                </a:solidFill>
                <a:latin typeface="Segoe Print"/>
                <a:ea typeface="DejaVu Sans"/>
              </a:rPr>
              <a:t>Kościół pw. św. Trójcy i Matki Boskiej</a:t>
            </a:r>
            <a:endParaRPr lang="pl-PL" sz="2300" b="0" strike="noStrike" spc="-1">
              <a:latin typeface="Arial"/>
            </a:endParaRPr>
          </a:p>
        </p:txBody>
      </p:sp>
      <p:sp>
        <p:nvSpPr>
          <p:cNvPr id="215" name="TextShape 7"/>
          <p:cNvSpPr/>
          <p:nvPr/>
        </p:nvSpPr>
        <p:spPr>
          <a:xfrm>
            <a:off x="6478560" y="2339280"/>
            <a:ext cx="5217480" cy="89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800" b="0" strike="noStrike" spc="-1">
                <a:solidFill>
                  <a:srgbClr val="FFFFFF"/>
                </a:solidFill>
                <a:latin typeface="Noto Sans"/>
                <a:ea typeface="DejaVu Sans"/>
              </a:rPr>
              <a:t>abc </a:t>
            </a:r>
            <a:endParaRPr lang="pl-PL" sz="1800" b="0" strike="noStrike" spc="-1">
              <a:latin typeface="Arial"/>
            </a:endParaRPr>
          </a:p>
        </p:txBody>
      </p:sp>
      <p:pic>
        <p:nvPicPr>
          <p:cNvPr id="216" name="Obraz 215"/>
          <p:cNvPicPr/>
          <p:nvPr/>
        </p:nvPicPr>
        <p:blipFill>
          <a:blip r:embed="rId2"/>
          <a:stretch/>
        </p:blipFill>
        <p:spPr>
          <a:xfrm>
            <a:off x="180000" y="2520000"/>
            <a:ext cx="4178160" cy="2946600"/>
          </a:xfrm>
          <a:prstGeom prst="rect">
            <a:avLst/>
          </a:prstGeom>
          <a:ln w="38160">
            <a:noFill/>
          </a:ln>
          <a:effectLst>
            <a:glow rad="50760">
              <a:srgbClr val="ACB20C">
                <a:alpha val="75000"/>
              </a:srgbClr>
            </a:glow>
            <a:outerShdw blurRad="63360" dist="101823" dir="2700000" rotWithShape="0">
              <a:srgbClr val="8D1D75"/>
            </a:outerShdw>
            <a:softEdge rad="38160"/>
          </a:effectLst>
        </p:spPr>
      </p:pic>
      <p:sp>
        <p:nvSpPr>
          <p:cNvPr id="217" name="Prostokąt 216"/>
          <p:cNvSpPr/>
          <p:nvPr/>
        </p:nvSpPr>
        <p:spPr>
          <a:xfrm>
            <a:off x="180000" y="540000"/>
            <a:ext cx="5398920" cy="257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1400" b="1" strike="noStrike" spc="-1">
                <a:solidFill>
                  <a:srgbClr val="650953"/>
                </a:solidFill>
                <a:latin typeface="Segoe Print"/>
                <a:ea typeface="DejaVu Sans"/>
              </a:rPr>
              <a:t>Po wizycie w bibliotece podchodzimy pod położony na malowniczym wzgórzu, w cieniu grabów kościół. Obecnie jest używany do imprez lokalnych, wystaw, koncertów. Warto wysłuchać nagrania :</a:t>
            </a:r>
            <a:r>
              <a:rPr lang="pl-PL" sz="1400" b="1" u="sng" strike="noStrike" spc="-1">
                <a:solidFill>
                  <a:srgbClr val="0000FF"/>
                </a:solidFill>
                <a:uFillTx/>
                <a:latin typeface="Segoe Print"/>
                <a:ea typeface="DejaVu Sans"/>
                <a:hlinkClick r:id="rId3"/>
              </a:rPr>
              <a:t>https://www.dolinabaryczy.travel/</a:t>
            </a:r>
            <a:r>
              <a:rPr sz="1400"/>
              <a:t/>
            </a:r>
            <a:br>
              <a:rPr sz="1400"/>
            </a:br>
            <a:r>
              <a:rPr lang="pl-PL" sz="1400" b="1" strike="noStrike" spc="-1">
                <a:solidFill>
                  <a:srgbClr val="650953"/>
                </a:solidFill>
                <a:latin typeface="Segoe Print"/>
                <a:ea typeface="DejaVu Sans"/>
              </a:rPr>
              <a:t>albo poczytać historię kościoła umieszczoną na tablicy     u jego podnóża.</a:t>
            </a:r>
            <a:endParaRPr lang="pl-PL" sz="1400" b="0" strike="noStrike" spc="-1">
              <a:latin typeface="Arial"/>
            </a:endParaRPr>
          </a:p>
        </p:txBody>
      </p:sp>
      <p:pic>
        <p:nvPicPr>
          <p:cNvPr id="218" name="Obraz 217"/>
          <p:cNvPicPr/>
          <p:nvPr/>
        </p:nvPicPr>
        <p:blipFill>
          <a:blip r:embed="rId4"/>
          <a:stretch/>
        </p:blipFill>
        <p:spPr>
          <a:xfrm>
            <a:off x="3600000" y="2340000"/>
            <a:ext cx="898920" cy="1281960"/>
          </a:xfrm>
          <a:prstGeom prst="rect">
            <a:avLst/>
          </a:prstGeom>
          <a:ln w="0">
            <a:noFill/>
          </a:ln>
        </p:spPr>
      </p:pic>
      <p:pic>
        <p:nvPicPr>
          <p:cNvPr id="219" name="Obraz 218"/>
          <p:cNvPicPr/>
          <p:nvPr/>
        </p:nvPicPr>
        <p:blipFill>
          <a:blip r:embed="rId5"/>
          <a:stretch/>
        </p:blipFill>
        <p:spPr>
          <a:xfrm rot="20633400">
            <a:off x="4130280" y="4213440"/>
            <a:ext cx="1822680" cy="2275560"/>
          </a:xfrm>
          <a:prstGeom prst="rect">
            <a:avLst/>
          </a:prstGeom>
          <a:ln w="0">
            <a:noFill/>
          </a:ln>
        </p:spPr>
      </p:pic>
      <p:sp>
        <p:nvSpPr>
          <p:cNvPr id="220" name="Prostokąt 219"/>
          <p:cNvSpPr/>
          <p:nvPr/>
        </p:nvSpPr>
        <p:spPr>
          <a:xfrm>
            <a:off x="5892120" y="129240"/>
            <a:ext cx="3981240" cy="5308920"/>
          </a:xfrm>
          <a:prstGeom prst="rect">
            <a:avLst/>
          </a:prstGeom>
          <a:blipFill rotWithShape="0">
            <a:blip r:embed="rId6"/>
            <a:srcRect/>
            <a:stretch/>
          </a:blipFill>
          <a:ln w="0">
            <a:noFill/>
          </a:ln>
          <a:effectLst>
            <a:glow rad="50760">
              <a:srgbClr val="8D1D75">
                <a:alpha val="75000"/>
              </a:srgbClr>
            </a:glow>
            <a:outerShdw blurRad="63360" dist="101823" dir="2700000" rotWithShape="0">
              <a:srgbClr val="ACB20C"/>
            </a:outerShdw>
            <a:softEdge rad="381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                                          </a:t>
            </a:r>
            <a:endParaRPr lang="pl-PL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2260</TotalTime>
  <Words>724</Words>
  <Application>Microsoft Office PowerPoint</Application>
  <PresentationFormat>Niestandardowy</PresentationFormat>
  <Paragraphs>47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13</vt:i4>
      </vt:variant>
    </vt:vector>
  </HeadingPairs>
  <TitlesOfParts>
    <vt:vector size="25" baseType="lpstr">
      <vt:lpstr>Microsoft YaHei</vt:lpstr>
      <vt:lpstr>Arial</vt:lpstr>
      <vt:lpstr>DejaVu Sans</vt:lpstr>
      <vt:lpstr>Gabriola</vt:lpstr>
      <vt:lpstr>Noto Sans</vt:lpstr>
      <vt:lpstr>Segoe Print</vt:lpstr>
      <vt:lpstr>Symbol</vt:lpstr>
      <vt:lpstr>Wingdings</vt:lpstr>
      <vt:lpstr>Office Theme</vt:lpstr>
      <vt:lpstr>Office Theme</vt:lpstr>
      <vt:lpstr>Office Theme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Liberty</dc:title>
  <dc:subject/>
  <dc:creator>Bożena Hołubka</dc:creator>
  <dc:description/>
  <cp:lastModifiedBy>Bożena Hołubka</cp:lastModifiedBy>
  <cp:revision>61</cp:revision>
  <dcterms:created xsi:type="dcterms:W3CDTF">2022-09-23T18:19:14Z</dcterms:created>
  <dcterms:modified xsi:type="dcterms:W3CDTF">2022-10-27T18:40:33Z</dcterms:modified>
  <dc:language>pl-PL</dc:language>
</cp:coreProperties>
</file>