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sldIdLst>
    <p:sldId id="256" r:id="rId2"/>
    <p:sldId id="257" r:id="rId3"/>
    <p:sldId id="258" r:id="rId4"/>
    <p:sldId id="259" r:id="rId5"/>
    <p:sldId id="260" r:id="rId6"/>
    <p:sldId id="261" r:id="rId7"/>
    <p:sldId id="264" r:id="rId8"/>
    <p:sldId id="262" r:id="rId9"/>
    <p:sldId id="263"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pl-PL" smtClean="0"/>
              <a:t>Kliknij, aby edytować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E3E9E4ED-3FAD-4049-A796-28C69F9B501C}" type="datetimeFigureOut">
              <a:rPr lang="pl-PL" smtClean="0"/>
              <a:t>29.10.2022</a:t>
            </a:fld>
            <a:endParaRPr lang="pl-PL"/>
          </a:p>
        </p:txBody>
      </p:sp>
      <p:sp>
        <p:nvSpPr>
          <p:cNvPr id="5" name="Footer Placeholder 4"/>
          <p:cNvSpPr>
            <a:spLocks noGrp="1"/>
          </p:cNvSpPr>
          <p:nvPr>
            <p:ph type="ftr" sz="quarter" idx="11"/>
          </p:nvPr>
        </p:nvSpPr>
        <p:spPr>
          <a:xfrm>
            <a:off x="1876424" y="5410201"/>
            <a:ext cx="5124886" cy="365125"/>
          </a:xfrm>
        </p:spPr>
        <p:txBody>
          <a:bodyPr/>
          <a:lstStyle/>
          <a:p>
            <a:endParaRPr lang="pl-PL"/>
          </a:p>
        </p:txBody>
      </p:sp>
      <p:sp>
        <p:nvSpPr>
          <p:cNvPr id="6" name="Slide Number Placeholder 5"/>
          <p:cNvSpPr>
            <a:spLocks noGrp="1"/>
          </p:cNvSpPr>
          <p:nvPr>
            <p:ph type="sldNum" sz="quarter" idx="12"/>
          </p:nvPr>
        </p:nvSpPr>
        <p:spPr>
          <a:xfrm>
            <a:off x="9896911" y="5410199"/>
            <a:ext cx="771089" cy="365125"/>
          </a:xfrm>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316758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pl-PL" smtClean="0"/>
              <a:t>Kliknij ikonę, aby dodać obraz</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E3E9E4ED-3FAD-4049-A796-28C69F9B501C}" type="datetimeFigureOut">
              <a:rPr lang="pl-PL" smtClean="0"/>
              <a:t>29.10.2022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2704151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pl-PL" smtClean="0"/>
              <a:t>Kliknij, aby edytować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E3E9E4ED-3FAD-4049-A796-28C69F9B501C}" type="datetimeFigureOut">
              <a:rPr lang="pl-PL" smtClean="0"/>
              <a:t>29.10.2022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205236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E3E9E4ED-3FAD-4049-A796-28C69F9B501C}" type="datetimeFigureOut">
              <a:rPr lang="pl-PL" smtClean="0"/>
              <a:t>29.10.2022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E003749-01A0-4FBD-8659-45C346081D6B}" type="slidenum">
              <a:rPr lang="pl-PL" smtClean="0"/>
              <a:t>‹#›</a:t>
            </a:fld>
            <a:endParaRPr lang="pl-PL"/>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34051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pl-PL" smtClean="0"/>
              <a:t>Kliknij, aby edytować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E3E9E4ED-3FAD-4049-A796-28C69F9B501C}" type="datetimeFigureOut">
              <a:rPr lang="pl-PL" smtClean="0"/>
              <a:t>29.10.2022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3112333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3" name="Date Placeholder 2"/>
          <p:cNvSpPr>
            <a:spLocks noGrp="1"/>
          </p:cNvSpPr>
          <p:nvPr>
            <p:ph type="dt" sz="half" idx="10"/>
          </p:nvPr>
        </p:nvSpPr>
        <p:spPr/>
        <p:txBody>
          <a:bodyPr/>
          <a:lstStyle/>
          <a:p>
            <a:fld id="{E3E9E4ED-3FAD-4049-A796-28C69F9B501C}" type="datetimeFigureOut">
              <a:rPr lang="pl-PL" smtClean="0"/>
              <a:t>29.10.2022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178316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smtClean="0"/>
              <a:t>Kliknij ikonę, aby dodać obraz</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smtClean="0"/>
              <a:t>Kliknij ikonę, aby dodać obraz</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smtClean="0"/>
              <a:t>Kliknij ikonę, aby dodać obraz</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3" name="Date Placeholder 2"/>
          <p:cNvSpPr>
            <a:spLocks noGrp="1"/>
          </p:cNvSpPr>
          <p:nvPr>
            <p:ph type="dt" sz="half" idx="10"/>
          </p:nvPr>
        </p:nvSpPr>
        <p:spPr/>
        <p:txBody>
          <a:bodyPr/>
          <a:lstStyle/>
          <a:p>
            <a:fld id="{E3E9E4ED-3FAD-4049-A796-28C69F9B501C}" type="datetimeFigureOut">
              <a:rPr lang="pl-PL" smtClean="0"/>
              <a:t>29.10.2022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903243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3E9E4ED-3FAD-4049-A796-28C69F9B501C}" type="datetimeFigureOut">
              <a:rPr lang="pl-PL" smtClean="0"/>
              <a:t>29.10.2022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1197307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3E9E4ED-3FAD-4049-A796-28C69F9B501C}" type="datetimeFigureOut">
              <a:rPr lang="pl-PL" smtClean="0"/>
              <a:t>29.10.2022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155954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3E9E4ED-3FAD-4049-A796-28C69F9B501C}" type="datetimeFigureOut">
              <a:rPr lang="pl-PL" smtClean="0"/>
              <a:t>29.10.2022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42964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pl-PL" smtClean="0"/>
              <a:t>Kliknij, aby edytować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E3E9E4ED-3FAD-4049-A796-28C69F9B501C}" type="datetimeFigureOut">
              <a:rPr lang="pl-PL" smtClean="0"/>
              <a:t>29.10.2022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3736340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E3E9E4ED-3FAD-4049-A796-28C69F9B501C}" type="datetimeFigureOut">
              <a:rPr lang="pl-PL" smtClean="0"/>
              <a:t>29.10.2022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65547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1141410" y="3073397"/>
            <a:ext cx="4878391" cy="2717801"/>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6172200" y="3073397"/>
            <a:ext cx="4875210" cy="2717801"/>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E3E9E4ED-3FAD-4049-A796-28C69F9B501C}" type="datetimeFigureOut">
              <a:rPr lang="pl-PL" smtClean="0"/>
              <a:t>29.10.2022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35071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E3E9E4ED-3FAD-4049-A796-28C69F9B501C}" type="datetimeFigureOut">
              <a:rPr lang="pl-PL" smtClean="0"/>
              <a:t>29.10.2022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270965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9E4ED-3FAD-4049-A796-28C69F9B501C}" type="datetimeFigureOut">
              <a:rPr lang="pl-PL" smtClean="0"/>
              <a:t>29.10.2022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175309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E3E9E4ED-3FAD-4049-A796-28C69F9B501C}" type="datetimeFigureOut">
              <a:rPr lang="pl-PL" smtClean="0"/>
              <a:t>29.10.2022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374184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E3E9E4ED-3FAD-4049-A796-28C69F9B501C}" type="datetimeFigureOut">
              <a:rPr lang="pl-PL" smtClean="0"/>
              <a:t>29.10.2022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E003749-01A0-4FBD-8659-45C346081D6B}" type="slidenum">
              <a:rPr lang="pl-PL" smtClean="0"/>
              <a:t>‹#›</a:t>
            </a:fld>
            <a:endParaRPr lang="pl-PL"/>
          </a:p>
        </p:txBody>
      </p:sp>
    </p:spTree>
    <p:extLst>
      <p:ext uri="{BB962C8B-B14F-4D97-AF65-F5344CB8AC3E}">
        <p14:creationId xmlns:p14="http://schemas.microsoft.com/office/powerpoint/2010/main" val="65058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3E9E4ED-3FAD-4049-A796-28C69F9B501C}" type="datetimeFigureOut">
              <a:rPr lang="pl-PL" smtClean="0"/>
              <a:t>29.10.2022</a:t>
            </a:fld>
            <a:endParaRPr lang="pl-PL"/>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E003749-01A0-4FBD-8659-45C346081D6B}" type="slidenum">
              <a:rPr lang="pl-PL" smtClean="0"/>
              <a:t>‹#›</a:t>
            </a:fld>
            <a:endParaRPr lang="pl-PL"/>
          </a:p>
        </p:txBody>
      </p:sp>
    </p:spTree>
    <p:extLst>
      <p:ext uri="{BB962C8B-B14F-4D97-AF65-F5344CB8AC3E}">
        <p14:creationId xmlns:p14="http://schemas.microsoft.com/office/powerpoint/2010/main" val="912561450"/>
      </p:ext>
    </p:extLst>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l.wikipedia.org/wiki/Pa&#322;ac_Radziwi&#322;&#322;&#243;w" TargetMode="External"/><Relationship Id="rId2" Type="http://schemas.openxmlformats.org/officeDocument/2006/relationships/hyperlink" Target="https://polskazachwyca.pl/ciekawostki/wydymacz-niezwykle-miejsca-w-ktorym-grywal-fryderyk-chopin/" TargetMode="Externa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hyperlink" Target="http://adventum.com.pl/2019/07/23/palac-mysliwski-w-antoninie-drewniana-perla-wielkopolsk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640081" y="624110"/>
            <a:ext cx="10864532" cy="1280890"/>
          </a:xfrm>
        </p:spPr>
        <p:txBody>
          <a:bodyPr/>
          <a:lstStyle/>
          <a:p>
            <a:pPr algn="ctr"/>
            <a:r>
              <a:rPr lang="pl-PL" dirty="0" smtClean="0"/>
              <a:t>,,Z wiatrem we włosach przez Dolinę           Baryczy’’</a:t>
            </a:r>
            <a:endParaRPr lang="pl-PL" dirty="0"/>
          </a:p>
        </p:txBody>
      </p:sp>
      <p:sp>
        <p:nvSpPr>
          <p:cNvPr id="5" name="Symbol zastępczy zawartości 4"/>
          <p:cNvSpPr>
            <a:spLocks noGrp="1"/>
          </p:cNvSpPr>
          <p:nvPr>
            <p:ph idx="1"/>
          </p:nvPr>
        </p:nvSpPr>
        <p:spPr>
          <a:xfrm>
            <a:off x="796834" y="4807131"/>
            <a:ext cx="10556966" cy="1369832"/>
          </a:xfrm>
        </p:spPr>
        <p:txBody>
          <a:bodyPr>
            <a:normAutofit fontScale="55000" lnSpcReduction="20000"/>
          </a:bodyPr>
          <a:lstStyle/>
          <a:p>
            <a:r>
              <a:rPr lang="pl-PL" dirty="0" smtClean="0"/>
              <a:t>Autor: Emilia Kupczyk</a:t>
            </a:r>
          </a:p>
          <a:p>
            <a:r>
              <a:rPr lang="pl-PL" dirty="0" smtClean="0"/>
              <a:t>Klasa 6a</a:t>
            </a:r>
          </a:p>
          <a:p>
            <a:r>
              <a:rPr lang="pl-PL" dirty="0" smtClean="0"/>
              <a:t>Szkoła Podstawowa im. Polskich</a:t>
            </a:r>
          </a:p>
          <a:p>
            <a:r>
              <a:rPr lang="pl-PL" dirty="0" smtClean="0"/>
              <a:t> Olimpijczyków w Dębnicy</a:t>
            </a:r>
            <a:endParaRPr lang="pl-PL" dirty="0"/>
          </a:p>
        </p:txBody>
      </p:sp>
      <p:pic>
        <p:nvPicPr>
          <p:cNvPr id="3" name="Obraz 2"/>
          <p:cNvPicPr>
            <a:picLocks noChangeAspect="1"/>
          </p:cNvPicPr>
          <p:nvPr/>
        </p:nvPicPr>
        <p:blipFill rotWithShape="1">
          <a:blip r:embed="rId2" cstate="print">
            <a:extLst>
              <a:ext uri="{28A0092B-C50C-407E-A947-70E740481C1C}">
                <a14:useLocalDpi xmlns:a14="http://schemas.microsoft.com/office/drawing/2010/main" val="0"/>
              </a:ext>
            </a:extLst>
          </a:blip>
          <a:srcRect l="8723" t="21124" r="3830" b="2710"/>
          <a:stretch/>
        </p:blipFill>
        <p:spPr>
          <a:xfrm>
            <a:off x="4911635" y="2324825"/>
            <a:ext cx="6267630" cy="4012475"/>
          </a:xfrm>
          <a:prstGeom prst="rect">
            <a:avLst/>
          </a:prstGeom>
        </p:spPr>
      </p:pic>
    </p:spTree>
    <p:extLst>
      <p:ext uri="{BB962C8B-B14F-4D97-AF65-F5344CB8AC3E}">
        <p14:creationId xmlns:p14="http://schemas.microsoft.com/office/powerpoint/2010/main" val="3927499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51">
        <p15:prstTrans prst="curtains"/>
      </p:transition>
    </mc:Choice>
    <mc:Fallback xmlns="">
      <p:transition spd="slow" advTm="651">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2960" y="0"/>
            <a:ext cx="8412479" cy="3644537"/>
          </a:xfrm>
        </p:spPr>
        <p:txBody>
          <a:bodyPr>
            <a:normAutofit/>
          </a:bodyPr>
          <a:lstStyle/>
          <a:p>
            <a:r>
              <a:rPr lang="pl-PL" dirty="0" smtClean="0">
                <a:solidFill>
                  <a:schemeClr val="bg1">
                    <a:lumMod val="65000"/>
                    <a:lumOff val="35000"/>
                  </a:schemeClr>
                </a:solidFill>
                <a:effectLst/>
                <a:latin typeface="Times New Roman" panose="02020603050405020304" pitchFamily="18" charset="0"/>
                <a:cs typeface="Times New Roman" panose="02020603050405020304" pitchFamily="18" charset="0"/>
              </a:rPr>
              <a:t>Podsumowanie</a:t>
            </a:r>
            <a:r>
              <a:rPr lang="pl-PL" sz="1600" dirty="0" smtClean="0">
                <a:solidFill>
                  <a:schemeClr val="bg1">
                    <a:lumMod val="65000"/>
                    <a:lumOff val="35000"/>
                  </a:schemeClr>
                </a:solidFill>
                <a:effectLst/>
                <a:latin typeface="Times New Roman" panose="02020603050405020304" pitchFamily="18" charset="0"/>
                <a:cs typeface="Times New Roman" panose="02020603050405020304" pitchFamily="18" charset="0"/>
              </a:rPr>
              <a:t/>
            </a:r>
            <a:br>
              <a:rPr lang="pl-PL" sz="1600" dirty="0" smtClean="0">
                <a:solidFill>
                  <a:schemeClr val="bg1">
                    <a:lumMod val="65000"/>
                    <a:lumOff val="35000"/>
                  </a:schemeClr>
                </a:solidFill>
                <a:effectLst/>
                <a:latin typeface="Times New Roman" panose="02020603050405020304" pitchFamily="18" charset="0"/>
                <a:cs typeface="Times New Roman" panose="02020603050405020304" pitchFamily="18" charset="0"/>
              </a:rPr>
            </a:br>
            <a:r>
              <a:rPr lang="pl-PL" sz="2400" cap="none" dirty="0" smtClean="0">
                <a:solidFill>
                  <a:schemeClr val="bg1">
                    <a:lumMod val="65000"/>
                    <a:lumOff val="35000"/>
                  </a:schemeClr>
                </a:solidFill>
                <a:effectLst/>
                <a:latin typeface="Times New Roman" panose="02020603050405020304" pitchFamily="18" charset="0"/>
                <a:cs typeface="Times New Roman" panose="02020603050405020304" pitchFamily="18" charset="0"/>
              </a:rPr>
              <a:t>Mam nadzieję, że moja propozycja wycieczki jest interesująca. Wybrałam te miejsca, ponieważ są blisko mojego miejsca zamieszkania. Wystarczy rower, trochę chęci i wolnego czasu, a wtedy można ruszać w drogę. Czeka nas sporo jeszcze nie odkrytych miejsc, ale mam nadzieję, że dzięki mnie poznaliście chociaż część z nich. Zapraszam. Wraz z rodzicami przejechałam trasę mojej wycieczki.</a:t>
            </a:r>
            <a:br>
              <a:rPr lang="pl-PL" sz="2400" cap="none" dirty="0" smtClean="0">
                <a:solidFill>
                  <a:schemeClr val="bg1">
                    <a:lumMod val="65000"/>
                    <a:lumOff val="35000"/>
                  </a:schemeClr>
                </a:solidFill>
                <a:effectLst/>
                <a:latin typeface="Times New Roman" panose="02020603050405020304" pitchFamily="18" charset="0"/>
                <a:cs typeface="Times New Roman" panose="02020603050405020304" pitchFamily="18" charset="0"/>
              </a:rPr>
            </a:br>
            <a:r>
              <a:rPr lang="pl-PL" sz="2400" cap="none" dirty="0" smtClean="0">
                <a:solidFill>
                  <a:schemeClr val="bg1">
                    <a:lumMod val="65000"/>
                    <a:lumOff val="35000"/>
                  </a:schemeClr>
                </a:solidFill>
                <a:effectLst/>
                <a:latin typeface="Times New Roman" panose="02020603050405020304" pitchFamily="18" charset="0"/>
                <a:cs typeface="Times New Roman" panose="02020603050405020304" pitchFamily="18" charset="0"/>
              </a:rPr>
              <a:t/>
            </a:r>
            <a:br>
              <a:rPr lang="pl-PL" sz="2400" cap="none" dirty="0" smtClean="0">
                <a:solidFill>
                  <a:schemeClr val="bg1">
                    <a:lumMod val="65000"/>
                    <a:lumOff val="35000"/>
                  </a:schemeClr>
                </a:solidFill>
                <a:effectLst/>
                <a:latin typeface="Times New Roman" panose="02020603050405020304" pitchFamily="18" charset="0"/>
                <a:cs typeface="Times New Roman" panose="02020603050405020304" pitchFamily="18" charset="0"/>
              </a:rPr>
            </a:br>
            <a:r>
              <a:rPr lang="pl-PL" sz="2400" cap="none" dirty="0" smtClean="0">
                <a:solidFill>
                  <a:schemeClr val="bg1">
                    <a:lumMod val="65000"/>
                    <a:lumOff val="35000"/>
                  </a:schemeClr>
                </a:solidFill>
                <a:effectLst/>
                <a:latin typeface="Times New Roman" panose="02020603050405020304" pitchFamily="18" charset="0"/>
                <a:cs typeface="Times New Roman" panose="02020603050405020304" pitchFamily="18" charset="0"/>
              </a:rPr>
              <a:t>               </a:t>
            </a:r>
            <a:r>
              <a:rPr lang="pl-PL" sz="2400" b="1" cap="none" dirty="0" smtClean="0">
                <a:solidFill>
                  <a:schemeClr val="bg2">
                    <a:lumMod val="50000"/>
                  </a:schemeClr>
                </a:solidFill>
                <a:effectLst/>
                <a:latin typeface="Times New Roman" panose="02020603050405020304" pitchFamily="18" charset="0"/>
                <a:cs typeface="Times New Roman" panose="02020603050405020304" pitchFamily="18" charset="0"/>
              </a:rPr>
              <a:t>Barycz to skarb, który należy pielęgnować</a:t>
            </a:r>
            <a:endParaRPr lang="pl-PL" sz="2400" b="1" cap="none" dirty="0">
              <a:solidFill>
                <a:schemeClr val="bg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Symbol zastępczy tekstu 8"/>
          <p:cNvSpPr>
            <a:spLocks noGrp="1"/>
          </p:cNvSpPr>
          <p:nvPr>
            <p:ph type="body" sz="half" idx="2"/>
          </p:nvPr>
        </p:nvSpPr>
        <p:spPr>
          <a:xfrm>
            <a:off x="822960" y="3644536"/>
            <a:ext cx="9091749" cy="3788229"/>
          </a:xfrm>
        </p:spPr>
        <p:txBody>
          <a:bodyPr>
            <a:normAutofit fontScale="40000" lnSpcReduction="20000"/>
          </a:bodyPr>
          <a:lstStyle/>
          <a:p>
            <a:r>
              <a:rPr lang="pl-PL" sz="3600" dirty="0" smtClean="0"/>
              <a:t>Bibliografia</a:t>
            </a:r>
          </a:p>
          <a:p>
            <a:r>
              <a:rPr lang="pl-PL" sz="3700" dirty="0" smtClean="0">
                <a:latin typeface="Times New Roman" panose="02020603050405020304" pitchFamily="18" charset="0"/>
                <a:cs typeface="Times New Roman" panose="02020603050405020304" pitchFamily="18" charset="0"/>
              </a:rPr>
              <a:t>Urząd Gminy Przygodzice,  „Antonin Historia rodu Radziwiłłów zapisana w witrażu” Wydanie I, Przygodzice 2020</a:t>
            </a:r>
          </a:p>
          <a:p>
            <a:r>
              <a:rPr lang="pl-PL" sz="3700" dirty="0" smtClean="0">
                <a:latin typeface="Times New Roman" panose="02020603050405020304" pitchFamily="18" charset="0"/>
                <a:cs typeface="Times New Roman" panose="02020603050405020304" pitchFamily="18" charset="0"/>
              </a:rPr>
              <a:t>http://powiatostrowski.giportal.pl/</a:t>
            </a:r>
          </a:p>
          <a:p>
            <a:r>
              <a:rPr lang="pl-PL" sz="3700" dirty="0" smtClean="0">
                <a:latin typeface="Times New Roman" panose="02020603050405020304" pitchFamily="18" charset="0"/>
                <a:cs typeface="Times New Roman" panose="02020603050405020304" pitchFamily="18" charset="0"/>
                <a:hlinkClick r:id="rId2"/>
              </a:rPr>
              <a:t>https://</a:t>
            </a:r>
            <a:r>
              <a:rPr lang="pl-PL" sz="3700" dirty="0" smtClean="0">
                <a:latin typeface="Times New Roman" panose="02020603050405020304" pitchFamily="18" charset="0"/>
                <a:cs typeface="Times New Roman" panose="02020603050405020304" pitchFamily="18" charset="0"/>
                <a:hlinkClick r:id="rId2"/>
              </a:rPr>
              <a:t>polskazachwyca.pl/ciekawostki/wydymacz-niezwykle-miejsca-w-ktorym-grywal-fryderyk-chopin</a:t>
            </a:r>
            <a:r>
              <a:rPr lang="pl-PL" sz="3700" dirty="0" smtClean="0">
                <a:latin typeface="Times New Roman" panose="02020603050405020304" pitchFamily="18" charset="0"/>
                <a:cs typeface="Times New Roman" panose="02020603050405020304" pitchFamily="18" charset="0"/>
                <a:hlinkClick r:id="rId2"/>
              </a:rPr>
              <a:t>/</a:t>
            </a:r>
            <a:endParaRPr lang="pl-PL" sz="3700" dirty="0" smtClean="0">
              <a:latin typeface="Times New Roman" panose="02020603050405020304" pitchFamily="18" charset="0"/>
              <a:cs typeface="Times New Roman" panose="02020603050405020304" pitchFamily="18" charset="0"/>
            </a:endParaRPr>
          </a:p>
          <a:p>
            <a:r>
              <a:rPr lang="pl-PL" sz="3700" dirty="0">
                <a:latin typeface="Times New Roman" panose="02020603050405020304" pitchFamily="18" charset="0"/>
                <a:cs typeface="Times New Roman" panose="02020603050405020304" pitchFamily="18" charset="0"/>
                <a:hlinkClick r:id="rId3"/>
              </a:rPr>
              <a:t>https://</a:t>
            </a:r>
            <a:r>
              <a:rPr lang="pl-PL" sz="3700" dirty="0" smtClean="0">
                <a:latin typeface="Times New Roman" panose="02020603050405020304" pitchFamily="18" charset="0"/>
                <a:cs typeface="Times New Roman" panose="02020603050405020304" pitchFamily="18" charset="0"/>
                <a:hlinkClick r:id="rId3"/>
              </a:rPr>
              <a:t>pl.wikipedia.org/wiki/Pałac_Radziwiłłów</a:t>
            </a:r>
            <a:endParaRPr lang="pl-PL" sz="3700" dirty="0" smtClean="0">
              <a:latin typeface="Times New Roman" panose="02020603050405020304" pitchFamily="18" charset="0"/>
              <a:cs typeface="Times New Roman" panose="02020603050405020304" pitchFamily="18" charset="0"/>
            </a:endParaRPr>
          </a:p>
          <a:p>
            <a:r>
              <a:rPr lang="pl-PL" sz="3700" dirty="0">
                <a:latin typeface="Times New Roman" panose="02020603050405020304" pitchFamily="18" charset="0"/>
                <a:cs typeface="Times New Roman" panose="02020603050405020304" pitchFamily="18" charset="0"/>
                <a:hlinkClick r:id="rId4"/>
              </a:rPr>
              <a:t>http://adventum.com.pl/2019/07/23/palac-mysliwski-w-antoninie-drewniana-perla-wielkopolski</a:t>
            </a:r>
            <a:r>
              <a:rPr lang="pl-PL" sz="3700" dirty="0" smtClean="0">
                <a:latin typeface="Times New Roman" panose="02020603050405020304" pitchFamily="18" charset="0"/>
                <a:cs typeface="Times New Roman" panose="02020603050405020304" pitchFamily="18" charset="0"/>
                <a:hlinkClick r:id="rId4"/>
              </a:rPr>
              <a:t>/</a:t>
            </a:r>
            <a:endParaRPr lang="pl-PL" sz="3700" dirty="0" smtClean="0">
              <a:latin typeface="Times New Roman" panose="02020603050405020304" pitchFamily="18" charset="0"/>
              <a:cs typeface="Times New Roman" panose="02020603050405020304" pitchFamily="18" charset="0"/>
            </a:endParaRPr>
          </a:p>
          <a:p>
            <a:r>
              <a:rPr lang="pl-PL" sz="3700" dirty="0" smtClean="0">
                <a:latin typeface="Times New Roman" panose="02020603050405020304" pitchFamily="18" charset="0"/>
                <a:cs typeface="Times New Roman" panose="02020603050405020304" pitchFamily="18" charset="0"/>
              </a:rPr>
              <a:t>Mapa przyrodniczo – krajobrazowa – Gmina Przygodzice i okolice  wydana na zlecenie : Towarzystwa na rzecz Ziemi w ramach projektu  „Natura  znów się o(d)płaca, Oświęcim 2016 r.</a:t>
            </a:r>
          </a:p>
          <a:p>
            <a:r>
              <a:rPr lang="pl-PL" sz="3700" dirty="0">
                <a:latin typeface="Times New Roman" panose="02020603050405020304" pitchFamily="18" charset="0"/>
                <a:cs typeface="Times New Roman" panose="02020603050405020304" pitchFamily="18" charset="0"/>
              </a:rPr>
              <a:t>Własne doświadczenia i obserwacje oraz zdjęcia</a:t>
            </a:r>
          </a:p>
          <a:p>
            <a:endParaRPr lang="pl-PL" sz="3700" dirty="0" smtClean="0">
              <a:latin typeface="Times New Roman" panose="02020603050405020304" pitchFamily="18" charset="0"/>
              <a:cs typeface="Times New Roman" panose="02020603050405020304" pitchFamily="18" charset="0"/>
            </a:endParaRPr>
          </a:p>
          <a:p>
            <a:endParaRPr lang="pl-PL" sz="1600" dirty="0">
              <a:latin typeface="Times New Roman" panose="02020603050405020304" pitchFamily="18" charset="0"/>
              <a:cs typeface="Times New Roman" panose="02020603050405020304" pitchFamily="18" charset="0"/>
            </a:endParaRPr>
          </a:p>
          <a:p>
            <a:endParaRPr lang="pl-PL" sz="1600" dirty="0" smtClean="0"/>
          </a:p>
        </p:txBody>
      </p:sp>
      <p:pic>
        <p:nvPicPr>
          <p:cNvPr id="4" name="Obraz 3"/>
          <p:cNvPicPr>
            <a:picLocks noChangeAspect="1"/>
          </p:cNvPicPr>
          <p:nvPr/>
        </p:nvPicPr>
        <p:blipFill>
          <a:blip r:embed="rId5"/>
          <a:stretch>
            <a:fillRect/>
          </a:stretch>
        </p:blipFill>
        <p:spPr>
          <a:xfrm>
            <a:off x="9091748" y="145668"/>
            <a:ext cx="2740661" cy="3694813"/>
          </a:xfrm>
          <a:prstGeom prst="rect">
            <a:avLst/>
          </a:prstGeom>
        </p:spPr>
      </p:pic>
    </p:spTree>
    <p:extLst>
      <p:ext uri="{BB962C8B-B14F-4D97-AF65-F5344CB8AC3E}">
        <p14:creationId xmlns:p14="http://schemas.microsoft.com/office/powerpoint/2010/main" val="3021981424"/>
      </p:ext>
    </p:extLst>
  </p:cSld>
  <p:clrMapOvr>
    <a:masterClrMapping/>
  </p:clrMapOvr>
  <mc:AlternateContent xmlns:mc="http://schemas.openxmlformats.org/markup-compatibility/2006" xmlns:p14="http://schemas.microsoft.com/office/powerpoint/2010/main">
    <mc:Choice Requires="p14">
      <p:transition spd="slow" p14:dur="2000" advTm="20918">
        <p14:ferris dir="l"/>
      </p:transition>
    </mc:Choice>
    <mc:Fallback xmlns="">
      <p:transition spd="slow" advTm="20918">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83326" y="457200"/>
            <a:ext cx="4872445" cy="1149531"/>
          </a:xfrm>
        </p:spPr>
        <p:txBody>
          <a:bodyPr>
            <a:normAutofit fontScale="90000"/>
          </a:bodyPr>
          <a:lstStyle/>
          <a:p>
            <a:r>
              <a:rPr lang="pl-PL" dirty="0" smtClean="0">
                <a:solidFill>
                  <a:srgbClr val="002060"/>
                </a:solidFill>
              </a:rPr>
              <a:t>Plan wycieczki rowerowej po Dolinie Baryczy</a:t>
            </a:r>
            <a:endParaRPr lang="pl-PL" dirty="0">
              <a:solidFill>
                <a:srgbClr val="002060"/>
              </a:solidFill>
            </a:endParaRPr>
          </a:p>
        </p:txBody>
      </p:sp>
      <p:pic>
        <p:nvPicPr>
          <p:cNvPr id="7" name="Symbol zastępczy zawartości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98904" y="809439"/>
            <a:ext cx="5355336" cy="4712208"/>
          </a:xfrm>
        </p:spPr>
      </p:pic>
      <p:sp>
        <p:nvSpPr>
          <p:cNvPr id="6" name="Symbol zastępczy tekstu 5"/>
          <p:cNvSpPr>
            <a:spLocks noGrp="1"/>
          </p:cNvSpPr>
          <p:nvPr>
            <p:ph type="body" sz="half" idx="2"/>
          </p:nvPr>
        </p:nvSpPr>
        <p:spPr>
          <a:xfrm>
            <a:off x="483326" y="1854927"/>
            <a:ext cx="5108294" cy="4676502"/>
          </a:xfrm>
        </p:spPr>
        <p:txBody>
          <a:bodyPr>
            <a:normAutofit lnSpcReduction="10000"/>
          </a:bodyPr>
          <a:lstStyle/>
          <a:p>
            <a:pPr algn="just"/>
            <a:r>
              <a:rPr lang="pl-PL" sz="1800" dirty="0" smtClean="0">
                <a:solidFill>
                  <a:schemeClr val="bg1"/>
                </a:solidFill>
                <a:latin typeface="Times New Roman" panose="02020603050405020304" pitchFamily="18" charset="0"/>
                <a:cs typeface="Times New Roman" panose="02020603050405020304" pitchFamily="18" charset="0"/>
              </a:rPr>
              <a:t>10.00 Start – Szkoła Podstawowa w Dębnicy</a:t>
            </a:r>
          </a:p>
          <a:p>
            <a:pPr algn="just"/>
            <a:r>
              <a:rPr lang="pl-PL" sz="1800" u="sng" dirty="0" smtClean="0">
                <a:solidFill>
                  <a:schemeClr val="bg1"/>
                </a:solidFill>
                <a:latin typeface="Times New Roman" panose="02020603050405020304" pitchFamily="18" charset="0"/>
                <a:cs typeface="Times New Roman" panose="02020603050405020304" pitchFamily="18" charset="0"/>
              </a:rPr>
              <a:t>Pierwszy przystanek </a:t>
            </a:r>
            <a:r>
              <a:rPr lang="pl-PL" sz="1800" dirty="0" smtClean="0">
                <a:solidFill>
                  <a:schemeClr val="bg1"/>
                </a:solidFill>
                <a:latin typeface="Times New Roman" panose="02020603050405020304" pitchFamily="18" charset="0"/>
                <a:cs typeface="Times New Roman" panose="02020603050405020304" pitchFamily="18" charset="0"/>
              </a:rPr>
              <a:t>– Centrum Kreatywności przy Schronisku Młodzieżowym w Ludwikowie </a:t>
            </a:r>
          </a:p>
          <a:p>
            <a:pPr algn="just"/>
            <a:r>
              <a:rPr lang="pl-PL" sz="1800" u="sng" dirty="0" smtClean="0">
                <a:solidFill>
                  <a:schemeClr val="bg1"/>
                </a:solidFill>
                <a:latin typeface="Times New Roman" panose="02020603050405020304" pitchFamily="18" charset="0"/>
                <a:cs typeface="Times New Roman" panose="02020603050405020304" pitchFamily="18" charset="0"/>
              </a:rPr>
              <a:t>Drugi przystanek </a:t>
            </a:r>
            <a:r>
              <a:rPr lang="pl-PL" sz="1800" dirty="0" smtClean="0">
                <a:solidFill>
                  <a:schemeClr val="bg1"/>
                </a:solidFill>
                <a:latin typeface="Times New Roman" panose="02020603050405020304" pitchFamily="18" charset="0"/>
                <a:cs typeface="Times New Roman" panose="02020603050405020304" pitchFamily="18" charset="0"/>
              </a:rPr>
              <a:t>– Staw Szperek w Antoninie</a:t>
            </a:r>
          </a:p>
          <a:p>
            <a:pPr algn="just"/>
            <a:r>
              <a:rPr lang="pl-PL" sz="1800" u="sng" dirty="0" smtClean="0">
                <a:solidFill>
                  <a:schemeClr val="bg1"/>
                </a:solidFill>
                <a:latin typeface="Times New Roman" panose="02020603050405020304" pitchFamily="18" charset="0"/>
                <a:cs typeface="Times New Roman" panose="02020603050405020304" pitchFamily="18" charset="0"/>
              </a:rPr>
              <a:t>Trzeci przystanek </a:t>
            </a:r>
            <a:r>
              <a:rPr lang="pl-PL" sz="1800" dirty="0" smtClean="0">
                <a:solidFill>
                  <a:schemeClr val="bg1"/>
                </a:solidFill>
                <a:latin typeface="Times New Roman" panose="02020603050405020304" pitchFamily="18" charset="0"/>
                <a:cs typeface="Times New Roman" panose="02020603050405020304" pitchFamily="18" charset="0"/>
              </a:rPr>
              <a:t>– Pałac Książąt Radziwiłłów</a:t>
            </a:r>
          </a:p>
          <a:p>
            <a:pPr algn="just"/>
            <a:r>
              <a:rPr lang="pl-PL" sz="1800" u="sng" dirty="0" smtClean="0">
                <a:solidFill>
                  <a:schemeClr val="bg1"/>
                </a:solidFill>
                <a:latin typeface="Times New Roman" panose="02020603050405020304" pitchFamily="18" charset="0"/>
                <a:cs typeface="Times New Roman" panose="02020603050405020304" pitchFamily="18" charset="0"/>
              </a:rPr>
              <a:t>Czwarty przystanek </a:t>
            </a:r>
            <a:r>
              <a:rPr lang="pl-PL" sz="1800" dirty="0" smtClean="0">
                <a:solidFill>
                  <a:schemeClr val="bg1"/>
                </a:solidFill>
                <a:latin typeface="Times New Roman" panose="02020603050405020304" pitchFamily="18" charset="0"/>
                <a:cs typeface="Times New Roman" panose="02020603050405020304" pitchFamily="18" charset="0"/>
              </a:rPr>
              <a:t>– Rezerwat Przyrody Wydymacz </a:t>
            </a:r>
          </a:p>
          <a:p>
            <a:pPr algn="just"/>
            <a:r>
              <a:rPr lang="pl-PL" sz="1800" dirty="0" smtClean="0">
                <a:solidFill>
                  <a:schemeClr val="bg1"/>
                </a:solidFill>
                <a:latin typeface="Times New Roman" panose="02020603050405020304" pitchFamily="18" charset="0"/>
                <a:cs typeface="Times New Roman" panose="02020603050405020304" pitchFamily="18" charset="0"/>
              </a:rPr>
              <a:t>18.00 Powrót do punktu rozpoczęcia wycieczki</a:t>
            </a:r>
          </a:p>
          <a:p>
            <a:pPr algn="just"/>
            <a:endParaRPr lang="pl-PL" sz="1800" dirty="0">
              <a:solidFill>
                <a:schemeClr val="bg1"/>
              </a:solidFill>
              <a:latin typeface="Times New Roman" panose="02020603050405020304" pitchFamily="18" charset="0"/>
              <a:cs typeface="Times New Roman" panose="02020603050405020304" pitchFamily="18" charset="0"/>
            </a:endParaRPr>
          </a:p>
          <a:p>
            <a:r>
              <a:rPr lang="pl-PL" b="1" dirty="0" smtClean="0">
                <a:solidFill>
                  <a:schemeClr val="bg1"/>
                </a:solidFill>
                <a:latin typeface="Times New Roman" panose="02020603050405020304" pitchFamily="18" charset="0"/>
                <a:cs typeface="Times New Roman" panose="02020603050405020304" pitchFamily="18" charset="0"/>
              </a:rPr>
              <a:t>Rowery sprawdzone, kaski i kamizelki założone, podręczne rzeczy spakowane, sportowy ubiór i woda są</a:t>
            </a:r>
          </a:p>
          <a:p>
            <a:pPr algn="ctr"/>
            <a:r>
              <a:rPr lang="pl-PL" sz="3600" dirty="0" smtClean="0">
                <a:solidFill>
                  <a:schemeClr val="bg1"/>
                </a:solidFill>
                <a:latin typeface="Times New Roman" panose="02020603050405020304" pitchFamily="18" charset="0"/>
                <a:cs typeface="Times New Roman" panose="02020603050405020304" pitchFamily="18" charset="0"/>
              </a:rPr>
              <a:t>  </a:t>
            </a:r>
            <a:r>
              <a:rPr lang="pl-PL" sz="3600" b="1" dirty="0" smtClean="0">
                <a:solidFill>
                  <a:srgbClr val="C00000"/>
                </a:solidFill>
                <a:latin typeface="Times New Roman" panose="02020603050405020304" pitchFamily="18" charset="0"/>
                <a:cs typeface="Times New Roman" panose="02020603050405020304" pitchFamily="18" charset="0"/>
              </a:rPr>
              <a:t>Ruszamy!!!</a:t>
            </a:r>
            <a:endParaRPr lang="pl-PL"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3201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36">
        <p15:prstTrans prst="fracture"/>
      </p:transition>
    </mc:Choice>
    <mc:Fallback xmlns="">
      <p:transition spd="slow" advTm="20036">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615152" y="182880"/>
            <a:ext cx="10515600" cy="1463041"/>
          </a:xfrm>
        </p:spPr>
        <p:txBody>
          <a:bodyPr>
            <a:noAutofit/>
          </a:bodyPr>
          <a:lstStyle/>
          <a:p>
            <a:r>
              <a:rPr lang="pl-PL" sz="1800" cap="none" dirty="0" smtClean="0">
                <a:solidFill>
                  <a:srgbClr val="C00000"/>
                </a:solidFill>
                <a:effectLst/>
                <a:latin typeface="Times New Roman" panose="02020603050405020304" pitchFamily="18" charset="0"/>
                <a:cs typeface="Times New Roman" panose="02020603050405020304" pitchFamily="18" charset="0"/>
              </a:rPr>
              <a:t>Pierwszym przystankiem jest Centrum </a:t>
            </a:r>
            <a:r>
              <a:rPr lang="pl-PL" sz="1800" cap="none" dirty="0">
                <a:solidFill>
                  <a:srgbClr val="C00000"/>
                </a:solidFill>
                <a:effectLst/>
                <a:latin typeface="Times New Roman" panose="02020603050405020304" pitchFamily="18" charset="0"/>
                <a:cs typeface="Times New Roman" panose="02020603050405020304" pitchFamily="18" charset="0"/>
              </a:rPr>
              <a:t>K</a:t>
            </a:r>
            <a:r>
              <a:rPr lang="pl-PL" sz="1800" cap="none" dirty="0" smtClean="0">
                <a:solidFill>
                  <a:srgbClr val="C00000"/>
                </a:solidFill>
                <a:effectLst/>
                <a:latin typeface="Times New Roman" panose="02020603050405020304" pitchFamily="18" charset="0"/>
                <a:cs typeface="Times New Roman" panose="02020603050405020304" pitchFamily="18" charset="0"/>
              </a:rPr>
              <a:t>reatywności w Ludwikowie, można tu znaleźć wiatę informacyjną, w której znajdują się wiadomości m. in. o grzybach, śladach zwierząt, budowie drzew… oraz ścieżkę z dziesięcioma tablicami edukacyjnymi. Przestawiają one np. segregowanie odpadów; drzewa, ptaki i zwierzęta </a:t>
            </a:r>
            <a:r>
              <a:rPr lang="pl-PL" sz="1800" cap="none" dirty="0">
                <a:solidFill>
                  <a:srgbClr val="C00000"/>
                </a:solidFill>
                <a:effectLst/>
                <a:latin typeface="Times New Roman" panose="02020603050405020304" pitchFamily="18" charset="0"/>
                <a:cs typeface="Times New Roman" panose="02020603050405020304" pitchFamily="18" charset="0"/>
              </a:rPr>
              <a:t>D</a:t>
            </a:r>
            <a:r>
              <a:rPr lang="pl-PL" sz="1800" cap="none" dirty="0" smtClean="0">
                <a:solidFill>
                  <a:srgbClr val="C00000"/>
                </a:solidFill>
                <a:effectLst/>
                <a:latin typeface="Times New Roman" panose="02020603050405020304" pitchFamily="18" charset="0"/>
                <a:cs typeface="Times New Roman" panose="02020603050405020304" pitchFamily="18" charset="0"/>
              </a:rPr>
              <a:t>oliny </a:t>
            </a:r>
            <a:r>
              <a:rPr lang="pl-PL" sz="1800" cap="none" dirty="0">
                <a:solidFill>
                  <a:srgbClr val="C00000"/>
                </a:solidFill>
                <a:effectLst/>
                <a:latin typeface="Times New Roman" panose="02020603050405020304" pitchFamily="18" charset="0"/>
                <a:cs typeface="Times New Roman" panose="02020603050405020304" pitchFamily="18" charset="0"/>
              </a:rPr>
              <a:t>B</a:t>
            </a:r>
            <a:r>
              <a:rPr lang="pl-PL" sz="1800" cap="none" dirty="0" smtClean="0">
                <a:solidFill>
                  <a:srgbClr val="C00000"/>
                </a:solidFill>
                <a:effectLst/>
                <a:latin typeface="Times New Roman" panose="02020603050405020304" pitchFamily="18" charset="0"/>
                <a:cs typeface="Times New Roman" panose="02020603050405020304" pitchFamily="18" charset="0"/>
              </a:rPr>
              <a:t>aryczy; odnawialne źródła energii czy ekosystem lasu. Byłam tu również z moją klasą na zajęciach. Było uroczo. </a:t>
            </a:r>
            <a:br>
              <a:rPr lang="pl-PL" sz="1800" cap="none" dirty="0" smtClean="0">
                <a:solidFill>
                  <a:srgbClr val="C00000"/>
                </a:solidFill>
                <a:effectLst/>
                <a:latin typeface="Times New Roman" panose="02020603050405020304" pitchFamily="18" charset="0"/>
                <a:cs typeface="Times New Roman" panose="02020603050405020304" pitchFamily="18" charset="0"/>
              </a:rPr>
            </a:br>
            <a:endParaRPr lang="pl-PL" sz="1800" cap="none" dirty="0">
              <a:solidFill>
                <a:srgbClr val="C00000"/>
              </a:solidFill>
              <a:effectLst/>
              <a:latin typeface="Times New Roman" panose="02020603050405020304" pitchFamily="18" charset="0"/>
              <a:cs typeface="Times New Roman" panose="02020603050405020304" pitchFamily="18" charset="0"/>
            </a:endParaRPr>
          </a:p>
        </p:txBody>
      </p:sp>
      <p:pic>
        <p:nvPicPr>
          <p:cNvPr id="8" name="Symbol zastępczy zawartości 7"/>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95943" y="1982425"/>
            <a:ext cx="2801938" cy="3738562"/>
          </a:xfrm>
        </p:spPr>
      </p:pic>
      <p:pic>
        <p:nvPicPr>
          <p:cNvPr id="9" name="Obraz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1230" y="1290048"/>
            <a:ext cx="3400471" cy="2815861"/>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9037" y="2181498"/>
            <a:ext cx="5287829" cy="4676502"/>
          </a:xfrm>
          <a:prstGeom prst="rect">
            <a:avLst/>
          </a:prstGeom>
        </p:spPr>
      </p:pic>
    </p:spTree>
    <p:custDataLst>
      <p:tags r:id="rId1"/>
    </p:custDataLst>
    <p:extLst>
      <p:ext uri="{BB962C8B-B14F-4D97-AF65-F5344CB8AC3E}">
        <p14:creationId xmlns:p14="http://schemas.microsoft.com/office/powerpoint/2010/main" val="153942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9288">
        <p15:prstTrans prst="origami"/>
      </p:transition>
    </mc:Choice>
    <mc:Fallback xmlns="">
      <p:transition spd="slow" advTm="19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4063" y="209006"/>
            <a:ext cx="11022874" cy="2233748"/>
          </a:xfrm>
        </p:spPr>
        <p:txBody>
          <a:bodyPr>
            <a:normAutofit fontScale="90000"/>
          </a:bodyPr>
          <a:lstStyle/>
          <a:p>
            <a:r>
              <a:rPr lang="pl-PL" sz="2000" cap="none" dirty="0" smtClean="0">
                <a:solidFill>
                  <a:schemeClr val="bg1">
                    <a:lumMod val="50000"/>
                    <a:lumOff val="50000"/>
                  </a:schemeClr>
                </a:solidFill>
                <a:effectLst/>
                <a:latin typeface="Times New Roman" panose="02020603050405020304" pitchFamily="18" charset="0"/>
                <a:cs typeface="Times New Roman" panose="02020603050405020304" pitchFamily="18" charset="0"/>
              </a:rPr>
              <a:t>Ośrodek posiada kompletnie wyposażone dwie pracownie nauk przyrodniczych, które umożliwiają badanie składników środowiska takich jak: powietrze, gleba i woda. Nauka odbywa się poprzez obserwacje oraz robienie doświadczeń. Wszystko to ma na celu podniesie </a:t>
            </a:r>
            <a:r>
              <a:rPr lang="pl-PL" sz="2000" cap="none" dirty="0" err="1" smtClean="0">
                <a:solidFill>
                  <a:schemeClr val="bg1">
                    <a:lumMod val="50000"/>
                    <a:lumOff val="50000"/>
                  </a:schemeClr>
                </a:solidFill>
                <a:effectLst/>
                <a:latin typeface="Times New Roman" panose="02020603050405020304" pitchFamily="18" charset="0"/>
                <a:cs typeface="Times New Roman" panose="02020603050405020304" pitchFamily="18" charset="0"/>
              </a:rPr>
              <a:t>eko</a:t>
            </a:r>
            <a:r>
              <a:rPr lang="pl-PL" sz="2000" cap="none" dirty="0" smtClean="0">
                <a:solidFill>
                  <a:schemeClr val="bg1">
                    <a:lumMod val="50000"/>
                    <a:lumOff val="50000"/>
                  </a:schemeClr>
                </a:solidFill>
                <a:effectLst/>
                <a:latin typeface="Times New Roman" panose="02020603050405020304" pitchFamily="18" charset="0"/>
                <a:cs typeface="Times New Roman" panose="02020603050405020304" pitchFamily="18" charset="0"/>
              </a:rPr>
              <a:t>-świadomości ochrony przyrody i klimatu wśród dzieci i młodzieży oraz okolicznych mieszkańców</a:t>
            </a:r>
            <a:r>
              <a:rPr lang="pl-PL" sz="2000" cap="none" dirty="0">
                <a:solidFill>
                  <a:schemeClr val="bg1">
                    <a:lumMod val="50000"/>
                    <a:lumOff val="50000"/>
                  </a:schemeClr>
                </a:solidFill>
                <a:effectLst/>
                <a:latin typeface="Times New Roman" panose="02020603050405020304" pitchFamily="18" charset="0"/>
                <a:cs typeface="Times New Roman" panose="02020603050405020304" pitchFamily="18" charset="0"/>
              </a:rPr>
              <a:t>. Tu również uczestniczyłam w zajęciach podczas biwaku edukacyjnego. Ciekawe pomoce do nauki. Polecam!</a:t>
            </a:r>
            <a:r>
              <a:rPr lang="pl-PL" sz="2000" dirty="0" smtClean="0">
                <a:effectLst/>
                <a:latin typeface="Times New Roman" panose="02020603050405020304" pitchFamily="18" charset="0"/>
                <a:cs typeface="Times New Roman" panose="02020603050405020304" pitchFamily="18" charset="0"/>
              </a:rPr>
              <a:t/>
            </a:r>
            <a:br>
              <a:rPr lang="pl-PL" sz="2000" dirty="0" smtClean="0">
                <a:effectLst/>
                <a:latin typeface="Times New Roman" panose="02020603050405020304" pitchFamily="18" charset="0"/>
                <a:cs typeface="Times New Roman" panose="02020603050405020304" pitchFamily="18" charset="0"/>
              </a:rPr>
            </a:br>
            <a:r>
              <a:rPr lang="pl-PL" sz="2000" dirty="0">
                <a:effectLst/>
                <a:latin typeface="Times New Roman" panose="02020603050405020304" pitchFamily="18" charset="0"/>
                <a:cs typeface="Times New Roman" panose="02020603050405020304" pitchFamily="18" charset="0"/>
              </a:rPr>
              <a:t/>
            </a:r>
            <a:br>
              <a:rPr lang="pl-PL" sz="2000" dirty="0">
                <a:effectLst/>
                <a:latin typeface="Times New Roman" panose="02020603050405020304" pitchFamily="18" charset="0"/>
                <a:cs typeface="Times New Roman" panose="02020603050405020304" pitchFamily="18" charset="0"/>
              </a:rPr>
            </a:br>
            <a:r>
              <a:rPr lang="pl-PL" sz="2000" dirty="0" smtClean="0">
                <a:effectLst/>
                <a:latin typeface="Times New Roman" panose="02020603050405020304" pitchFamily="18" charset="0"/>
                <a:cs typeface="Times New Roman" panose="02020603050405020304" pitchFamily="18" charset="0"/>
              </a:rPr>
              <a:t/>
            </a:r>
            <a:br>
              <a:rPr lang="pl-PL" sz="2000" dirty="0" smtClean="0">
                <a:effectLst/>
                <a:latin typeface="Times New Roman" panose="02020603050405020304" pitchFamily="18" charset="0"/>
                <a:cs typeface="Times New Roman" panose="02020603050405020304" pitchFamily="18" charset="0"/>
              </a:rPr>
            </a:br>
            <a:r>
              <a:rPr lang="pl-PL" sz="1600" dirty="0"/>
              <a:t/>
            </a:r>
            <a:br>
              <a:rPr lang="pl-PL" sz="1600" dirty="0"/>
            </a:br>
            <a:endParaRPr lang="pl-PL" sz="1600" dirty="0"/>
          </a:p>
        </p:txBody>
      </p:sp>
      <p:pic>
        <p:nvPicPr>
          <p:cNvPr id="5" name="Symbol zastępczy zawartości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94063" y="1711008"/>
            <a:ext cx="5181600" cy="3881039"/>
          </a:xfrm>
        </p:spPr>
      </p:pic>
      <p:pic>
        <p:nvPicPr>
          <p:cNvPr id="7" name="Symbol zastępczy zawartości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760028" y="1711008"/>
            <a:ext cx="5181600" cy="3886200"/>
          </a:xfr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281" y="2073348"/>
            <a:ext cx="5499463" cy="4611189"/>
          </a:xfrm>
          <a:prstGeom prst="rect">
            <a:avLst/>
          </a:prstGeom>
        </p:spPr>
      </p:pic>
    </p:spTree>
    <p:custDataLst>
      <p:tags r:id="rId1"/>
    </p:custDataLst>
    <p:extLst>
      <p:ext uri="{BB962C8B-B14F-4D97-AF65-F5344CB8AC3E}">
        <p14:creationId xmlns:p14="http://schemas.microsoft.com/office/powerpoint/2010/main" val="3008221786"/>
      </p:ext>
    </p:extLst>
  </p:cSld>
  <p:clrMapOvr>
    <a:masterClrMapping/>
  </p:clrMapOvr>
  <mc:AlternateContent xmlns:mc="http://schemas.openxmlformats.org/markup-compatibility/2006" xmlns:p14="http://schemas.microsoft.com/office/powerpoint/2010/main">
    <mc:Choice Requires="p14">
      <p:transition spd="slow" p14:dur="4000" advTm="16928">
        <p14:vortex dir="r"/>
      </p:transition>
    </mc:Choice>
    <mc:Fallback xmlns="">
      <p:transition spd="slow" advTm="169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49087" y="313509"/>
            <a:ext cx="9052560" cy="1306285"/>
          </a:xfrm>
        </p:spPr>
        <p:txBody>
          <a:bodyPr>
            <a:normAutofit/>
          </a:bodyPr>
          <a:lstStyle/>
          <a:p>
            <a:r>
              <a:rPr lang="pl-PL" sz="2000" cap="none" dirty="0" smtClean="0">
                <a:solidFill>
                  <a:schemeClr val="bg1">
                    <a:lumMod val="65000"/>
                    <a:lumOff val="35000"/>
                  </a:schemeClr>
                </a:solidFill>
                <a:latin typeface="Times New Roman" panose="02020603050405020304" pitchFamily="18" charset="0"/>
                <a:cs typeface="Times New Roman" panose="02020603050405020304" pitchFamily="18" charset="0"/>
              </a:rPr>
              <a:t>Kolejnym przestankiem naszej wycieczki jest kąpielisko Szperek. Staw położony jest wśród malowniczych lasów, koło pałacu Radziwiłłów. Piaszczysta plaża, wypożyczalna sprzętu wodnego, stadnina koni, plac zabaw i domki letniskowe czynią to miejsce idealne do wypoczynku.</a:t>
            </a:r>
            <a:endParaRPr lang="pl-PL" sz="2000" cap="none" dirty="0">
              <a:solidFill>
                <a:schemeClr val="bg1">
                  <a:lumMod val="65000"/>
                  <a:lumOff val="35000"/>
                </a:schemeClr>
              </a:solidFill>
              <a:latin typeface="Times New Roman" panose="02020603050405020304" pitchFamily="18" charset="0"/>
              <a:cs typeface="Times New Roman" panose="02020603050405020304" pitchFamily="18" charset="0"/>
            </a:endParaRPr>
          </a:p>
        </p:txBody>
      </p:sp>
      <p:pic>
        <p:nvPicPr>
          <p:cNvPr id="7" name="Symbol zastępczy zawartości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3389" y="1974425"/>
            <a:ext cx="5891213" cy="4418409"/>
          </a:xfrm>
        </p:spPr>
      </p:pic>
      <p:sp>
        <p:nvSpPr>
          <p:cNvPr id="6" name="Symbol zastępczy tekstu 5"/>
          <p:cNvSpPr>
            <a:spLocks noGrp="1"/>
          </p:cNvSpPr>
          <p:nvPr>
            <p:ph type="body" sz="half" idx="2"/>
          </p:nvPr>
        </p:nvSpPr>
        <p:spPr>
          <a:xfrm rot="5400000" flipV="1">
            <a:off x="1258148" y="5902643"/>
            <a:ext cx="45719" cy="45719"/>
          </a:xfrm>
        </p:spPr>
        <p:txBody>
          <a:bodyPr>
            <a:normAutofit fontScale="25000" lnSpcReduction="20000"/>
          </a:bodyPr>
          <a:lstStyle/>
          <a:p>
            <a:endParaRPr lang="pl-PL" dirty="0"/>
          </a:p>
        </p:txBody>
      </p:sp>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13172" y="2010320"/>
            <a:ext cx="4976950" cy="4195899"/>
          </a:xfrm>
          <a:prstGeom prst="rect">
            <a:avLst/>
          </a:prstGeom>
        </p:spPr>
      </p:pic>
    </p:spTree>
    <p:custDataLst>
      <p:tags r:id="rId1"/>
    </p:custDataLst>
    <p:extLst>
      <p:ext uri="{BB962C8B-B14F-4D97-AF65-F5344CB8AC3E}">
        <p14:creationId xmlns:p14="http://schemas.microsoft.com/office/powerpoint/2010/main" val="1056557738"/>
      </p:ext>
    </p:extLst>
  </p:cSld>
  <p:clrMapOvr>
    <a:masterClrMapping/>
  </p:clrMapOvr>
  <mc:AlternateContent xmlns:mc="http://schemas.openxmlformats.org/markup-compatibility/2006" xmlns:p14="http://schemas.microsoft.com/office/powerpoint/2010/main">
    <mc:Choice Requires="p14">
      <p:transition spd="slow" p14:dur="3000" advTm="12582">
        <p14:shred/>
      </p:transition>
    </mc:Choice>
    <mc:Fallback xmlns="">
      <p:transition spd="slow" advTm="125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a:xfrm>
            <a:off x="169818" y="117566"/>
            <a:ext cx="10877593" cy="1397725"/>
          </a:xfrm>
        </p:spPr>
        <p:txBody>
          <a:bodyPr>
            <a:normAutofit/>
          </a:bodyPr>
          <a:lstStyle/>
          <a:p>
            <a:r>
              <a:rPr lang="pl-PL" sz="1800" cap="none" dirty="0" smtClean="0">
                <a:solidFill>
                  <a:schemeClr val="bg1">
                    <a:lumMod val="50000"/>
                    <a:lumOff val="50000"/>
                  </a:schemeClr>
                </a:solidFill>
                <a:latin typeface="Times New Roman" panose="02020603050405020304" pitchFamily="18" charset="0"/>
                <a:cs typeface="Times New Roman" panose="02020603050405020304" pitchFamily="18" charset="0"/>
              </a:rPr>
              <a:t>Trzecim przystankiem jest drewniany myśliwski Pałac </a:t>
            </a:r>
            <a:r>
              <a:rPr lang="pl-PL" sz="1800" cap="none" dirty="0">
                <a:solidFill>
                  <a:schemeClr val="bg1">
                    <a:lumMod val="50000"/>
                    <a:lumOff val="50000"/>
                  </a:schemeClr>
                </a:solidFill>
                <a:latin typeface="Times New Roman" panose="02020603050405020304" pitchFamily="18" charset="0"/>
                <a:cs typeface="Times New Roman" panose="02020603050405020304" pitchFamily="18" charset="0"/>
              </a:rPr>
              <a:t>K</a:t>
            </a:r>
            <a:r>
              <a:rPr lang="pl-PL" sz="1800" cap="none" dirty="0" smtClean="0">
                <a:solidFill>
                  <a:schemeClr val="bg1">
                    <a:lumMod val="50000"/>
                    <a:lumOff val="50000"/>
                  </a:schemeClr>
                </a:solidFill>
                <a:latin typeface="Times New Roman" panose="02020603050405020304" pitchFamily="18" charset="0"/>
                <a:cs typeface="Times New Roman" panose="02020603050405020304" pitchFamily="18" charset="0"/>
              </a:rPr>
              <a:t>siążąt Radziwiłłów. Ród Radziwiłłów był jednym z najpotężniejszych w Rzeczpospolitej przedrozbiorowej oraz w epoce rozbiorowej, wywodził się z Wielkiego Księstwa Litewskiego. Pałac zbudował Karl Friedrich </a:t>
            </a:r>
            <a:r>
              <a:rPr lang="pl-PL" sz="1800" cap="none" dirty="0" err="1" smtClean="0">
                <a:solidFill>
                  <a:schemeClr val="bg1">
                    <a:lumMod val="50000"/>
                    <a:lumOff val="50000"/>
                  </a:schemeClr>
                </a:solidFill>
                <a:latin typeface="Times New Roman" panose="02020603050405020304" pitchFamily="18" charset="0"/>
                <a:cs typeface="Times New Roman" panose="02020603050405020304" pitchFamily="18" charset="0"/>
              </a:rPr>
              <a:t>Schinkla</a:t>
            </a:r>
            <a:r>
              <a:rPr lang="pl-PL" sz="1800" cap="none" dirty="0" smtClean="0">
                <a:solidFill>
                  <a:schemeClr val="bg1">
                    <a:lumMod val="50000"/>
                    <a:lumOff val="50000"/>
                  </a:schemeClr>
                </a:solidFill>
                <a:latin typeface="Times New Roman" panose="02020603050405020304" pitchFamily="18" charset="0"/>
                <a:cs typeface="Times New Roman" panose="02020603050405020304" pitchFamily="18" charset="0"/>
              </a:rPr>
              <a:t> w latach 1822-1824 dla księcia Antoniego Radziwiłła. Naokoło rozpościera się piękny park w stylu angielskim.</a:t>
            </a:r>
            <a:br>
              <a:rPr lang="pl-PL" sz="1800" cap="none" dirty="0" smtClean="0">
                <a:solidFill>
                  <a:schemeClr val="bg1">
                    <a:lumMod val="50000"/>
                    <a:lumOff val="50000"/>
                  </a:schemeClr>
                </a:solidFill>
                <a:latin typeface="Times New Roman" panose="02020603050405020304" pitchFamily="18" charset="0"/>
                <a:cs typeface="Times New Roman" panose="02020603050405020304" pitchFamily="18" charset="0"/>
              </a:rPr>
            </a:br>
            <a:endParaRPr lang="pl-PL" sz="1800" cap="none" dirty="0">
              <a:solidFill>
                <a:schemeClr val="bg1">
                  <a:lumMod val="50000"/>
                  <a:lumOff val="50000"/>
                </a:schemeClr>
              </a:solidFill>
              <a:latin typeface="Times New Roman" panose="02020603050405020304" pitchFamily="18" charset="0"/>
              <a:cs typeface="Times New Roman" panose="02020603050405020304" pitchFamily="18" charset="0"/>
            </a:endParaRPr>
          </a:p>
        </p:txBody>
      </p:sp>
      <p:pic>
        <p:nvPicPr>
          <p:cNvPr id="8" name="Symbol zastępczy zawartości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6221762" y="1794260"/>
            <a:ext cx="5262101" cy="4389196"/>
          </a:xfrm>
        </p:spPr>
      </p:pic>
      <p:pic>
        <p:nvPicPr>
          <p:cNvPr id="11" name="Obraz 10"/>
          <p:cNvPicPr>
            <a:picLocks noChangeAspect="1"/>
          </p:cNvPicPr>
          <p:nvPr/>
        </p:nvPicPr>
        <p:blipFill rotWithShape="1">
          <a:blip r:embed="rId4" cstate="print">
            <a:extLst>
              <a:ext uri="{28A0092B-C50C-407E-A947-70E740481C1C}">
                <a14:useLocalDpi xmlns:a14="http://schemas.microsoft.com/office/drawing/2010/main" val="0"/>
              </a:ext>
            </a:extLst>
          </a:blip>
          <a:srcRect l="52" t="3157" r="984" b="19129"/>
          <a:stretch/>
        </p:blipFill>
        <p:spPr>
          <a:xfrm>
            <a:off x="1293224" y="1357803"/>
            <a:ext cx="4767942" cy="5262102"/>
          </a:xfrm>
          <a:prstGeom prst="rect">
            <a:avLst/>
          </a:prstGeom>
        </p:spPr>
      </p:pic>
    </p:spTree>
    <p:custDataLst>
      <p:tags r:id="rId1"/>
    </p:custDataLst>
    <p:extLst>
      <p:ext uri="{BB962C8B-B14F-4D97-AF65-F5344CB8AC3E}">
        <p14:creationId xmlns:p14="http://schemas.microsoft.com/office/powerpoint/2010/main" val="516838142"/>
      </p:ext>
    </p:extLst>
  </p:cSld>
  <p:clrMapOvr>
    <a:masterClrMapping/>
  </p:clrMapOvr>
  <mc:AlternateContent xmlns:mc="http://schemas.openxmlformats.org/markup-compatibility/2006" xmlns:p14="http://schemas.microsoft.com/office/powerpoint/2010/main">
    <mc:Choice Requires="p14">
      <p:transition spd="slow" p14:dur="1600" advTm="19113">
        <p14:prism isInverted="1"/>
      </p:transition>
    </mc:Choice>
    <mc:Fallback xmlns="">
      <p:transition spd="slow" advTm="191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8"/>
                                        </p:tgtEl>
                                        <p:attrNameLst>
                                          <p:attrName>style.color</p:attrName>
                                        </p:attrNameLst>
                                      </p:cBhvr>
                                      <p:by>
                                        <p:hsl h="0" s="-12549" l="-25098"/>
                                      </p:by>
                                    </p:animClr>
                                    <p:animClr clrSpc="hsl" dir="cw">
                                      <p:cBhvr>
                                        <p:cTn id="7" dur="500" fill="hold"/>
                                        <p:tgtEl>
                                          <p:spTgt spid="8"/>
                                        </p:tgtEl>
                                        <p:attrNameLst>
                                          <p:attrName>fillcolor</p:attrName>
                                        </p:attrNameLst>
                                      </p:cBhvr>
                                      <p:by>
                                        <p:hsl h="0" s="-12549" l="-25098"/>
                                      </p:by>
                                    </p:animClr>
                                    <p:animClr clrSpc="hsl" dir="cw">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33250" y="326572"/>
            <a:ext cx="10614161" cy="1397726"/>
          </a:xfrm>
        </p:spPr>
        <p:txBody>
          <a:bodyPr>
            <a:noAutofit/>
          </a:bodyPr>
          <a:lstStyle/>
          <a:p>
            <a:r>
              <a:rPr lang="pl-PL" sz="2000" cap="none" dirty="0" smtClean="0">
                <a:solidFill>
                  <a:schemeClr val="bg1">
                    <a:lumMod val="50000"/>
                    <a:lumOff val="50000"/>
                  </a:schemeClr>
                </a:solidFill>
                <a:effectLst/>
                <a:latin typeface="Times New Roman" panose="02020603050405020304" pitchFamily="18" charset="0"/>
                <a:cs typeface="Times New Roman" panose="02020603050405020304" pitchFamily="18" charset="0"/>
              </a:rPr>
              <a:t>Ważną postacią związaną z pałacykiem Radziwiłłów jest Fryderyk </a:t>
            </a:r>
            <a:r>
              <a:rPr lang="pl-PL" sz="2000" cap="none" dirty="0">
                <a:solidFill>
                  <a:schemeClr val="bg1">
                    <a:lumMod val="50000"/>
                    <a:lumOff val="50000"/>
                  </a:schemeClr>
                </a:solidFill>
                <a:effectLst/>
                <a:latin typeface="Times New Roman" panose="02020603050405020304" pitchFamily="18" charset="0"/>
                <a:cs typeface="Times New Roman" panose="02020603050405020304" pitchFamily="18" charset="0"/>
              </a:rPr>
              <a:t>C</a:t>
            </a:r>
            <a:r>
              <a:rPr lang="pl-PL" sz="2000" cap="none" dirty="0" smtClean="0">
                <a:solidFill>
                  <a:schemeClr val="bg1">
                    <a:lumMod val="50000"/>
                    <a:lumOff val="50000"/>
                  </a:schemeClr>
                </a:solidFill>
                <a:effectLst/>
                <a:latin typeface="Times New Roman" panose="02020603050405020304" pitchFamily="18" charset="0"/>
                <a:cs typeface="Times New Roman" panose="02020603050405020304" pitchFamily="18" charset="0"/>
              </a:rPr>
              <a:t>hopin, który gościł tutaj w latach 1827 i 1829, dając koncerty i lekcje muzyki. Dziś nadal można odczuć jego obecność, ponieważ na zewnątrz stoi jego pomnik, na ścianie wisi płyta pamiątkowa i wystawa poświęcona miejscom z nim związanym, a latem odbywają się tu liczne koncerty.</a:t>
            </a:r>
            <a:endParaRPr lang="pl-PL" sz="2000" cap="none" dirty="0">
              <a:solidFill>
                <a:schemeClr val="bg1">
                  <a:lumMod val="50000"/>
                  <a:lumOff val="50000"/>
                </a:schemeClr>
              </a:solidFill>
              <a:effectLst/>
              <a:latin typeface="Times New Roman" panose="02020603050405020304" pitchFamily="18" charset="0"/>
              <a:cs typeface="Times New Roman" panose="02020603050405020304" pitchFamily="18" charset="0"/>
            </a:endParaRPr>
          </a:p>
        </p:txBody>
      </p:sp>
      <p:pic>
        <p:nvPicPr>
          <p:cNvPr id="4" name="Symbol zastępczy zawartości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79765" y="2594070"/>
            <a:ext cx="4781008" cy="3354977"/>
          </a:xfr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34413" y="2827366"/>
            <a:ext cx="4174534" cy="3494860"/>
          </a:xfrm>
          <a:prstGeom prst="rect">
            <a:avLst/>
          </a:prstGeom>
        </p:spPr>
      </p:pic>
      <p:pic>
        <p:nvPicPr>
          <p:cNvPr id="8" name="Obraz 7"/>
          <p:cNvPicPr>
            <a:picLocks noChangeAspect="1"/>
          </p:cNvPicPr>
          <p:nvPr/>
        </p:nvPicPr>
        <p:blipFill>
          <a:blip r:embed="rId5"/>
          <a:stretch>
            <a:fillRect/>
          </a:stretch>
        </p:blipFill>
        <p:spPr>
          <a:xfrm>
            <a:off x="8083731" y="1724297"/>
            <a:ext cx="3478301" cy="4937765"/>
          </a:xfrm>
          <a:prstGeom prst="rect">
            <a:avLst/>
          </a:prstGeom>
        </p:spPr>
      </p:pic>
    </p:spTree>
    <p:custDataLst>
      <p:tags r:id="rId1"/>
    </p:custDataLst>
    <p:extLst>
      <p:ext uri="{BB962C8B-B14F-4D97-AF65-F5344CB8AC3E}">
        <p14:creationId xmlns:p14="http://schemas.microsoft.com/office/powerpoint/2010/main" val="1476093816"/>
      </p:ext>
    </p:extLst>
  </p:cSld>
  <p:clrMapOvr>
    <a:masterClrMapping/>
  </p:clrMapOvr>
  <mc:AlternateContent xmlns:mc="http://schemas.openxmlformats.org/markup-compatibility/2006" xmlns:p14="http://schemas.microsoft.com/office/powerpoint/2010/main">
    <mc:Choice Requires="p14">
      <p:transition spd="slow" p14:dur="1400" advTm="19871">
        <p14:doors dir="vert"/>
      </p:transition>
    </mc:Choice>
    <mc:Fallback xmlns="">
      <p:transition spd="slow" advTm="198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38200" y="365125"/>
            <a:ext cx="9272451" cy="1691685"/>
          </a:xfrm>
        </p:spPr>
        <p:txBody>
          <a:bodyPr>
            <a:noAutofit/>
          </a:bodyPr>
          <a:lstStyle/>
          <a:p>
            <a:r>
              <a:rPr lang="pl-PL" sz="2000" cap="none" dirty="0" smtClean="0">
                <a:solidFill>
                  <a:schemeClr val="bg1">
                    <a:lumMod val="50000"/>
                    <a:lumOff val="50000"/>
                  </a:schemeClr>
                </a:solidFill>
                <a:latin typeface="Times New Roman" panose="02020603050405020304" pitchFamily="18" charset="0"/>
                <a:cs typeface="Times New Roman" panose="02020603050405020304" pitchFamily="18" charset="0"/>
              </a:rPr>
              <a:t>We wnętrzu pałacu można przejść się okrągłym korytarzem na dwóch piętrach. Wzdłuż nich znajdują się pokoje rodziny Radziwiłłów. Aktualnie jest tu także restauracja, a na środku niej aż do sufitu rozciąga się duża kolumna dorycka, będąca również dwupaleniskowym kominem, który niegdyś stanowił główne źródło ciepła. Jej powierzchnię pokrywają głowy martwych jeleni. Jest to tak cudowne miejsce, w którym warto przysiąść  chociaż na chwilę i podelektować się miłą atmosferą.</a:t>
            </a:r>
            <a:endParaRPr lang="pl-PL" sz="2000" cap="none" dirty="0">
              <a:solidFill>
                <a:schemeClr val="bg1">
                  <a:lumMod val="50000"/>
                  <a:lumOff val="50000"/>
                </a:schemeClr>
              </a:solidFill>
              <a:latin typeface="Times New Roman" panose="02020603050405020304" pitchFamily="18" charset="0"/>
              <a:cs typeface="Times New Roman" panose="02020603050405020304" pitchFamily="18" charset="0"/>
            </a:endParaRPr>
          </a:p>
        </p:txBody>
      </p:sp>
      <p:pic>
        <p:nvPicPr>
          <p:cNvPr id="9" name="Symbol zastępczy zawartości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294084" y="2774690"/>
            <a:ext cx="4352925" cy="3264693"/>
          </a:xfrm>
        </p:spPr>
      </p:pic>
      <p:pic>
        <p:nvPicPr>
          <p:cNvPr id="10" name="Symbol zastępczy zawartości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10278527" y="576586"/>
            <a:ext cx="1691684" cy="1268763"/>
          </a:xfr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843" y="2230572"/>
            <a:ext cx="4004310" cy="4332923"/>
          </a:xfrm>
          <a:prstGeom prst="rect">
            <a:avLst/>
          </a:prstGeom>
        </p:spPr>
      </p:pic>
    </p:spTree>
    <p:custDataLst>
      <p:tags r:id="rId1"/>
    </p:custDataLst>
    <p:extLst>
      <p:ext uri="{BB962C8B-B14F-4D97-AF65-F5344CB8AC3E}">
        <p14:creationId xmlns:p14="http://schemas.microsoft.com/office/powerpoint/2010/main" val="1002745471"/>
      </p:ext>
    </p:extLst>
  </p:cSld>
  <p:clrMapOvr>
    <a:masterClrMapping/>
  </p:clrMapOvr>
  <p:transition spd="slow" advTm="17948">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1346109"/>
          </a:xfrm>
        </p:spPr>
        <p:txBody>
          <a:bodyPr>
            <a:normAutofit/>
          </a:bodyPr>
          <a:lstStyle/>
          <a:p>
            <a:r>
              <a:rPr lang="pl-PL" sz="2000" cap="none" dirty="0" smtClean="0">
                <a:solidFill>
                  <a:schemeClr val="bg1">
                    <a:lumMod val="65000"/>
                    <a:lumOff val="35000"/>
                  </a:schemeClr>
                </a:solidFill>
                <a:latin typeface="Times New Roman" panose="02020603050405020304" pitchFamily="18" charset="0"/>
                <a:cs typeface="Times New Roman" panose="02020603050405020304" pitchFamily="18" charset="0"/>
              </a:rPr>
              <a:t>Ostatnim punktem naszej wycieczki jest Rezerwat Przyrody Wydymacz znajdujący się w sąsiedztwie Pałacyku. To chroniony obszar, na którym znajdują się  pomniki przyrody, aleje dębów oraz rzadko występujące rośliny trujące – wawrzynek wilczełyko oraz bluszcz pospolity. </a:t>
            </a:r>
            <a:endParaRPr lang="pl-PL" sz="2000" cap="none" dirty="0">
              <a:solidFill>
                <a:schemeClr val="bg1">
                  <a:lumMod val="65000"/>
                  <a:lumOff val="35000"/>
                </a:schemeClr>
              </a:solidFill>
              <a:latin typeface="Times New Roman" panose="02020603050405020304" pitchFamily="18" charset="0"/>
              <a:cs typeface="Times New Roman" panose="02020603050405020304" pitchFamily="18" charset="0"/>
            </a:endParaRPr>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5729" y="2361667"/>
            <a:ext cx="4352925" cy="3264693"/>
          </a:xfr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408" y="1985919"/>
            <a:ext cx="4585063" cy="2599509"/>
          </a:xfrm>
          <a:prstGeom prst="rect">
            <a:avLst/>
          </a:prstGeom>
        </p:spPr>
      </p:pic>
      <p:pic>
        <p:nvPicPr>
          <p:cNvPr id="9" name="Obraz 8"/>
          <p:cNvPicPr>
            <a:picLocks noChangeAspect="1"/>
          </p:cNvPicPr>
          <p:nvPr/>
        </p:nvPicPr>
        <p:blipFill>
          <a:blip r:embed="rId4"/>
          <a:stretch>
            <a:fillRect/>
          </a:stretch>
        </p:blipFill>
        <p:spPr>
          <a:xfrm>
            <a:off x="5051711" y="4860113"/>
            <a:ext cx="2493876" cy="1906446"/>
          </a:xfrm>
          <a:prstGeom prst="rect">
            <a:avLst/>
          </a:prstGeom>
        </p:spPr>
      </p:pic>
      <p:pic>
        <p:nvPicPr>
          <p:cNvPr id="3" name="Obraz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425541" y="2926083"/>
            <a:ext cx="4180116" cy="2769326"/>
          </a:xfrm>
          <a:prstGeom prst="rect">
            <a:avLst/>
          </a:prstGeom>
        </p:spPr>
      </p:pic>
    </p:spTree>
    <p:extLst>
      <p:ext uri="{BB962C8B-B14F-4D97-AF65-F5344CB8AC3E}">
        <p14:creationId xmlns:p14="http://schemas.microsoft.com/office/powerpoint/2010/main" val="185777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804">
        <p15:prstTrans prst="peelOff"/>
      </p:transition>
    </mc:Choice>
    <mc:Fallback xmlns="">
      <p:transition spd="slow" advTm="10804">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
</p:tagLst>
</file>

<file path=ppt/tags/tag2.xml><?xml version="1.0" encoding="utf-8"?>
<p:tagLst xmlns:a="http://schemas.openxmlformats.org/drawingml/2006/main" xmlns:r="http://schemas.openxmlformats.org/officeDocument/2006/relationships" xmlns:p="http://schemas.openxmlformats.org/presentationml/2006/main">
  <p:tag name="TIMING" val="|16.1"/>
</p:tagLst>
</file>

<file path=ppt/tags/tag3.xml><?xml version="1.0" encoding="utf-8"?>
<p:tagLst xmlns:a="http://schemas.openxmlformats.org/drawingml/2006/main" xmlns:r="http://schemas.openxmlformats.org/officeDocument/2006/relationships" xmlns:p="http://schemas.openxmlformats.org/presentationml/2006/main">
  <p:tag name="TIMING" val="|11.8"/>
</p:tagLst>
</file>

<file path=ppt/tags/tag4.xml><?xml version="1.0" encoding="utf-8"?>
<p:tagLst xmlns:a="http://schemas.openxmlformats.org/drawingml/2006/main" xmlns:r="http://schemas.openxmlformats.org/officeDocument/2006/relationships" xmlns:p="http://schemas.openxmlformats.org/presentationml/2006/main">
  <p:tag name="TIMING" val="|18.2"/>
</p:tagLst>
</file>

<file path=ppt/tags/tag5.xml><?xml version="1.0" encoding="utf-8"?>
<p:tagLst xmlns:a="http://schemas.openxmlformats.org/drawingml/2006/main" xmlns:r="http://schemas.openxmlformats.org/officeDocument/2006/relationships" xmlns:p="http://schemas.openxmlformats.org/presentationml/2006/main">
  <p:tag name="TIMING" val="|17.4"/>
</p:tagLst>
</file>

<file path=ppt/tags/tag6.xml><?xml version="1.0" encoding="utf-8"?>
<p:tagLst xmlns:a="http://schemas.openxmlformats.org/drawingml/2006/main" xmlns:r="http://schemas.openxmlformats.org/officeDocument/2006/relationships" xmlns:p="http://schemas.openxmlformats.org/presentationml/2006/main">
  <p:tag name="TIMING" val="|14.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wód">
  <a:themeElements>
    <a:clrScheme name="Niestandardowy 4">
      <a:dk1>
        <a:sysClr val="windowText" lastClr="000000"/>
      </a:dk1>
      <a:lt1>
        <a:srgbClr val="EFFDC2"/>
      </a:lt1>
      <a:dk2>
        <a:srgbClr val="00B050"/>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Obwód">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przęgacz">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TM04033919[[fn=Obwód]]</Template>
  <TotalTime>639</TotalTime>
  <Words>572</Words>
  <Application>Microsoft Office PowerPoint</Application>
  <PresentationFormat>Panoramiczny</PresentationFormat>
  <Paragraphs>32</Paragraphs>
  <Slides>10</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10</vt:i4>
      </vt:variant>
    </vt:vector>
  </HeadingPairs>
  <TitlesOfParts>
    <vt:vector size="15" baseType="lpstr">
      <vt:lpstr>Arial</vt:lpstr>
      <vt:lpstr>Times New Roman</vt:lpstr>
      <vt:lpstr>Trebuchet MS</vt:lpstr>
      <vt:lpstr>Tw Cen MT</vt:lpstr>
      <vt:lpstr>Obwód</vt:lpstr>
      <vt:lpstr>,,Z wiatrem we włosach przez Dolinę           Baryczy’’</vt:lpstr>
      <vt:lpstr>Plan wycieczki rowerowej po Dolinie Baryczy</vt:lpstr>
      <vt:lpstr>Pierwszym przystankiem jest Centrum Kreatywności w Ludwikowie, można tu znaleźć wiatę informacyjną, w której znajdują się wiadomości m. in. o grzybach, śladach zwierząt, budowie drzew… oraz ścieżkę z dziesięcioma tablicami edukacyjnymi. Przestawiają one np. segregowanie odpadów; drzewa, ptaki i zwierzęta Doliny Baryczy; odnawialne źródła energii czy ekosystem lasu. Byłam tu również z moją klasą na zajęciach. Było uroczo.  </vt:lpstr>
      <vt:lpstr>Ośrodek posiada kompletnie wyposażone dwie pracownie nauk przyrodniczych, które umożliwiają badanie składników środowiska takich jak: powietrze, gleba i woda. Nauka odbywa się poprzez obserwacje oraz robienie doświadczeń. Wszystko to ma na celu podniesie eko-świadomości ochrony przyrody i klimatu wśród dzieci i młodzieży oraz okolicznych mieszkańców. Tu również uczestniczyłam w zajęciach podczas biwaku edukacyjnego. Ciekawe pomoce do nauki. Polecam!    </vt:lpstr>
      <vt:lpstr>Kolejnym przestankiem naszej wycieczki jest kąpielisko Szperek. Staw położony jest wśród malowniczych lasów, koło pałacu Radziwiłłów. Piaszczysta plaża, wypożyczalna sprzętu wodnego, stadnina koni, plac zabaw i domki letniskowe czynią to miejsce idealne do wypoczynku.</vt:lpstr>
      <vt:lpstr>Trzecim przystankiem jest drewniany myśliwski Pałac Książąt Radziwiłłów. Ród Radziwiłłów był jednym z najpotężniejszych w Rzeczpospolitej przedrozbiorowej oraz w epoce rozbiorowej, wywodził się z Wielkiego Księstwa Litewskiego. Pałac zbudował Karl Friedrich Schinkla w latach 1822-1824 dla księcia Antoniego Radziwiłła. Naokoło rozpościera się piękny park w stylu angielskim. </vt:lpstr>
      <vt:lpstr>Ważną postacią związaną z pałacykiem Radziwiłłów jest Fryderyk Chopin, który gościł tutaj w latach 1827 i 1829, dając koncerty i lekcje muzyki. Dziś nadal można odczuć jego obecność, ponieważ na zewnątrz stoi jego pomnik, na ścianie wisi płyta pamiątkowa i wystawa poświęcona miejscom z nim związanym, a latem odbywają się tu liczne koncerty.</vt:lpstr>
      <vt:lpstr>We wnętrzu pałacu można przejść się okrągłym korytarzem na dwóch piętrach. Wzdłuż nich znajdują się pokoje rodziny Radziwiłłów. Aktualnie jest tu także restauracja, a na środku niej aż do sufitu rozciąga się duża kolumna dorycka, będąca również dwupaleniskowym kominem, który niegdyś stanowił główne źródło ciepła. Jej powierzchnię pokrywają głowy martwych jeleni. Jest to tak cudowne miejsce, w którym warto przysiąść  chociaż na chwilę i podelektować się miłą atmosferą.</vt:lpstr>
      <vt:lpstr>Ostatnim punktem naszej wycieczki jest Rezerwat Przyrody Wydymacz znajdujący się w sąsiedztwie Pałacyku. To chroniony obszar, na którym znajdują się  pomniki przyrody, aleje dębów oraz rzadko występujące rośliny trujące – wawrzynek wilczełyko oraz bluszcz pospolity. </vt:lpstr>
      <vt:lpstr>Podsumowanie Mam nadzieję, że moja propozycja wycieczki jest interesująca. Wybrałam te miejsca, ponieważ są blisko mojego miejsca zamieszkania. Wystarczy rower, trochę chęci i wolnego czasu, a wtedy można ruszać w drogę. Czeka nas sporo jeszcze nie odkrytych miejsc, ale mam nadzieję, że dzięki mnie poznaliście chociaż część z nich. Zapraszam. Wraz z rodzicami przejechałam trasę mojej wycieczki.                 Barycz to skarb, który należy pielęgnować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 wiatrem we włosach przez Dolinę Baryczy’’</dc:title>
  <dc:creator>Emilia Kupczyk</dc:creator>
  <cp:lastModifiedBy>user</cp:lastModifiedBy>
  <cp:revision>71</cp:revision>
  <dcterms:created xsi:type="dcterms:W3CDTF">2022-10-18T17:35:36Z</dcterms:created>
  <dcterms:modified xsi:type="dcterms:W3CDTF">2022-10-29T18:21:40Z</dcterms:modified>
</cp:coreProperties>
</file>