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60" r:id="rId3"/>
    <p:sldId id="258" r:id="rId4"/>
    <p:sldId id="263" r:id="rId5"/>
    <p:sldId id="265" r:id="rId6"/>
    <p:sldId id="259" r:id="rId7"/>
    <p:sldId id="257" r:id="rId8"/>
    <p:sldId id="261" r:id="rId9"/>
    <p:sldId id="262" r:id="rId10"/>
    <p:sldId id="267" r:id="rId11"/>
    <p:sldId id="268" r:id="rId12"/>
    <p:sldId id="274" r:id="rId13"/>
    <p:sldId id="270" r:id="rId14"/>
    <p:sldId id="276" r:id="rId15"/>
    <p:sldId id="277" r:id="rId16"/>
    <p:sldId id="278" r:id="rId17"/>
    <p:sldId id="281" r:id="rId18"/>
    <p:sldId id="282" r:id="rId19"/>
    <p:sldId id="283" r:id="rId20"/>
    <p:sldId id="284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B1DA0-CB1D-4745-B76D-61851FDF5F24}" type="datetimeFigureOut">
              <a:rPr lang="pl-PL" smtClean="0"/>
              <a:t>19.11.2022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7B037-55BB-4E25-BCD9-23FC53DC473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Na całym świecie eksperci uważnie badają zmiany, jakie zachodzą m.in. w populacjach tysięcy gatunków zwierząt.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Naukowcy gromadzą zebrane informacje w centralnej bazie i analizują je, żeby obliczyć Wskaźnik Żyjącej Planety (wskaźnik LPI).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Wskaźnik LPI uwzględnia tylko te gatunki, które były monitorowane przez co najmniej 2 lata, i obejmuje dane od 1970 roku.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Mimo ograniczeń wskaźnik LPI umożliwia śledzenie tego, co dzieje się z ponad 21 000 populacji ssaków, ptaków, gadów, płazów i ryb. Trendy, które naukowcy mogą obserwować dzięki gromadzonym danym, pomagają im wyciągać wnioski na temat kondycji ekosystemów.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E5C5F-13F8-E046-8E8B-779781043F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1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Pytanie do uczniów: Co przedstawia ten wykres?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</a:p>
          <a:p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Odpowiedź: Wskaźnik LPI pokazuje, że w skali globalnej średnia liczebność populacji ssaków, ryb, ptaków, gadów i płazów zmniejszyła się o 68% od 1970 roku.</a:t>
            </a:r>
            <a:endParaRPr lang="pl-PL" sz="18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</a:p>
          <a:p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Przykładowe statystyki na stronie 5 pomagają zilustrować obecną sytuację.</a:t>
            </a:r>
            <a:endParaRPr lang="pl-PL" sz="18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</a:p>
          <a:p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Zapytaj uczniów, jakie ich zdaniem są przyczyny tego stanu rzeczy. Przeprowadźcie burzę mózgów w grupach lub całą klasą. Zapisuj pomysły (na przykład na flipcharcie), tak żebyście mogli zastanowić się nad rozwiązaniami.</a:t>
            </a:r>
            <a:endParaRPr lang="pl-PL" sz="18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E5C5F-13F8-E046-8E8B-779781043F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61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Przedstaw diagram od lewej do prawej strony. Czy przy poprzednim slajdzie uczniowie wymienili któryś z przykładów znajdujących się w sekcji „To my jesteśmy przyczyną”?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E5C5F-13F8-E046-8E8B-779781043F7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01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Ćwiczenie w grupach: wybierzcie jedną z trzech możliwości i zastanówcie się, jakie działania, które do niej pasują, pomogłyby nam żyć w bardziej zrównoważony sposób i chronić przyrodę. Przeprowadźcie klasową dyskusję.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Na stronie 7 „LPR 2020. Przewodnika dla młodzieży” przedstawiamy trzy konkretne przykłady rozwiązań. Jeśli grupa będzie mieć problem z wymyśleniem własnych rozwiązań, można użyć ich jako podpowiedzi.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Spróbujcie stworzyć przykładowy plan działań na podstawie zaproponowanych rozwiązań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E5C5F-13F8-E046-8E8B-779781043F7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38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19.11.2022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19.11.2022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edukacja.barycz.pl/_img/_templates/l_edukacja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WUwH5wcCg&amp;t=25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Lekcja-&#347;lad%20w&#281;glowy\W%20jaki%20spos&#243;b%20mo&#380;emy%20zmniejszy&#263;%20nasz%20&#347;lad%20w&#281;glowy_.mp4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eb4GRvgih4&amp;t=117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Lekcja-&#347;lad%20w&#281;glowy\Trailer%20Punkt%20Krytyczny.%20Energia%20odNowa.mp4" TargetMode="Externa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niebieskiatmoludek.pl/animacje-edukacyjne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koeksperymentarium.pl/graj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wf.pl/klimat" TargetMode="External"/><Relationship Id="rId3" Type="http://schemas.openxmlformats.org/officeDocument/2006/relationships/hyperlink" Target="https://pl.wikipedia.org/wiki/%C5%9Alad_w%C4%99glowy" TargetMode="External"/><Relationship Id="rId7" Type="http://schemas.openxmlformats.org/officeDocument/2006/relationships/hyperlink" Target="https://www.niebieskiatmoludek.pl/animacje-edukacyjne/" TargetMode="External"/><Relationship Id="rId2" Type="http://schemas.openxmlformats.org/officeDocument/2006/relationships/hyperlink" Target="https://pl.wikipedia.org/wiki/Niska_emisj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koeksperymentarium.pl/graj/" TargetMode="External"/><Relationship Id="rId5" Type="http://schemas.openxmlformats.org/officeDocument/2006/relationships/hyperlink" Target="https://www.youtube.com/watch?v=XnWUwH5wcCg&amp;t=25s" TargetMode="External"/><Relationship Id="rId10" Type="http://schemas.openxmlformats.org/officeDocument/2006/relationships/hyperlink" Target="https://www.youtube.com/watch?v=9eb4GRvgih4&amp;t=117s" TargetMode="External"/><Relationship Id="rId4" Type="http://schemas.openxmlformats.org/officeDocument/2006/relationships/hyperlink" Target="https://youth.europa.eu/get-involved/sustainable-development/how-reduce-my-carbon-footprint_pl" TargetMode="External"/><Relationship Id="rId9" Type="http://schemas.openxmlformats.org/officeDocument/2006/relationships/hyperlink" Target="https://www.wwf.p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995664" cy="4896544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chemeClr val="tx1"/>
                </a:solidFill>
              </a:rPr>
              <a:t>„Odkrywaj Dolinę Baryczy </a:t>
            </a:r>
            <a:br>
              <a:rPr lang="pl-PL" sz="3600" dirty="0" smtClean="0">
                <a:solidFill>
                  <a:schemeClr val="tx1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i zmniejszaj ślad węglowy”</a:t>
            </a:r>
            <a:br>
              <a:rPr lang="pl-PL" sz="3600" dirty="0" smtClean="0">
                <a:solidFill>
                  <a:schemeClr val="tx1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w ramach działaj lokalnie i EKOLOGICZNIE</a:t>
            </a:r>
            <a:br>
              <a:rPr lang="pl-PL" sz="3600" dirty="0" smtClean="0">
                <a:solidFill>
                  <a:schemeClr val="tx1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 </a:t>
            </a:r>
            <a:br>
              <a:rPr lang="pl-PL" sz="3600" dirty="0" smtClean="0">
                <a:solidFill>
                  <a:schemeClr val="tx1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Temat: Jak świadomie dążyć do obniżenia swojego śladu węglowego </a:t>
            </a:r>
            <a:br>
              <a:rPr lang="pl-PL" sz="3600" dirty="0" smtClean="0">
                <a:solidFill>
                  <a:schemeClr val="tx1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w Dolinie Baryczy?</a:t>
            </a: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/>
          </a:p>
        </p:txBody>
      </p:sp>
      <p:pic>
        <p:nvPicPr>
          <p:cNvPr id="5" name="Obraz 4" descr="http://edukacja.barycz.pl/_img/_templates/l_edukacja.pn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08304" y="260648"/>
            <a:ext cx="16324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Szkoła Podstawowa im.ks. Jana Twardowskiego w Powidz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2" name="AutoShape 4" descr="Szkoła Podstawowa im.ks. Jana Twardowskiego w Powidz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81128"/>
            <a:ext cx="2093218" cy="209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691680" y="188640"/>
            <a:ext cx="72728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Mieszkamy na terenie pięknego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Parku Krajobrazowego „Dolina Baryczy”.</a:t>
            </a:r>
          </a:p>
        </p:txBody>
      </p:sp>
      <p:pic>
        <p:nvPicPr>
          <p:cNvPr id="3" name="Picture 2" descr="Mapa rysunkowa Doliny Baryc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6264696" cy="515360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07504" y="1700808"/>
            <a:ext cx="2664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Pomyślcie, jakie działania mogą wpłynąć na zmniejszenie śladu węglowego, a tym samym na redukcję niskiej emisji?</a:t>
            </a:r>
            <a:endParaRPr lang="pl-PL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476672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Czy wyłączasz komputer po skończonej pracy?</a:t>
            </a:r>
          </a:p>
          <a:p>
            <a:pPr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Czy wyciągasz wtyczkę z gniazdka, kiedy Twój telefon jest już naładowany? 	</a:t>
            </a:r>
          </a:p>
          <a:p>
            <a:pPr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Czy segregujesz śmieci? 	</a:t>
            </a:r>
          </a:p>
          <a:p>
            <a:pPr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Czy w komputerze stosujesz wygaszacz ekranu? </a:t>
            </a:r>
          </a:p>
          <a:p>
            <a:pPr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Czy chodzisz pieszo do szkoły? </a:t>
            </a:r>
          </a:p>
          <a:p>
            <a:pPr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Czy gasisz światło, kiedy wychodzisz z pomieszczenia?</a:t>
            </a:r>
          </a:p>
          <a:p>
            <a:pPr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Czy otwierasz drzwi lodówki na krótko, tylko do wyjęcia lub włożenia produktu? 		</a:t>
            </a:r>
          </a:p>
          <a:p>
            <a:pPr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Czy nosisz własną torbę na zakupy?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88641"/>
            <a:ext cx="88924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Działania ograniczające zużycie energii elektrycznej i cieplnej oraz redukcję emisji CO2 do powietrza.</a:t>
            </a:r>
          </a:p>
          <a:p>
            <a:endParaRPr lang="pl-PL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wyłączanie z gniazdka ładowarek, jeśli nie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korzystamy, </a:t>
            </a:r>
            <a:endParaRPr lang="pl-PL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w komputerach stosowanie wygaszacza ekranu, 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gaszenie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światła,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kiedy wychodzimy z pomieszczenia,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nie przegrzewanie pomieszczeń, 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wyłączanie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telewizora, radia, odtwarzaczy itp. (nie zostawianie ich w trybie czuwania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jedzenie mniej mięsa, a więcej warzyw,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w czajniku należy gotować tyle wody, ile jest akurat potrzebne, 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przy pieczeniu nie otwierać piekarnika, 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kupowanie lokalnych produktów, które nie były transportowane z daleka, 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dojeżdżanie do szkoły rowerem lub chodzenie pieszo, </a:t>
            </a:r>
          </a:p>
          <a:p>
            <a:pPr>
              <a:buFont typeface="Wingdings" pitchFamily="2" charset="2"/>
              <a:buChar char="ü"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unikanie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plastiku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331640" y="260649"/>
            <a:ext cx="66247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FILMIK – „W jaki sposób możemy zmniejszyć nasz ślad węglowy?”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971600" y="141277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u="sng" dirty="0" smtClean="0">
                <a:solidFill>
                  <a:srgbClr val="FF0000"/>
                </a:solidFill>
                <a:hlinkClick r:id="rId3"/>
              </a:rPr>
              <a:t>https://www.youtube.com/watch?v=XnWUwH5wcCg&amp;t=25s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7" name="W jaki sposób możemy zmniejszyć nasz ślad węglowy_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988840"/>
            <a:ext cx="8280920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Lekcja-ślad węglowy\Klim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009904" cy="264567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79512" y="3501008"/>
            <a:ext cx="85689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DLACZEGO ZMIANA KLIMATU TO POWAŻNE ZAGROŻENIE?</a:t>
            </a:r>
          </a:p>
          <a:p>
            <a:endParaRPr lang="pl-PL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Czekają nas częstsze: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83568" y="4869160"/>
          <a:ext cx="7632848" cy="1728192"/>
        </p:xfrm>
        <a:graphic>
          <a:graphicData uri="http://schemas.openxmlformats.org/drawingml/2006/table">
            <a:tbl>
              <a:tblPr/>
              <a:tblGrid>
                <a:gridCol w="2100229"/>
                <a:gridCol w="5532619"/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Times New Roman"/>
                          <a:ea typeface="Calibri"/>
                          <a:cs typeface="Times New Roman"/>
                        </a:rPr>
                        <a:t>burze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Times New Roman"/>
                          <a:ea typeface="Calibri"/>
                          <a:cs typeface="Times New Roman"/>
                        </a:rPr>
                        <a:t>wichury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Times New Roman"/>
                          <a:ea typeface="Calibri"/>
                          <a:cs typeface="Times New Roman"/>
                        </a:rPr>
                        <a:t>powodzie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Times New Roman"/>
                          <a:ea typeface="Calibri"/>
                          <a:cs typeface="Times New Roman"/>
                        </a:rPr>
                        <a:t>pożary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latin typeface="Times New Roman"/>
                          <a:ea typeface="Calibri"/>
                          <a:cs typeface="Times New Roman"/>
                        </a:rPr>
                        <a:t>fale upałów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Times New Roman"/>
                          <a:ea typeface="Calibri"/>
                          <a:cs typeface="Times New Roman"/>
                        </a:rPr>
                        <a:t>gwałtowne uderzenia mrozu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Times New Roman"/>
                          <a:ea typeface="Calibri"/>
                          <a:cs typeface="Times New Roman"/>
                        </a:rPr>
                        <a:t>susze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Times New Roman"/>
                          <a:ea typeface="Calibri"/>
                          <a:cs typeface="Times New Roman"/>
                        </a:rPr>
                        <a:t>podnoszenie się poziomu mórz i oceanów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251520" y="292494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Średnia temperatura Ziemi wzrosła już o ponad 1°C od czasów rewolucji przemysłowej. Mamy coraz mniej czasu na działanie. 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538227"/>
            <a:ext cx="8424936" cy="300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DLACZEGO ZMIENIA SIĘ NASZ KLIMAT?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Bezpośrednią przyczyną drastycznego wzrostu temperatury  jest wieloletnie spalanie przez człowieka paliw kopalnych (węgla, ropy, gazu) wykorzystywanych do produkcji energii elektrycznej, transportu, czy w przemyśle. Związane z tym uwalnianie do atmosfery dodatkowych ilości gazów cieplarnianych, powoduje podwyższanie się średniej globalnej temperatury. 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272727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378904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CO NAS CZEKA? </a:t>
            </a:r>
          </a:p>
          <a:p>
            <a:pPr algn="ctr"/>
            <a:endParaRPr lang="pl-PL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Na terenie Europy, w zależności od miejsca zamieszkania, ludzie odczują szereg różnych następstw zmiany klimatu. </a:t>
            </a:r>
          </a:p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Polsce możemy spodziewać się między innymi fal upałów i niedoborów wody, które spowodują straty w rolnictwie i wzrost cen żywności. Wzrośnie ryzyko wichur i powodzi. 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54868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/>
              <a:t>TRAILER FILMU NAKRĘCONEGO PRZEZ WWF</a:t>
            </a:r>
          </a:p>
          <a:p>
            <a:pPr algn="ctr"/>
            <a:r>
              <a:rPr lang="pl-PL" sz="2400" b="1" dirty="0" smtClean="0"/>
              <a:t>pt. „Punkt Krytyczny. Energia </a:t>
            </a:r>
            <a:r>
              <a:rPr lang="pl-PL" sz="2400" b="1" dirty="0" err="1" smtClean="0"/>
              <a:t>odNowa</a:t>
            </a:r>
            <a:r>
              <a:rPr lang="pl-PL" sz="2400" b="1" dirty="0" smtClean="0"/>
              <a:t>”</a:t>
            </a:r>
          </a:p>
        </p:txBody>
      </p:sp>
      <p:sp>
        <p:nvSpPr>
          <p:cNvPr id="3" name="Prostokąt 2"/>
          <p:cNvSpPr/>
          <p:nvPr/>
        </p:nvSpPr>
        <p:spPr>
          <a:xfrm>
            <a:off x="1187624" y="1700808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3"/>
              </a:rPr>
              <a:t>https://www.youtube.com/watch?v=9eb4GRvgih4&amp;t=117s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Trailer Punkt Krytyczny. Energia odNow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2276872"/>
            <a:ext cx="7128792" cy="4313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mapa&#10;&#10;Opis wygenerowany automatycznie">
            <a:extLst>
              <a:ext uri="{FF2B5EF4-FFF2-40B4-BE49-F238E27FC236}">
                <a16:creationId xmlns:a16="http://schemas.microsoft.com/office/drawing/2014/main" xmlns="" id="{3325B51F-AD65-4160-98D7-B0102A487F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174" y="0"/>
            <a:ext cx="808165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2A969A-1868-4F43-90C8-ED0917BA86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/>
        </p:blipFill>
        <p:spPr>
          <a:xfrm>
            <a:off x="2281" y="0"/>
            <a:ext cx="913943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F413D9-1B51-1F4A-ABCB-64D650EDC33B}"/>
              </a:ext>
            </a:extLst>
          </p:cNvPr>
          <p:cNvSpPr/>
          <p:nvPr/>
        </p:nvSpPr>
        <p:spPr>
          <a:xfrm>
            <a:off x="8870950" y="6530340"/>
            <a:ext cx="273050" cy="327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31BE45-62F9-4541-A001-857A3D2A0381}"/>
              </a:ext>
            </a:extLst>
          </p:cNvPr>
          <p:cNvSpPr txBox="1"/>
          <p:nvPr/>
        </p:nvSpPr>
        <p:spPr>
          <a:xfrm>
            <a:off x="8870950" y="6625843"/>
            <a:ext cx="27305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6C2F53-8BAE-8244-B4CD-0E26E6C0E350}"/>
              </a:ext>
            </a:extLst>
          </p:cNvPr>
          <p:cNvSpPr/>
          <p:nvPr/>
        </p:nvSpPr>
        <p:spPr>
          <a:xfrm>
            <a:off x="1" y="437967"/>
            <a:ext cx="3543301" cy="971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l-PL" sz="2300" dirty="0">
                <a:latin typeface="Georgia" panose="02040502050405020303" pitchFamily="18" charset="0"/>
              </a:rPr>
              <a:t>Co to jest Wskaźnik Żyjącej Planety (LPI)?</a:t>
            </a:r>
            <a:endParaRPr lang="en-GB" sz="23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6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47E7813-B6A2-494F-822C-8AF49879BC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4562" y="0"/>
            <a:ext cx="91394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481ECA-845E-574C-9A39-C1A0DDC977E8}"/>
              </a:ext>
            </a:extLst>
          </p:cNvPr>
          <p:cNvSpPr txBox="1"/>
          <p:nvPr/>
        </p:nvSpPr>
        <p:spPr>
          <a:xfrm>
            <a:off x="369274" y="2718823"/>
            <a:ext cx="19063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Georgia" panose="02040502050405020303" pitchFamily="18" charset="0"/>
              </a:rPr>
              <a:t>Wskaźnik LPI pokazuje, że w skali globalnej średnia liczebność populacji ssaków, ryb, ptaków, gadów i płazów zmniejszyła się</a:t>
            </a:r>
            <a:br>
              <a:rPr lang="pl-PL" sz="1400" dirty="0">
                <a:latin typeface="Georgia" panose="02040502050405020303" pitchFamily="18" charset="0"/>
              </a:rPr>
            </a:br>
            <a:r>
              <a:rPr lang="pl-PL" sz="1400" dirty="0">
                <a:latin typeface="Georgia" panose="02040502050405020303" pitchFamily="18" charset="0"/>
              </a:rPr>
              <a:t> o 68% od 1970 roku.</a:t>
            </a:r>
            <a:endParaRPr lang="en-GB" sz="1400" dirty="0"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5A159F-492D-6044-BA5A-7DD65FCD7859}"/>
              </a:ext>
            </a:extLst>
          </p:cNvPr>
          <p:cNvSpPr/>
          <p:nvPr/>
        </p:nvSpPr>
        <p:spPr>
          <a:xfrm>
            <a:off x="-2" y="518347"/>
            <a:ext cx="7023539" cy="780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l-PL" sz="2400" dirty="0">
                <a:latin typeface="Georgia" panose="02040502050405020303" pitchFamily="18" charset="0"/>
              </a:rPr>
              <a:t>Co mówi nam wskaźnik LPI</a:t>
            </a:r>
            <a:r>
              <a:rPr lang="en-GB" sz="2400" dirty="0">
                <a:latin typeface="Georgia" panose="02040502050405020303" pitchFamily="18" charset="0"/>
              </a:rPr>
              <a:t>?: </a:t>
            </a:r>
            <a:r>
              <a:rPr lang="pl-PL" sz="2400" dirty="0">
                <a:latin typeface="Georgia" panose="02040502050405020303" pitchFamily="18" charset="0"/>
              </a:rPr>
              <a:t>Przyroda zanika</a:t>
            </a:r>
            <a:endParaRPr lang="en-GB" sz="2400" dirty="0"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139DEFB-2A3E-844B-9763-FAA832A2B560}"/>
              </a:ext>
            </a:extLst>
          </p:cNvPr>
          <p:cNvSpPr/>
          <p:nvPr/>
        </p:nvSpPr>
        <p:spPr>
          <a:xfrm>
            <a:off x="369275" y="1806269"/>
            <a:ext cx="2137443" cy="780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40"/>
              </a:lnSpc>
            </a:pPr>
            <a:r>
              <a:rPr lang="pl-PL" b="1" dirty="0">
                <a:solidFill>
                  <a:srgbClr val="076D30"/>
                </a:solidFill>
                <a:latin typeface="Georgia" panose="02040502050405020303" pitchFamily="18" charset="0"/>
              </a:rPr>
              <a:t>Liczebność populacji</a:t>
            </a:r>
            <a:endParaRPr lang="en-GB" b="1" dirty="0">
              <a:solidFill>
                <a:srgbClr val="076D3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1386C9D-D3ED-A146-AD6E-52329EDC7E33}"/>
              </a:ext>
            </a:extLst>
          </p:cNvPr>
          <p:cNvSpPr/>
          <p:nvPr/>
        </p:nvSpPr>
        <p:spPr>
          <a:xfrm>
            <a:off x="8870950" y="6530340"/>
            <a:ext cx="273050" cy="327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54CE218-6098-2E40-9039-FC8713E49308}"/>
              </a:ext>
            </a:extLst>
          </p:cNvPr>
          <p:cNvSpPr txBox="1"/>
          <p:nvPr/>
        </p:nvSpPr>
        <p:spPr>
          <a:xfrm>
            <a:off x="8870950" y="6625843"/>
            <a:ext cx="27305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730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66234D-50BB-4A41-B619-ABB9BBBB71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-375440" y="0"/>
            <a:ext cx="9519440" cy="69234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52FC44F-BA9C-0D4C-B740-5CF22ADE6083}"/>
              </a:ext>
            </a:extLst>
          </p:cNvPr>
          <p:cNvSpPr/>
          <p:nvPr/>
        </p:nvSpPr>
        <p:spPr>
          <a:xfrm>
            <a:off x="-1" y="518347"/>
            <a:ext cx="4493173" cy="780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l-PL" sz="2400" dirty="0">
                <a:latin typeface="Georgia" panose="02040502050405020303" pitchFamily="18" charset="0"/>
              </a:rPr>
              <a:t>Co mówi nam wskaźnik LPI</a:t>
            </a:r>
            <a:r>
              <a:rPr lang="en-GB" sz="2400" dirty="0"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5FB930-C376-6A48-A88C-7E287DCFB2E8}"/>
              </a:ext>
            </a:extLst>
          </p:cNvPr>
          <p:cNvSpPr/>
          <p:nvPr/>
        </p:nvSpPr>
        <p:spPr>
          <a:xfrm>
            <a:off x="8870950" y="6530340"/>
            <a:ext cx="273050" cy="327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54328D-EA82-8E41-B8BB-B5A5DE9F342B}"/>
              </a:ext>
            </a:extLst>
          </p:cNvPr>
          <p:cNvSpPr txBox="1"/>
          <p:nvPr/>
        </p:nvSpPr>
        <p:spPr>
          <a:xfrm>
            <a:off x="8870950" y="6625843"/>
            <a:ext cx="27305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6057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260649"/>
            <a:ext cx="8712968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CELE LEKCJI</a:t>
            </a:r>
          </a:p>
          <a:p>
            <a:endParaRPr lang="pl-PL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 Uczeń:</a:t>
            </a:r>
          </a:p>
          <a:p>
            <a:endParaRPr lang="pl-PL" sz="7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zna pojęcia: „ślad węglowy” i „niska emisja”,</a:t>
            </a:r>
          </a:p>
          <a:p>
            <a:pPr lvl="0"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wymienia źródła zanieczyszczeń powietrza,</a:t>
            </a:r>
          </a:p>
          <a:p>
            <a:pPr lvl="0"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wskazuje, co może zrobić, by przyczynić się do ograniczenia zużycia energii i redukcji wytwarzania CO</a:t>
            </a:r>
            <a:r>
              <a:rPr lang="pl-PL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oraz innych substancji szkodliwych,</a:t>
            </a:r>
          </a:p>
          <a:p>
            <a:pPr lvl="0"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modyfikuje swoje codzienne działania, aby były bardziej przyjazne środowisku,</a:t>
            </a:r>
          </a:p>
          <a:p>
            <a:pPr lvl="0"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dostrzega potrzeby innych ludzi i środowiska,</a:t>
            </a:r>
          </a:p>
          <a:p>
            <a:pPr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wie, dlaczego zmiana klimatu, to poważne zagrożenie.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37D4BDA-40A8-2F4D-A8EC-09E96FD1A1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9351E1-0069-BC43-B903-099F741AE142}"/>
              </a:ext>
            </a:extLst>
          </p:cNvPr>
          <p:cNvSpPr txBox="1"/>
          <p:nvPr/>
        </p:nvSpPr>
        <p:spPr>
          <a:xfrm>
            <a:off x="293705" y="1731962"/>
            <a:ext cx="19943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Sposób, w jaki ludzkość wykorzystuje planetę, jest </a:t>
            </a:r>
            <a:r>
              <a:rPr lang="pl-PL" sz="14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niezrównoważony. </a:t>
            </a:r>
            <a:r>
              <a:rPr lang="pl-PL" sz="14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Musimy zastanowić się nad naszą </a:t>
            </a:r>
            <a:r>
              <a:rPr lang="pl-PL" sz="14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relacją </a:t>
            </a:r>
            <a:r>
              <a:rPr lang="pl-PL" sz="14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z planetą i zapewnić jej </a:t>
            </a:r>
            <a:r>
              <a:rPr lang="pl-PL" sz="14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równowagę</a:t>
            </a:r>
            <a:r>
              <a:rPr lang="pl-PL" sz="14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, która pozwoli przetrwać zarówno nam, jak i całej przyrodzie.</a:t>
            </a:r>
            <a:endParaRPr lang="en-GB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7E2FCE-99CB-FD42-8E38-1B3241502B2C}"/>
              </a:ext>
            </a:extLst>
          </p:cNvPr>
          <p:cNvSpPr/>
          <p:nvPr/>
        </p:nvSpPr>
        <p:spPr>
          <a:xfrm>
            <a:off x="-2" y="518347"/>
            <a:ext cx="3221183" cy="780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pl-PL" sz="2400" dirty="0">
                <a:latin typeface="Georgia" panose="02040502050405020303" pitchFamily="18" charset="0"/>
              </a:rPr>
              <a:t>Co możemy zrobić?</a:t>
            </a:r>
            <a:endParaRPr lang="en-GB" sz="2400" dirty="0"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158E28B-BE6B-1548-8746-CDF494D96C03}"/>
              </a:ext>
            </a:extLst>
          </p:cNvPr>
          <p:cNvSpPr/>
          <p:nvPr/>
        </p:nvSpPr>
        <p:spPr>
          <a:xfrm>
            <a:off x="8870950" y="6530340"/>
            <a:ext cx="273050" cy="327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3D6D45-51A5-EA44-BBDB-BFED27CD30CF}"/>
              </a:ext>
            </a:extLst>
          </p:cNvPr>
          <p:cNvSpPr txBox="1"/>
          <p:nvPr/>
        </p:nvSpPr>
        <p:spPr>
          <a:xfrm>
            <a:off x="8870950" y="6625843"/>
            <a:ext cx="27305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26A03A-BEE5-144D-8EEB-34A23089CE22}"/>
              </a:ext>
            </a:extLst>
          </p:cNvPr>
          <p:cNvSpPr txBox="1"/>
          <p:nvPr/>
        </p:nvSpPr>
        <p:spPr>
          <a:xfrm>
            <a:off x="6233157" y="3080022"/>
            <a:ext cx="24606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Naukowcy pokazują, jaki wpływ na naszą planetę ma to, co robią ludzie. Jeśli nasza działalność niszczy środowisko naturalne, musimy:</a:t>
            </a:r>
            <a:endParaRPr lang="pl-PL" sz="1400" dirty="0">
              <a:solidFill>
                <a:schemeClr val="bg1"/>
              </a:solidFill>
              <a:effectLst/>
              <a:latin typeface="Georgia" panose="02040502050405020303" pitchFamily="18" charset="0"/>
              <a:ea typeface="SimSun" panose="02010600030101010101" pitchFamily="2" charset="-122"/>
            </a:endParaRPr>
          </a:p>
          <a:p>
            <a:r>
              <a:rPr lang="pl-PL" sz="14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…</a:t>
            </a:r>
            <a:r>
              <a:rPr lang="pl-PL" sz="14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zaprzestać </a:t>
            </a:r>
            <a:r>
              <a:rPr lang="pl-PL" sz="14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tej działalności,</a:t>
            </a:r>
            <a:endParaRPr lang="pl-PL" sz="1400" dirty="0">
              <a:solidFill>
                <a:schemeClr val="bg1"/>
              </a:solidFill>
              <a:effectLst/>
              <a:latin typeface="Georgia" panose="02040502050405020303" pitchFamily="18" charset="0"/>
              <a:ea typeface="SimSun" panose="02010600030101010101" pitchFamily="2" charset="-122"/>
            </a:endParaRPr>
          </a:p>
          <a:p>
            <a:r>
              <a:rPr lang="pl-PL" sz="14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…</a:t>
            </a:r>
            <a:r>
              <a:rPr lang="pl-PL" sz="14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ograniczyć </a:t>
            </a:r>
            <a:r>
              <a:rPr lang="pl-PL" sz="14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tę działalność,</a:t>
            </a:r>
            <a:endParaRPr lang="pl-PL" sz="1400" dirty="0">
              <a:solidFill>
                <a:schemeClr val="bg1"/>
              </a:solidFill>
              <a:effectLst/>
              <a:latin typeface="Georgia" panose="02040502050405020303" pitchFamily="18" charset="0"/>
              <a:ea typeface="SimSun" panose="02010600030101010101" pitchFamily="2" charset="-122"/>
            </a:endParaRPr>
          </a:p>
          <a:p>
            <a:r>
              <a:rPr lang="pl-PL" sz="14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…znaleźć </a:t>
            </a:r>
            <a:r>
              <a:rPr lang="pl-PL" sz="14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nowe sposoby </a:t>
            </a:r>
            <a:r>
              <a:rPr lang="pl-PL" sz="14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działania.</a:t>
            </a:r>
            <a:endParaRPr lang="en-GB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2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116632"/>
            <a:ext cx="74888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rótkie animacje edukacyjne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 temat,</a:t>
            </a:r>
            <a:r>
              <a:rPr kumimoji="0" lang="pl-PL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czym najlepiej palić w piecu,</a:t>
            </a:r>
            <a:r>
              <a:rPr kumimoji="0" lang="pl-PL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 powietrze było czyste. </a:t>
            </a:r>
            <a:endParaRPr kumimoji="0" lang="pl-P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71600" y="1916832"/>
            <a:ext cx="66967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https://www.niebieskiatmoludek.pl/animacje-edukacyjne/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7136576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63688" y="188640"/>
            <a:ext cx="5436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/>
              <a:t>Gra w </a:t>
            </a:r>
            <a:r>
              <a:rPr lang="pl-PL" sz="3200" dirty="0" err="1" smtClean="0"/>
              <a:t>EkoEksperymentarium</a:t>
            </a:r>
            <a:r>
              <a:rPr lang="pl-PL" sz="3200" dirty="0" smtClean="0"/>
              <a:t> – pokój „Ślad węglowy”</a:t>
            </a:r>
            <a:endParaRPr lang="pl-PL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10027"/>
            <a:ext cx="7056784" cy="504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2339752" y="1268760"/>
            <a:ext cx="4301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https://ekoeksperymentarium.pl/graj/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748470"/>
            <a:ext cx="8496944" cy="437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Źródła: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 https://pl.wikipedia.org/wiki/Niska_emisja</a:t>
            </a:r>
            <a:endParaRPr lang="pl-PL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 https://pl.wikipedia.org/wiki/%C5%9Alad_w%C4%99glowy</a:t>
            </a:r>
            <a:endParaRPr lang="pl-PL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 https://youth.europa.eu/get-involved/sustainable- development/</a:t>
            </a:r>
            <a:r>
              <a:rPr kumimoji="0" lang="pl-PL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how-reduce-my-carbon-footprint_pl</a:t>
            </a:r>
            <a:endParaRPr lang="pl-PL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 https://www.youtube.com/watch?v=XnWUwH5wcCg&amp;t=25s</a:t>
            </a:r>
            <a:endParaRPr lang="pl-PL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 https://ekoeksperymentarium.pl/graj/</a:t>
            </a:r>
            <a:endParaRPr lang="pl-PL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 https://www.niebieskiatmoludek.pl/animacje-edukacyjne/</a:t>
            </a:r>
            <a:endParaRPr kumimoji="0" lang="pl-PL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  <a:hlinkClick r:id="rId8"/>
              </a:rPr>
              <a:t> https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  <a:hlinkClick r:id="rId8"/>
              </a:rPr>
              <a:t>://www.wwf.pl/klimat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2400" u="sng" dirty="0" smtClean="0">
                <a:hlinkClick r:id="rId9"/>
              </a:rPr>
              <a:t> https</a:t>
            </a:r>
            <a:r>
              <a:rPr lang="pl-PL" sz="2400" u="sng" dirty="0" smtClean="0">
                <a:hlinkClick r:id="rId9"/>
              </a:rPr>
              <a:t>://</a:t>
            </a:r>
            <a:r>
              <a:rPr lang="pl-PL" sz="2400" u="sng" dirty="0" smtClean="0">
                <a:hlinkClick r:id="rId9"/>
              </a:rPr>
              <a:t>www.wwf.pl</a:t>
            </a:r>
            <a:endParaRPr lang="pl-PL" sz="2400" u="sng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2400" u="sng" dirty="0" smtClean="0">
                <a:hlinkClick r:id="rId10"/>
              </a:rPr>
              <a:t> https</a:t>
            </a:r>
            <a:r>
              <a:rPr lang="pl-PL" sz="2400" u="sng" dirty="0" smtClean="0">
                <a:hlinkClick r:id="rId10"/>
              </a:rPr>
              <a:t>://www.youtube.com/watch?v=9eb4GRvgih4&amp;t=117s</a:t>
            </a:r>
            <a:endParaRPr lang="pl-PL" sz="2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1,337 ślad Stopy Zdjęcia Stockowe - 123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0648"/>
            <a:ext cx="5717392" cy="6316198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394212"/>
            <a:ext cx="324036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zy wiecie, jak ślad stopy jest związany z działaniami na rzecz środowiska naturalnego?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ażdy z nas pozostawia po sobie ślady,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np. </a:t>
            </a:r>
            <a:r>
              <a:rPr kumimoji="0" lang="pl-P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dobre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kiedy posadzi drzewo,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ale też i </a:t>
            </a:r>
            <a:r>
              <a:rPr kumimoji="0" lang="pl-P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złe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np. kiedy pali śmieci (przy paleniu śmieci, powstaje dużo szkodliwych dla ludzi i środowiska gaz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w, między innymi dwutlenek węgla). 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764704"/>
            <a:ext cx="849694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ŚLAD WĘGLOWY </a:t>
            </a:r>
          </a:p>
          <a:p>
            <a:pPr algn="ctr"/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to  ilość gazów cieplarnianych, która wydziela się do atmosfery, kiedy ludzie wytwarzają przedmioty albo jedzenie, coś przewożą albo budują. </a:t>
            </a:r>
          </a:p>
          <a:p>
            <a:pPr algn="ctr"/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 ten sposób szkodzimy planecie.</a:t>
            </a:r>
          </a:p>
          <a:p>
            <a:pPr algn="ctr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Każdy z nas wytwarza ślad węglowy.</a:t>
            </a:r>
          </a:p>
          <a:p>
            <a:pPr algn="ctr"/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Czy mamy jakikolwiek wpływ na jego zmniejszenie? </a:t>
            </a:r>
          </a:p>
          <a:p>
            <a:pPr algn="ctr"/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Okazuje się, że mamy – i to dość istotny!</a:t>
            </a:r>
          </a:p>
          <a:p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6267" cy="558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11560" y="620688"/>
            <a:ext cx="79928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„NISKA EMISJA”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pl-PL" sz="3200" dirty="0" err="1" smtClean="0">
                <a:latin typeface="Times New Roman" pitchFamily="18" charset="0"/>
                <a:cs typeface="Times New Roman" pitchFamily="18" charset="0"/>
              </a:rPr>
              <a:t>emisja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 pyłów i szkodliwych gazów na wysokości do 40m. </a:t>
            </a: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Zanieczyszczenia te pochodzą z domowych pieców i lokalnych kotłowni węglowych oraz </a:t>
            </a: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z transportu spalinowego. 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 miejscowościach o słabej wentylacji niska emisja jest główną przyczyną powstawania smogu, który zwiększa zachorowalność oraz śmiertelność związaną z chorobami układu krążenia i oddychania.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Niska emisja, smog, pył zawieszony – o co w tym chodzi? | Pla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Niska emisja, smog, pył zawieszony – o co w tym chodzi? | Plane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https://planergia.pl/files/planergia/common/2019-04/1571652918_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47750"/>
            <a:ext cx="9067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roga do Sławy – Niska emis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31986" cy="5820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تويتر \ Kancelaria Premiera على تويتر: &quot;Co powoduje niska emisja? ⤵️⤵️⤵️  #CzystePowietrze https://t.co/R6OQQSdnw4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67259" cy="4819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661</TotalTime>
  <Words>684</Words>
  <Application>Microsoft Office PowerPoint</Application>
  <PresentationFormat>Pokaz na ekranie (4:3)</PresentationFormat>
  <Paragraphs>137</Paragraphs>
  <Slides>23</Slides>
  <Notes>4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Przepływ</vt:lpstr>
      <vt:lpstr>„Odkrywaj Dolinę Baryczy  i zmniejszaj ślad węglowy” w ramach działaj lokalnie i EKOLOGICZNIE   Temat: Jak świadomie dążyć do obniżenia swojego śladu węglowego  w Dolinie Baryczy?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„Odkrywaj Dolinę Baryczy  i zmniejszaj ślad węglowy” w ramach działaj lokalnie i ekologicznie    Jak świadomie dążyć do obniżenia swojego śladu węglowego w Dolinie Baryczy? </dc:title>
  <dc:creator>HP</dc:creator>
  <cp:lastModifiedBy>HP</cp:lastModifiedBy>
  <cp:revision>61</cp:revision>
  <dcterms:created xsi:type="dcterms:W3CDTF">2022-11-02T20:35:31Z</dcterms:created>
  <dcterms:modified xsi:type="dcterms:W3CDTF">2022-11-19T17:17:30Z</dcterms:modified>
</cp:coreProperties>
</file>