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4" r:id="rId11"/>
    <p:sldId id="265" r:id="rId12"/>
    <p:sldId id="266" r:id="rId13"/>
    <p:sldId id="267" r:id="rId14"/>
    <p:sldId id="268" r:id="rId15"/>
    <p:sldId id="269" r:id="rId16"/>
    <p:sldId id="279" r:id="rId17"/>
    <p:sldId id="270" r:id="rId18"/>
    <p:sldId id="280" r:id="rId19"/>
    <p:sldId id="271" r:id="rId20"/>
    <p:sldId id="281" r:id="rId21"/>
    <p:sldId id="272" r:id="rId22"/>
    <p:sldId id="273" r:id="rId23"/>
    <p:sldId id="274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75" r:id="rId34"/>
    <p:sldId id="276" r:id="rId35"/>
    <p:sldId id="291" r:id="rId3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491E7DB-4A96-49EB-B276-6D7166571543}" type="datetimeFigureOut">
              <a:rPr lang="pl-PL" smtClean="0"/>
              <a:t>2015-05-07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0776260-2852-49B9-916E-0103E6EB0385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716016" y="2132856"/>
            <a:ext cx="3313355" cy="1702160"/>
          </a:xfrm>
        </p:spPr>
        <p:txBody>
          <a:bodyPr>
            <a:normAutofit/>
          </a:bodyPr>
          <a:lstStyle/>
          <a:p>
            <a:r>
              <a:rPr lang="pl-PL" sz="6600" b="1" dirty="0" smtClean="0"/>
              <a:t>Pioruny</a:t>
            </a:r>
            <a:endParaRPr lang="pl-PL" sz="66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33365" y="3933056"/>
            <a:ext cx="3309803" cy="2016224"/>
          </a:xfrm>
        </p:spPr>
        <p:txBody>
          <a:bodyPr>
            <a:normAutofit/>
          </a:bodyPr>
          <a:lstStyle/>
          <a:p>
            <a:r>
              <a:rPr lang="pl-PL" sz="2000" b="1" dirty="0" smtClean="0"/>
              <a:t>Projekt edukacyjny </a:t>
            </a:r>
            <a:r>
              <a:rPr lang="pl-PL" sz="2000" b="1" dirty="0" smtClean="0"/>
              <a:t>2015</a:t>
            </a:r>
          </a:p>
          <a:p>
            <a:endParaRPr lang="pl-PL" b="1" dirty="0" smtClean="0"/>
          </a:p>
          <a:p>
            <a:r>
              <a:rPr lang="pl-PL" dirty="0" smtClean="0"/>
              <a:t>Paweł Krasicki, </a:t>
            </a:r>
            <a:r>
              <a:rPr lang="pl-PL" dirty="0" smtClean="0"/>
              <a:t>Jakub Owsiak, Stanisław </a:t>
            </a:r>
            <a:r>
              <a:rPr lang="pl-PL" dirty="0" smtClean="0"/>
              <a:t>Dziadkiewicz, Adam Orlikowski, </a:t>
            </a:r>
            <a:r>
              <a:rPr lang="pl-PL" dirty="0" smtClean="0"/>
              <a:t>Kacper </a:t>
            </a:r>
            <a:r>
              <a:rPr lang="pl-PL" dirty="0" smtClean="0"/>
              <a:t>Sobczak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3593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024744" cy="11430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B0F0"/>
                </a:solidFill>
              </a:rPr>
              <a:t>Objawy porażenia </a:t>
            </a:r>
            <a:r>
              <a:rPr lang="pl-PL" sz="3200" dirty="0">
                <a:solidFill>
                  <a:srgbClr val="00B0F0"/>
                </a:solidFill>
              </a:rPr>
              <a:t>piorunem:</a:t>
            </a:r>
            <a:endParaRPr lang="pl-PL" sz="32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508977"/>
          </a:xfrm>
        </p:spPr>
        <p:txBody>
          <a:bodyPr>
            <a:noAutofit/>
          </a:bodyPr>
          <a:lstStyle/>
          <a:p>
            <a:r>
              <a:rPr lang="pl-PL" sz="2800" dirty="0" smtClean="0"/>
              <a:t>apatia,</a:t>
            </a:r>
            <a:endParaRPr lang="pl-PL" sz="2800" dirty="0"/>
          </a:p>
          <a:p>
            <a:r>
              <a:rPr lang="pl-PL" sz="2800" dirty="0"/>
              <a:t>pobudzenie,</a:t>
            </a:r>
          </a:p>
          <a:p>
            <a:r>
              <a:rPr lang="pl-PL" sz="2800" dirty="0" smtClean="0"/>
              <a:t>utrata </a:t>
            </a:r>
            <a:r>
              <a:rPr lang="pl-PL" sz="2800" dirty="0"/>
              <a:t>przytomności,</a:t>
            </a:r>
          </a:p>
          <a:p>
            <a:r>
              <a:rPr lang="pl-PL" sz="2800" dirty="0"/>
              <a:t>drgawki,</a:t>
            </a:r>
          </a:p>
          <a:p>
            <a:r>
              <a:rPr lang="pl-PL" sz="2800" dirty="0"/>
              <a:t>ogłuchnięcie,</a:t>
            </a:r>
          </a:p>
          <a:p>
            <a:r>
              <a:rPr lang="pl-PL" sz="2800" dirty="0"/>
              <a:t>zaburzenie widzenia,</a:t>
            </a:r>
          </a:p>
          <a:p>
            <a:r>
              <a:rPr lang="pl-PL" sz="2800" dirty="0"/>
              <a:t>zatrzymanie oddechu,</a:t>
            </a:r>
          </a:p>
          <a:p>
            <a:pPr marL="68580" indent="0">
              <a:buNone/>
            </a:pPr>
            <a:endParaRPr lang="pl-PL" sz="2800" dirty="0"/>
          </a:p>
        </p:txBody>
      </p:sp>
      <p:pic>
        <p:nvPicPr>
          <p:cNvPr id="7170" name="Picture 2" descr="C:\Users\Paweł\Documents\pioru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96061"/>
            <a:ext cx="3218632" cy="214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Paweł\Documents\piorun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587" y="4293096"/>
            <a:ext cx="2911125" cy="193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7277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/>
          <a:lstStyle/>
          <a:p>
            <a:r>
              <a:rPr lang="pl-PL" sz="2800" dirty="0"/>
              <a:t>zaburzenia rytmu serca,</a:t>
            </a:r>
          </a:p>
          <a:p>
            <a:r>
              <a:rPr lang="pl-PL" sz="2800" dirty="0"/>
              <a:t>zatrzymanie krążenia,</a:t>
            </a:r>
          </a:p>
          <a:p>
            <a:r>
              <a:rPr lang="pl-PL" sz="2800" dirty="0"/>
              <a:t>zmiany na skórze,</a:t>
            </a:r>
          </a:p>
          <a:p>
            <a:r>
              <a:rPr lang="pl-PL" sz="2800" dirty="0"/>
              <a:t>oparzenia,</a:t>
            </a:r>
          </a:p>
          <a:p>
            <a:r>
              <a:rPr lang="pl-PL" sz="2800" dirty="0"/>
              <a:t>tępe uszkodzenia kończyn, kręgosłupa, narządów wewnętrznych.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8194" name="Picture 2" descr="C:\Users\Paweł\Documents\piorun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3096"/>
            <a:ext cx="3279916" cy="21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Paweł\Documents\piorun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23081"/>
            <a:ext cx="2445866" cy="162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Paweł\Documents\piorun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794" y="1268760"/>
            <a:ext cx="29192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631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136904" cy="108012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B0F0"/>
                </a:solidFill>
              </a:rPr>
              <a:t>Na czym polega porażenie piorunem?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844824"/>
            <a:ext cx="7416824" cy="453650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/>
              <a:t>Gwałtowne burze często zdarzają się latem, co związane jest z wysokimi  temperaturami. Towarzyszą im wyładowania elektryczne o bardzo  dużym natężeniu, powszechnie nazywane piorunami. Porażenie  piorunem polega na bardzo szybkim przepływie prądu o bardzo wysokiej  energii po ciele do ziemi. Pojawia się wtedy fala uderzeniowa, tworzona  przez wybuchowe rozprężenie się powietrza atmosferycznego. Efektem  porażenia mogą być: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51377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484784"/>
            <a:ext cx="6777317" cy="4347845"/>
          </a:xfrm>
        </p:spPr>
        <p:txBody>
          <a:bodyPr/>
          <a:lstStyle/>
          <a:p>
            <a:r>
              <a:rPr lang="pl-PL" sz="2800" dirty="0"/>
              <a:t>uszkodzony układ nerwowy,</a:t>
            </a:r>
          </a:p>
          <a:p>
            <a:r>
              <a:rPr lang="pl-PL" sz="2800" dirty="0"/>
              <a:t>obrzęk mózgu,</a:t>
            </a:r>
          </a:p>
          <a:p>
            <a:r>
              <a:rPr lang="pl-PL" sz="2800" dirty="0"/>
              <a:t>zatrzymana akcja serca i zaburzony jego rytm,</a:t>
            </a:r>
          </a:p>
          <a:p>
            <a:r>
              <a:rPr lang="pl-PL" sz="2800" dirty="0"/>
              <a:t>poparzenia termiczne,</a:t>
            </a:r>
          </a:p>
          <a:p>
            <a:r>
              <a:rPr lang="pl-PL" sz="2800" dirty="0"/>
              <a:t>urazy.</a:t>
            </a:r>
          </a:p>
          <a:p>
            <a:endParaRPr lang="pl-PL" dirty="0"/>
          </a:p>
        </p:txBody>
      </p:sp>
      <p:pic>
        <p:nvPicPr>
          <p:cNvPr id="9218" name="Picture 2" descr="C:\Users\Paweł\Documents\piorun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81158"/>
            <a:ext cx="3769841" cy="251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Paweł\Documents\piorun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54240"/>
            <a:ext cx="3059508" cy="203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736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776864" cy="1368152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Pierwsza pomoc przy porażeniu piorunem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00808"/>
            <a:ext cx="7488832" cy="42484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/>
              <a:t>Pamiętaj, że </a:t>
            </a:r>
            <a:r>
              <a:rPr lang="pl-PL" b="1" dirty="0"/>
              <a:t>osoba porażona piorunem</a:t>
            </a:r>
            <a:r>
              <a:rPr lang="pl-PL" dirty="0"/>
              <a:t> nie może być dotykana. Ułóż ją w pozycji bocznej lub na wznak, oparzeniowe rany przykryj jałowym opatrunkiem, a złamania unieruchom. Niezwłocznie należy wezwać pogotowie ratunkowe. Przy porażeniu piorunem niezbędna jest co najmniej jednodniowa hospitalizacja.</a:t>
            </a:r>
            <a:br>
              <a:rPr lang="pl-PL" dirty="0"/>
            </a:br>
            <a:r>
              <a:rPr lang="pl-PL" dirty="0"/>
              <a:t>Porażenie piorunem powoduje zwykle powstanie ran oparzeniowych. </a:t>
            </a:r>
            <a:r>
              <a:rPr lang="pl-PL" b="1" dirty="0"/>
              <a:t>Oparzenia termiczne </a:t>
            </a:r>
            <a:r>
              <a:rPr lang="pl-PL" dirty="0"/>
              <a:t>dzielimy na: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5035916"/>
            <a:ext cx="2805743" cy="137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202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628800"/>
            <a:ext cx="7488832" cy="4536504"/>
          </a:xfrm>
        </p:spPr>
        <p:txBody>
          <a:bodyPr/>
          <a:lstStyle/>
          <a:p>
            <a:pPr marL="68580" indent="0">
              <a:buNone/>
            </a:pPr>
            <a:r>
              <a:rPr lang="pl-PL" sz="3600" dirty="0"/>
              <a:t>Poparzenia I stopnia – obejmują tylko naskórek, pojawiają się pęcherze i zaczerwienienie skóry, występuje także ból i swędzenie. Goją się w ciągu 10-14 dni i nie pozostawiają blizn;</a:t>
            </a:r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26393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Paweł\Documents\poparzeni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717262" cy="5491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3988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700808"/>
            <a:ext cx="7632848" cy="4464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3600" dirty="0"/>
              <a:t>Poparzenia II stopnia – obejmują naskórek i część skóry właściwej, powstają pęcherze z płynem surowiczym, goją się w ciągu 25-30 dni, nie pozostawiając blizn, jeżeli objęło tylko część skóry właściwej. W przypadku, gdy poparzeniu uległa cała grubość skóry właściwej, po zagojeniu pozostają blizny;</a:t>
            </a:r>
          </a:p>
          <a:p>
            <a:endParaRPr lang="pl-PL" sz="3600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725651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Paweł\Documents\poparzenie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08718"/>
            <a:ext cx="4867267" cy="480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3436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196752"/>
            <a:ext cx="7776864" cy="4896544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pl-PL" sz="3600" dirty="0"/>
              <a:t>Poparzenia III stopnia – obejmują całą skórę, objawiają się twardą, skórzastą powierzchnią, są bezbolesne. Martwica obejmuje skórę właściwą, wraz z naczyniami i nerwami. Goi się długo, pozostawiając blizny. Zazwyczaj skóra wymaga przeszczepu.</a:t>
            </a:r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4893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312776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Co to jest piorun?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060848"/>
            <a:ext cx="6777317" cy="3699773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l-PL" sz="3200" dirty="0"/>
              <a:t>Piorun to bardzo silne wyładowanie elektrostatyczne w atmosferze powstające naturalnie, zwykle towarzyszące burzom. </a:t>
            </a:r>
            <a:r>
              <a:rPr lang="pl-PL" sz="3200" dirty="0" smtClean="0"/>
              <a:t>Razem z piorunem występuje grom </a:t>
            </a:r>
            <a:r>
              <a:rPr lang="pl-PL" sz="3200" dirty="0"/>
              <a:t>dźwiękowy oraz zjawisko świetlne zwane błyskawicą. </a:t>
            </a:r>
          </a:p>
        </p:txBody>
      </p:sp>
      <p:pic>
        <p:nvPicPr>
          <p:cNvPr id="5123" name="Picture 3" descr="C:\Users\Paweł\Documents\pior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764704"/>
            <a:ext cx="2978514" cy="1738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369616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C:\Users\Paweł\Documents\poparzeni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48534"/>
            <a:ext cx="5584204" cy="530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6955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1844824"/>
            <a:ext cx="7128792" cy="4320480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2800" dirty="0"/>
              <a:t>Jeśli </a:t>
            </a:r>
            <a:r>
              <a:rPr lang="pl-PL" sz="2800" b="1" dirty="0"/>
              <a:t>poparzenia II </a:t>
            </a:r>
            <a:r>
              <a:rPr lang="pl-PL" sz="2800" b="1" dirty="0" smtClean="0"/>
              <a:t>stopnia </a:t>
            </a:r>
            <a:r>
              <a:rPr lang="pl-PL" sz="2800" dirty="0" smtClean="0"/>
              <a:t>przekraczają </a:t>
            </a:r>
            <a:r>
              <a:rPr lang="pl-PL" sz="2800" dirty="0"/>
              <a:t>10% ciała, to niezbędna jest hospitalizacja. Podobnie jak w przypadku poparzeń III stopnia oraz oparzeń oczu, rąk, uszu, twarzy, stóp i krocza.</a:t>
            </a:r>
          </a:p>
          <a:p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8112714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36904" cy="1224136"/>
          </a:xfrm>
        </p:spPr>
        <p:txBody>
          <a:bodyPr>
            <a:normAutofit fontScale="90000"/>
          </a:bodyPr>
          <a:lstStyle/>
          <a:p>
            <a:r>
              <a:rPr lang="pl-PL" sz="3100" dirty="0" smtClean="0"/>
              <a:t>   </a:t>
            </a:r>
            <a:r>
              <a:rPr lang="pl-PL" dirty="0" smtClean="0">
                <a:solidFill>
                  <a:srgbClr val="00B0F0"/>
                </a:solidFill>
              </a:rPr>
              <a:t>Jak </a:t>
            </a:r>
            <a:r>
              <a:rPr lang="pl-PL" dirty="0">
                <a:solidFill>
                  <a:srgbClr val="00B0F0"/>
                </a:solidFill>
              </a:rPr>
              <a:t>uniknąć porażenia piorunem?</a:t>
            </a:r>
            <a:br>
              <a:rPr lang="pl-PL" dirty="0">
                <a:solidFill>
                  <a:srgbClr val="00B0F0"/>
                </a:solidFill>
              </a:rPr>
            </a:b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84784"/>
            <a:ext cx="8136904" cy="4896544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 czasie burzy należy unikać drzew, anten, masztów oraz linii telefonicznych i energetycznych, gdyż tam najczęściej uderza piorun. Nie wolno także trzymać metalowych przedmiotów w dłoni: parasoli czy lasek. Ryzykowne jest także przebywanie w trakcie burzy na jeziorach i rzekach, gdyż woda przewodzi prąd. Osoby zaskoczone na wodzie powinny dopłynąć do brzegu i schronić się pod namiotem, na przystanku autobusowym lub w pobliskich zabudowaniach. W czasie burzy trzeba poruszać się wolno i małymi krokami, gdyż mogą wystąpić różnice potencjałów elektrycznych między nogami.</a:t>
            </a:r>
          </a:p>
        </p:txBody>
      </p:sp>
    </p:spTree>
    <p:extLst>
      <p:ext uri="{BB962C8B-B14F-4D97-AF65-F5344CB8AC3E}">
        <p14:creationId xmlns:p14="http://schemas.microsoft.com/office/powerpoint/2010/main" val="42798795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C:\Users\Paweł\Documents\drzew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132449" cy="531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37440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920880" cy="1944216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Burze w górach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99592" y="4653136"/>
            <a:ext cx="6777317" cy="3508977"/>
          </a:xfrm>
        </p:spPr>
        <p:txBody>
          <a:bodyPr/>
          <a:lstStyle/>
          <a:p>
            <a:pPr marL="68580" indent="0">
              <a:buNone/>
            </a:pPr>
            <a:endParaRPr lang="pl-PL" dirty="0"/>
          </a:p>
        </p:txBody>
      </p:sp>
      <p:pic>
        <p:nvPicPr>
          <p:cNvPr id="13314" name="Picture 2" descr="C:\Users\Paweł\Documents\piorun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32856"/>
            <a:ext cx="6192688" cy="4124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967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Czemu są </a:t>
            </a:r>
            <a:r>
              <a:rPr lang="pl-PL" dirty="0" smtClean="0">
                <a:solidFill>
                  <a:srgbClr val="00B0F0"/>
                </a:solidFill>
              </a:rPr>
              <a:t>takie niebezpieczne?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446449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Są bardzo nieprzewidywalne jak i niebezpieczne, gdyż pasmo burzowe potrafi się przesunąć w ciągu 10 minut aż o kilkadziesiąt kilometrów.</a:t>
            </a:r>
            <a:br>
              <a:rPr lang="pl-PL" dirty="0"/>
            </a:br>
            <a:endParaRPr lang="pl-PL" dirty="0"/>
          </a:p>
          <a:p>
            <a:r>
              <a:rPr lang="pl-PL" dirty="0"/>
              <a:t>Góry są wysokie a chmury niżej przez co </a:t>
            </a:r>
            <a:r>
              <a:rPr lang="pl-PL" dirty="0" err="1"/>
              <a:t>wzrasa</a:t>
            </a:r>
            <a:r>
              <a:rPr lang="pl-PL" dirty="0"/>
              <a:t> prawdopodobieństwo powstania wyładowania</a:t>
            </a:r>
          </a:p>
          <a:p>
            <a:endParaRPr lang="pl-PL" dirty="0"/>
          </a:p>
          <a:p>
            <a:r>
              <a:rPr lang="pl-PL" dirty="0"/>
              <a:t>Turyści są nieświadomi dlaczego burz w górach jest taka niebezpieczna i ją lekceważą.</a:t>
            </a:r>
            <a:br>
              <a:rPr lang="pl-PL" dirty="0"/>
            </a:br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96167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B0F0"/>
                </a:solidFill>
              </a:rPr>
              <a:t>Jak ich unikać?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2323652"/>
            <a:ext cx="7704856" cy="4057676"/>
          </a:xfrm>
        </p:spPr>
        <p:txBody>
          <a:bodyPr/>
          <a:lstStyle/>
          <a:p>
            <a:r>
              <a:rPr lang="pl-PL" dirty="0"/>
              <a:t>Przede wszystkim  sprawdzać pogodę w  </a:t>
            </a:r>
            <a:r>
              <a:rPr lang="pl-PL" dirty="0" err="1"/>
              <a:t>internecie</a:t>
            </a:r>
            <a:r>
              <a:rPr lang="pl-PL" dirty="0"/>
              <a:t> lub telewizji</a:t>
            </a:r>
          </a:p>
          <a:p>
            <a:endParaRPr lang="pl-PL" dirty="0"/>
          </a:p>
          <a:p>
            <a:r>
              <a:rPr lang="pl-PL" dirty="0"/>
              <a:t>Wychodzić na wycieczki wczesnym rankiem </a:t>
            </a:r>
            <a:r>
              <a:rPr lang="pl-PL" dirty="0" err="1"/>
              <a:t>skoroświt</a:t>
            </a:r>
            <a:r>
              <a:rPr lang="pl-PL" dirty="0"/>
              <a:t> (6:00 – 7:00)</a:t>
            </a:r>
          </a:p>
          <a:p>
            <a:endParaRPr lang="pl-PL" dirty="0"/>
          </a:p>
          <a:p>
            <a:r>
              <a:rPr lang="pl-PL" dirty="0"/>
              <a:t>Nie dać się zaskoczyć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817383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114300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rgbClr val="00B0F0"/>
                </a:solidFill>
              </a:rPr>
              <a:t>Co robić jak nas już dopadnie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1700808"/>
            <a:ext cx="7560840" cy="4680520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1.Jeśli już burza nas dopadnie, to natychmiast uciekać z odkrytych przestrzeni, z grzbietu, unikając pojedynczych drzew, wystających skał.</a:t>
            </a:r>
          </a:p>
          <a:p>
            <a:endParaRPr lang="pl-PL" dirty="0"/>
          </a:p>
          <a:p>
            <a:r>
              <a:rPr lang="pl-PL" dirty="0"/>
              <a:t>2.Wyłączyć telefon komórkowy i pozostawić metalowy sprzęt alpinistyczny w oddali </a:t>
            </a:r>
          </a:p>
          <a:p>
            <a:endParaRPr lang="pl-PL" dirty="0"/>
          </a:p>
          <a:p>
            <a:r>
              <a:rPr lang="pl-PL" dirty="0"/>
              <a:t>3.Jeśli jesteś na dworze, szukaj schronienia przed piorunami. Budynki są najlepszym schronieniem, jeśli w </a:t>
            </a:r>
            <a:r>
              <a:rPr lang="pl-PL" dirty="0" err="1"/>
              <a:t>jokolicy</a:t>
            </a:r>
            <a:r>
              <a:rPr lang="pl-PL" dirty="0"/>
              <a:t> nie ma budynków, możesz się schować w jaskini, lub wąwozie. Drzewa nie są dobrą osłoną - przyciągają one pioruny.</a:t>
            </a:r>
          </a:p>
          <a:p>
            <a:endParaRPr lang="pl-PL" dirty="0"/>
          </a:p>
          <a:p>
            <a:r>
              <a:rPr lang="pl-PL" dirty="0"/>
              <a:t>4.Jeśli w pobliżu znajdują się tylko pojedyncze drzewa, staraj się nie wstawać, schyl się i oddal się na odległość dwukrotnie większą niż wysokość drzew.</a:t>
            </a:r>
          </a:p>
          <a:p>
            <a:endParaRPr lang="pl-PL" dirty="0"/>
          </a:p>
          <a:p>
            <a:r>
              <a:rPr lang="pl-PL" dirty="0"/>
              <a:t>5.Jeśli odczuwasz ładunek elektryczny - jeśli stają ci włosy lub dostajesz "gęsiej skórki" - możesz za chwilę zostać trafiony przez piorun. Połóż się jak najszybciej na ziemi!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3401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276872"/>
            <a:ext cx="7056783" cy="1872207"/>
          </a:xfrm>
        </p:spPr>
        <p:txBody>
          <a:bodyPr>
            <a:no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Jak ludzie wspominają "spotkanie" z piorunem?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82529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024744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Roy Cleveland Sullivan- niezwykły człowiek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0072" y="1916832"/>
            <a:ext cx="3312368" cy="4464496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pl-PL" dirty="0">
                <a:solidFill>
                  <a:schemeClr val="tx1"/>
                </a:solidFill>
              </a:rPr>
              <a:t>Rocznie na świecie pioruny rażą kilka tysięcy osób, dziennie kilkadziesiąt, a ponad trzy czwarte z nich uchodzi z tych niebezpiecznych spotkań z życiem. Do rekordzistów należy Roy C. Sullivan z USA, porażony piorunem w roku 1977 aż siedem razy! 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9949">
            <a:off x="200098" y="2339573"/>
            <a:ext cx="4882139" cy="264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36889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024744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Jak powstają pioruny?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 smtClean="0"/>
              <a:t>Pioruny </a:t>
            </a:r>
            <a:r>
              <a:rPr lang="pl-PL" dirty="0"/>
              <a:t>w przyrodzie powstają w wyniku nagromadzenia się ładunków elektrycznych w chmurach.</a:t>
            </a:r>
          </a:p>
          <a:p>
            <a:pPr marL="68580" indent="0">
              <a:buNone/>
            </a:pPr>
            <a:r>
              <a:rPr lang="pl-PL" dirty="0"/>
              <a:t>W pierwszej fazie następuje gromadzenie się ładunków w dolnej części chmury na skutek zderzeń kryształków lodu znajdujących się wewnątrz chmury. Napięcie zapłonu jest rzędu 1000000 V.</a:t>
            </a:r>
          </a:p>
          <a:p>
            <a:pPr marL="68580" indent="0">
              <a:buNone/>
            </a:pPr>
            <a:r>
              <a:rPr lang="pl-PL" dirty="0"/>
              <a:t>Taki potencjał chmura wytwarza w ciągu pół godziny dzięki </a:t>
            </a:r>
            <a:r>
              <a:rPr lang="pl-PL" dirty="0" smtClean="0"/>
              <a:t>silnym prądom </a:t>
            </a:r>
            <a:r>
              <a:rPr lang="pl-PL" dirty="0"/>
              <a:t>powietrza.</a:t>
            </a:r>
          </a:p>
        </p:txBody>
      </p:sp>
    </p:spTree>
    <p:extLst>
      <p:ext uri="{BB962C8B-B14F-4D97-AF65-F5344CB8AC3E}">
        <p14:creationId xmlns:p14="http://schemas.microsoft.com/office/powerpoint/2010/main" val="925459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024744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Bliskie Spotkanie z piorunem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76056" y="1556792"/>
            <a:ext cx="3456384" cy="475252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r>
              <a:rPr lang="pl-PL" dirty="0">
                <a:solidFill>
                  <a:schemeClr val="tx1"/>
                </a:solidFill>
              </a:rPr>
              <a:t>Podobny przypadek zdarzył się w czerwcu w ubiegłego roku w Radomiu. Piorun uderzył obok trzech mężczyzn pracujących w polu. Jeden zginął na miejscu, drugiego wyładowanie atmosferyczne odrzuciło kilka metrów, jednak podniósł się o własnych siłach i wtedy zobaczył, że jego koledzy leżą na ziemi. Mieli poczerniałe ciała. Jeden z nich żył, ale był oszołomiony. Trafił do szpitala. Drugi nie dawał oznak życia.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8625">
            <a:off x="308659" y="1999298"/>
            <a:ext cx="4680750" cy="280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64659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Relacja Brata ofiary porażenia  piorunem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992" y="1124744"/>
            <a:ext cx="4104456" cy="5328592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pl-PL" dirty="0">
                <a:solidFill>
                  <a:schemeClr val="tx1"/>
                </a:solidFill>
              </a:rPr>
              <a:t>- Brat stanął koło murowanego grilla. Wtedy zauważyłem błysk w kształcie litery V. Widziałem jak brat zesztywniał. Jego ciało przeszył prąd, stracił przytomność .Brat miał nadpalone ubranie i poparzoną twarz, odzyskał przytomność dopiero po kilku godzinach. Na szczęście poparzenia okazały się powierzchowne.</a:t>
            </a:r>
          </a:p>
          <a:p>
            <a:pPr marL="68580" indent="0">
              <a:buNone/>
            </a:pPr>
            <a:r>
              <a:rPr lang="pl-PL" dirty="0">
                <a:solidFill>
                  <a:schemeClr val="tx1"/>
                </a:solidFill>
              </a:rPr>
              <a:t>  - relacjonuje brat porażonego.</a:t>
            </a:r>
          </a:p>
          <a:p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2359">
            <a:off x="359208" y="1906976"/>
            <a:ext cx="4096088" cy="27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055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Niebezpieczeństwo w górach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32040" y="1556792"/>
            <a:ext cx="3672408" cy="4824536"/>
          </a:xfrm>
        </p:spPr>
        <p:txBody>
          <a:bodyPr/>
          <a:lstStyle/>
          <a:p>
            <a:pPr marL="68580" indent="0">
              <a:buNone/>
            </a:pPr>
            <a:r>
              <a:rPr lang="pl-PL" dirty="0">
                <a:solidFill>
                  <a:schemeClr val="tx1"/>
                </a:solidFill>
              </a:rPr>
              <a:t>We wrześniu ubiegłego roku piorun uderzył w łańcuchy asekuracyjne pod szczytem Giewontu. Obrażeń doznał turysta znajdujący się najbliżej wyładowania. Mimo godzinnej akcji reanimacyjnej zmarł.</a:t>
            </a:r>
          </a:p>
          <a:p>
            <a:endParaRPr lang="pl-PL" dirty="0">
              <a:solidFill>
                <a:schemeClr val="accent3">
                  <a:lumMod val="50000"/>
                </a:schemeClr>
              </a:solidFill>
            </a:endParaRPr>
          </a:p>
          <a:p>
            <a:pPr marL="68580" indent="0">
              <a:buNone/>
            </a:pP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5989">
            <a:off x="270271" y="2072164"/>
            <a:ext cx="4581266" cy="306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259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064896" cy="424847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sz="3600" u="sng" dirty="0">
                <a:solidFill>
                  <a:srgbClr val="FF0000"/>
                </a:solidFill>
              </a:rPr>
              <a:t>Pamiętaj!!! Zachowaj szczególną ostrożność podczas burzy. Dbaj o zdrowie i życie!!!</a:t>
            </a:r>
            <a:endParaRPr lang="pl-PL" sz="3600" dirty="0"/>
          </a:p>
        </p:txBody>
      </p:sp>
      <p:pic>
        <p:nvPicPr>
          <p:cNvPr id="10242" name="Picture 2" descr="C:\Users\Paweł\Documents\pioru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285129"/>
            <a:ext cx="4540828" cy="3024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118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9592" y="83671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rgbClr val="00B0F0"/>
                </a:solidFill>
              </a:rPr>
              <a:t>Źródła</a:t>
            </a:r>
            <a:endParaRPr lang="pl-PL" sz="36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https://portal.abczdrowie.pl/porazenie-piorunem</a:t>
            </a:r>
          </a:p>
          <a:p>
            <a:r>
              <a:rPr lang="pl-PL" dirty="0" smtClean="0"/>
              <a:t>bezsensopedia.wikia.com</a:t>
            </a:r>
          </a:p>
          <a:p>
            <a:r>
              <a:rPr lang="pl-PL" dirty="0" smtClean="0"/>
              <a:t>pl.wikipedia.org</a:t>
            </a:r>
            <a:endParaRPr lang="pl-PL" dirty="0" smtClean="0"/>
          </a:p>
          <a:p>
            <a:r>
              <a:rPr lang="pl-PL" dirty="0"/>
              <a:t>http://piorunyy.manifo.com/</a:t>
            </a:r>
            <a:endParaRPr lang="pl-PL" dirty="0" smtClean="0"/>
          </a:p>
          <a:p>
            <a:endParaRPr lang="pl-PL" dirty="0"/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3548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1412776"/>
            <a:ext cx="5800490" cy="1143000"/>
          </a:xfrm>
        </p:spPr>
        <p:txBody>
          <a:bodyPr>
            <a:noAutofit/>
          </a:bodyPr>
          <a:lstStyle/>
          <a:p>
            <a:r>
              <a:rPr lang="pl-PL" sz="9600" dirty="0">
                <a:solidFill>
                  <a:srgbClr val="00B0F0"/>
                </a:solidFill>
              </a:rPr>
              <a:t>Koniec</a:t>
            </a:r>
            <a:endParaRPr lang="pl-PL" sz="96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07704" y="2636912"/>
            <a:ext cx="6561177" cy="3195717"/>
          </a:xfrm>
        </p:spPr>
        <p:txBody>
          <a:bodyPr/>
          <a:lstStyle/>
          <a:p>
            <a:pPr marL="68580" indent="0">
              <a:buNone/>
            </a:pPr>
            <a:endParaRPr lang="pl-PL" dirty="0" smtClean="0"/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sz="3200" dirty="0" smtClean="0"/>
              <a:t>Dziękujemy za uwagę.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5175220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124744"/>
            <a:ext cx="7848872" cy="6165304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pl-PL" sz="2800" dirty="0" smtClean="0"/>
              <a:t>W </a:t>
            </a:r>
            <a:r>
              <a:rPr lang="pl-PL" sz="2800" dirty="0"/>
              <a:t>chmurze burzowej występują duże krople deszczu, bryłki gradu i lodu. </a:t>
            </a:r>
            <a:r>
              <a:rPr lang="pl-PL" sz="2800" dirty="0" smtClean="0"/>
              <a:t>Wędrują, </a:t>
            </a:r>
            <a:r>
              <a:rPr lang="pl-PL" sz="2800" dirty="0"/>
              <a:t>zderzają się, a rozpadając się na mniejsze wytwarzają ładunki elektryczne. Cząstki spadające zyskują ładunek ujemny, zaś unoszące się - ładunek dodatni. </a:t>
            </a:r>
            <a:r>
              <a:rPr lang="pl-PL" sz="2800" dirty="0" smtClean="0"/>
              <a:t>Zgodnie </a:t>
            </a:r>
            <a:r>
              <a:rPr lang="pl-PL" sz="2800" dirty="0"/>
              <a:t>z regułami fizyki, w polu elektrycznym ujemne elektrony zaczynają się przesuwać się w kierunku źródła ładunków dodatnich, zaś dodatnio naładowane jądra wolą </a:t>
            </a:r>
            <a:r>
              <a:rPr lang="pl-PL" sz="2800" dirty="0" smtClean="0"/>
              <a:t>ziemię </a:t>
            </a:r>
            <a:r>
              <a:rPr lang="pl-PL" sz="2800" dirty="0"/>
              <a:t>lub część chmury naładowaną ujemnie.</a:t>
            </a:r>
          </a:p>
        </p:txBody>
      </p:sp>
    </p:spTree>
    <p:extLst>
      <p:ext uri="{BB962C8B-B14F-4D97-AF65-F5344CB8AC3E}">
        <p14:creationId xmlns:p14="http://schemas.microsoft.com/office/powerpoint/2010/main" val="14846951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Paweł\Documents\piorun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42609"/>
            <a:ext cx="6005937" cy="554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aweł\Documents\pioruny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78395"/>
            <a:ext cx="2086719" cy="231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853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W</a:t>
            </a:r>
            <a:r>
              <a:rPr lang="pl-PL" dirty="0">
                <a:solidFill>
                  <a:srgbClr val="00B0F0"/>
                </a:solidFill>
              </a:rPr>
              <a:t>ielk</a:t>
            </a:r>
            <a:r>
              <a:rPr lang="pl-PL" dirty="0">
                <a:solidFill>
                  <a:srgbClr val="00B0F0"/>
                </a:solidFill>
              </a:rPr>
              <a:t>ość i moc pioruna</a:t>
            </a:r>
            <a:endParaRPr lang="pl-PL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1700808"/>
            <a:ext cx="6777317" cy="4131821"/>
          </a:xfrm>
        </p:spPr>
        <p:txBody>
          <a:bodyPr/>
          <a:lstStyle/>
          <a:p>
            <a:pPr marL="68580" indent="0">
              <a:buNone/>
            </a:pPr>
            <a:r>
              <a:rPr lang="pl-PL" dirty="0" smtClean="0"/>
              <a:t>Napięcie między ziemią a chmurą wynosi kilkaset </a:t>
            </a:r>
            <a:r>
              <a:rPr lang="pl-PL" dirty="0" err="1" smtClean="0"/>
              <a:t>megavoltów</a:t>
            </a:r>
            <a:r>
              <a:rPr lang="pl-PL" dirty="0" smtClean="0"/>
              <a:t> [MV].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/>
              <a:t>Natężenie prądu pioruna wynosi średnio 20000A ale występują nawet do 500000A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 smtClean="0"/>
              <a:t>Średnia moc pioruna to 1000000000000W, czyli 1TW. Jest to ogromna moc ale energia wynosi tylko około 150-200kWh, gdyż piorun trwa niezwykle krótko.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479620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Jak często pioruny występują na Ziemi? </a:t>
            </a:r>
            <a:endParaRPr lang="pl-PL" sz="3600" dirty="0">
              <a:solidFill>
                <a:srgbClr val="00B0F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492" y="2132856"/>
            <a:ext cx="6777317" cy="41044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pl-PL" dirty="0" smtClean="0"/>
              <a:t>Najwięcej wyładowań </a:t>
            </a:r>
            <a:r>
              <a:rPr lang="pl-PL" dirty="0"/>
              <a:t>atmosferycznych notuje się na </a:t>
            </a:r>
            <a:r>
              <a:rPr lang="pl-PL" dirty="0" smtClean="0"/>
              <a:t>równiku. </a:t>
            </a:r>
            <a:r>
              <a:rPr lang="pl-PL" dirty="0"/>
              <a:t>Najbardziej burzowym rejonem jest Indonezja. W rejonie wyspy Jawa pioruny biją średnio 322 dni w roku</a:t>
            </a:r>
            <a:r>
              <a:rPr lang="pl-PL" dirty="0" smtClean="0"/>
              <a:t>. </a:t>
            </a:r>
          </a:p>
          <a:p>
            <a:pPr marL="68580" indent="0">
              <a:buNone/>
            </a:pPr>
            <a:r>
              <a:rPr lang="pl-PL" dirty="0" smtClean="0"/>
              <a:t>W </a:t>
            </a:r>
            <a:r>
              <a:rPr lang="pl-PL" dirty="0"/>
              <a:t>Polsce występuje 25 dni burzowych w roku na terenach południowo-zachodnich oraz 20 dni burzowych w roku w pozostałej części kraju.  </a:t>
            </a:r>
            <a:endParaRPr lang="pl-PL" dirty="0" smtClean="0"/>
          </a:p>
          <a:p>
            <a:pPr marL="68580" indent="0">
              <a:buNone/>
            </a:pPr>
            <a:r>
              <a:rPr lang="pl-PL" dirty="0" smtClean="0"/>
              <a:t>W </a:t>
            </a:r>
            <a:r>
              <a:rPr lang="pl-PL" dirty="0"/>
              <a:t>każdej chwili na całym świecie ma miejsce </a:t>
            </a:r>
            <a:r>
              <a:rPr lang="pl-PL" dirty="0" smtClean="0"/>
              <a:t>od 3000 </a:t>
            </a:r>
            <a:r>
              <a:rPr lang="pl-PL" dirty="0"/>
              <a:t>do 5000 </a:t>
            </a:r>
            <a:r>
              <a:rPr lang="pl-PL" dirty="0" smtClean="0"/>
              <a:t>burz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809611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1143000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rgbClr val="00B0F0"/>
                </a:solidFill>
              </a:rPr>
              <a:t>Czy można stworzyć piorun?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1916832"/>
            <a:ext cx="6777317" cy="4320480"/>
          </a:xfrm>
        </p:spPr>
        <p:txBody>
          <a:bodyPr/>
          <a:lstStyle/>
          <a:p>
            <a:pPr marL="68580" indent="0">
              <a:buNone/>
            </a:pPr>
            <a:r>
              <a:rPr lang="pl-PL" dirty="0"/>
              <a:t>Próby sztucznego wytworzenia pioruna zawiodły i żadnemu fizykowi na świecie nie udało się go stworzyć</a:t>
            </a:r>
            <a:r>
              <a:rPr lang="pl-PL" sz="2000" dirty="0"/>
              <a:t>.</a:t>
            </a:r>
          </a:p>
          <a:p>
            <a:pPr marL="68580" indent="0">
              <a:buNone/>
            </a:pPr>
            <a:endParaRPr lang="pl-PL" dirty="0"/>
          </a:p>
          <a:p>
            <a:pPr marL="68580" indent="0">
              <a:buNone/>
            </a:pPr>
            <a:r>
              <a:rPr lang="pl-PL" dirty="0"/>
              <a:t>Jedynym takim sukcesem mogą pochwalić się dwaj inżynierowie Kenneth i James </a:t>
            </a:r>
            <a:r>
              <a:rPr lang="pl-PL" dirty="0" err="1"/>
              <a:t>Corumom</a:t>
            </a:r>
            <a:r>
              <a:rPr lang="pl-PL" dirty="0"/>
              <a:t>. Udało im się stworzyć piorun kulisty w warunkach kontrolowanych w sposób powtarzalny. Powstały w ten sposób kolorowe, elektryczne kule.</a:t>
            </a:r>
          </a:p>
          <a:p>
            <a:pPr marL="6858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942287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 descr="https://grawitacja44.files.wordpress.com/2010/05/nexus-3.jpg?w=7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36712"/>
            <a:ext cx="4752528" cy="59046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72496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453</TotalTime>
  <Words>1121</Words>
  <Application>Microsoft Office PowerPoint</Application>
  <PresentationFormat>Pokaz na ekranie (4:3)</PresentationFormat>
  <Paragraphs>95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Austin</vt:lpstr>
      <vt:lpstr>Pioruny</vt:lpstr>
      <vt:lpstr>Co to jest piorun?</vt:lpstr>
      <vt:lpstr>Jak powstają pioruny?</vt:lpstr>
      <vt:lpstr>Prezentacja programu PowerPoint</vt:lpstr>
      <vt:lpstr>Prezentacja programu PowerPoint</vt:lpstr>
      <vt:lpstr>Wielkość i moc pioruna</vt:lpstr>
      <vt:lpstr>Jak często pioruny występują na Ziemi? </vt:lpstr>
      <vt:lpstr>Czy można stworzyć piorun?</vt:lpstr>
      <vt:lpstr>Prezentacja programu PowerPoint</vt:lpstr>
      <vt:lpstr>Objawy porażenia piorunem:</vt:lpstr>
      <vt:lpstr>Prezentacja programu PowerPoint</vt:lpstr>
      <vt:lpstr>Na czym polega porażenie piorunem?</vt:lpstr>
      <vt:lpstr>Prezentacja programu PowerPoint</vt:lpstr>
      <vt:lpstr>Pierwsza pomoc przy porażeniu piorunem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   Jak uniknąć porażenia piorunem? </vt:lpstr>
      <vt:lpstr>Prezentacja programu PowerPoint</vt:lpstr>
      <vt:lpstr>Burze w górach</vt:lpstr>
      <vt:lpstr>Czemu są takie niebezpieczne?</vt:lpstr>
      <vt:lpstr>Jak ich unikać?</vt:lpstr>
      <vt:lpstr>Co robić jak nas już dopadnie ?</vt:lpstr>
      <vt:lpstr>Jak ludzie wspominają "spotkanie" z piorunem?</vt:lpstr>
      <vt:lpstr>Roy Cleveland Sullivan- niezwykły człowiek</vt:lpstr>
      <vt:lpstr>Bliskie Spotkanie z piorunem </vt:lpstr>
      <vt:lpstr>Relacja Brata ofiary porażenia  piorunem </vt:lpstr>
      <vt:lpstr>Niebezpieczeństwo w górach </vt:lpstr>
      <vt:lpstr>Prezentacja programu PowerPoint</vt:lpstr>
      <vt:lpstr>Źródła</vt:lpstr>
      <vt:lpstr>Koniec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Pioruny</dc:title>
  <dc:creator>Paweł</dc:creator>
  <cp:lastModifiedBy>Paweł</cp:lastModifiedBy>
  <cp:revision>34</cp:revision>
  <dcterms:created xsi:type="dcterms:W3CDTF">2015-04-04T19:18:19Z</dcterms:created>
  <dcterms:modified xsi:type="dcterms:W3CDTF">2015-05-07T22:09:04Z</dcterms:modified>
</cp:coreProperties>
</file>