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1D24C1-B9AF-4567-ABAB-42948B9502DA}" type="datetimeFigureOut">
              <a:rPr lang="pl-PL" smtClean="0"/>
              <a:pPr/>
              <a:t>2015-12-16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E79032-285E-4EB5-A02F-88C88A5DBA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oclaw.pl/gmina-twardogora-przewodnik" TargetMode="External"/><Relationship Id="rId2" Type="http://schemas.openxmlformats.org/officeDocument/2006/relationships/hyperlink" Target="http://dolnoslaskie.fotopolska.eu/478432,fot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hyperlink" Target="https://pl.wikipedia.org/wiki/Wikipedia:Strona_g%C5%82%C3%B3wn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AppData\Local\Microsoft\Windows\Temporary Internet Files\Content.IE5\ZNV6PN7P\2423[1].tx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8366">
            <a:off x="7004276" y="516130"/>
            <a:ext cx="1582285" cy="21108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305800" cy="5838852"/>
          </a:xfrm>
        </p:spPr>
        <p:txBody>
          <a:bodyPr/>
          <a:lstStyle/>
          <a:p>
            <a:r>
              <a:rPr lang="pl-PL" sz="8000" dirty="0" smtClean="0"/>
              <a:t>Przewodnik po </a:t>
            </a:r>
            <a:br>
              <a:rPr lang="pl-PL" sz="8000" dirty="0" smtClean="0"/>
            </a:br>
            <a:r>
              <a:rPr lang="pl-PL" sz="8000" dirty="0" smtClean="0"/>
              <a:t>Twardogórze</a:t>
            </a:r>
            <a:br>
              <a:rPr lang="pl-PL" sz="8000" dirty="0" smtClean="0"/>
            </a:br>
            <a:r>
              <a:rPr lang="pl-PL" sz="8000" dirty="0" smtClean="0"/>
              <a:t>i okolicach</a:t>
            </a:r>
            <a:br>
              <a:rPr lang="pl-PL" sz="8000" dirty="0" smtClean="0"/>
            </a:br>
            <a:endParaRPr lang="pl-PL" sz="8000" dirty="0"/>
          </a:p>
        </p:txBody>
      </p:sp>
      <p:sp>
        <p:nvSpPr>
          <p:cNvPr id="5" name="pole tekstowe 4"/>
          <p:cNvSpPr txBox="1"/>
          <p:nvPr/>
        </p:nvSpPr>
        <p:spPr>
          <a:xfrm rot="20322776">
            <a:off x="374318" y="805511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Bradley Hand ITC" pitchFamily="66" charset="0"/>
              </a:rPr>
              <a:t>Strachy na lachy!</a:t>
            </a:r>
            <a:endParaRPr lang="pl-PL" sz="40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/>
          <a:lstStyle/>
          <a:p>
            <a:r>
              <a:rPr lang="pl-PL" dirty="0" smtClean="0">
                <a:hlinkClick r:id="rId2"/>
              </a:rPr>
              <a:t>http://dolnoslaskie.fotopolska.eu/478432,foto.html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http://www.wroclaw.pl/gmina-twardogora-przewodnik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https://pl.wikipedia.org/wiki/Wikipedia:Strona_g%C5%82%C3%B3wna</a:t>
            </a:r>
            <a:endParaRPr lang="pl-PL" dirty="0" smtClean="0"/>
          </a:p>
          <a:p>
            <a:r>
              <a:rPr lang="pl-PL" dirty="0" smtClean="0"/>
              <a:t>„Legendy i opowiastki ziemi twardogórskiej” Bożena </a:t>
            </a:r>
            <a:r>
              <a:rPr lang="pl-PL" dirty="0" err="1" smtClean="0"/>
              <a:t>Hołubka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038944"/>
          </a:xfrm>
        </p:spPr>
        <p:txBody>
          <a:bodyPr>
            <a:normAutofit fontScale="90000"/>
          </a:bodyPr>
          <a:lstStyle/>
          <a:p>
            <a:r>
              <a:rPr lang="pl-PL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Informacje zawarte w  przewodniku </a:t>
            </a:r>
            <a:r>
              <a:rPr lang="pl-PL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pochodzą</a:t>
            </a:r>
            <a:r>
              <a:rPr lang="pl-PL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z:</a:t>
            </a:r>
            <a:endParaRPr lang="pl-PL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rzałka w prawo 3">
            <a:hlinkClick r:id="rId5" action="ppaction://hlinksldjump"/>
          </p:cNvPr>
          <p:cNvSpPr/>
          <p:nvPr/>
        </p:nvSpPr>
        <p:spPr>
          <a:xfrm>
            <a:off x="7020272" y="5229200"/>
            <a:ext cx="151216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548680"/>
            <a:ext cx="7344816" cy="302433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9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dalus" pitchFamily="18" charset="-78"/>
                <a:cs typeface="Andalus" pitchFamily="18" charset="-78"/>
              </a:rPr>
              <a:t>Dziękujemy za obejrzenie prezentacji</a:t>
            </a:r>
            <a:r>
              <a:rPr lang="pl-PL" sz="9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88024" y="400506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ndalus" pitchFamily="18" charset="-78"/>
                <a:cs typeface="Andalus" pitchFamily="18" charset="-78"/>
              </a:rPr>
              <a:t>Prezentacje przygotowały:</a:t>
            </a:r>
          </a:p>
          <a:p>
            <a:pPr algn="ctr"/>
            <a:r>
              <a:rPr lang="pl-PL" sz="2400" b="1" dirty="0" smtClean="0">
                <a:latin typeface="Andalus" pitchFamily="18" charset="-78"/>
                <a:cs typeface="Andalus" pitchFamily="18" charset="-78"/>
              </a:rPr>
              <a:t>Wiktoria Ciszek,</a:t>
            </a:r>
          </a:p>
          <a:p>
            <a:pPr algn="ctr"/>
            <a:r>
              <a:rPr lang="pl-PL" sz="2400" b="1" dirty="0" smtClean="0">
                <a:latin typeface="Andalus" pitchFamily="18" charset="-78"/>
                <a:cs typeface="Andalus" pitchFamily="18" charset="-78"/>
              </a:rPr>
              <a:t> Natalia Madalińska </a:t>
            </a:r>
          </a:p>
          <a:p>
            <a:pPr algn="ctr"/>
            <a:r>
              <a:rPr lang="pl-PL" sz="2400" b="1" dirty="0" smtClean="0">
                <a:latin typeface="Andalus" pitchFamily="18" charset="-78"/>
                <a:cs typeface="Andalus" pitchFamily="18" charset="-78"/>
              </a:rPr>
              <a:t>oraz Julia Szydełko.</a:t>
            </a:r>
            <a:endParaRPr lang="pl-PL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479634" y="1720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905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O kościele Trójcy Świętej i Matki Boskiej</a:t>
            </a:r>
            <a:endParaRPr lang="pl-PL" sz="36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pl-PL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Goszczańska papiernia</a:t>
            </a:r>
            <a:endParaRPr lang="pl-PL" sz="36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pl-PL" sz="3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O ewangelickim kościele w Goszczu </a:t>
            </a:r>
            <a:endParaRPr lang="pl-PL" sz="36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pl-PL" sz="36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/>
          </a:bodyPr>
          <a:lstStyle/>
          <a:p>
            <a:r>
              <a:rPr lang="pl-PL" sz="5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 tym przewodniku:</a:t>
            </a:r>
            <a:endParaRPr lang="pl-PL" sz="5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Kościół Trójcy Świętej i Matki Boskiej</a:t>
            </a:r>
            <a:endParaRPr lang="pl-PL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57224" y="1571612"/>
            <a:ext cx="7643866" cy="452431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dirty="0" smtClean="0"/>
              <a:t>Świątynia została wybudowana najprawdopodobniej na początku XIV wieku. Po 1690 roku kościół popadł w ruinę, w następnych latach był wiele razy przebudowywany, rozbierany oraz budowany na nowo. Z tyłu świątyni znajduje się murowana z cegły w glinie krypta, złożone w niej były dwie drewniane trumny obite miedzianą blachą. Stwierdzono też ślady po 2-3 innych, zbutwiałych trumnach.  Na jednej z tych obitych blachą zachowały się malowane herby i inskrypcje, które wskazują na to, że trumna zawiera doczesne szczątki żony właściciela Twardogóry. Napis na epitafium mówi o przypadkowym postrzeleniu założyciela naszego miasta – Caspara. Nie był to jednak nieszczęśliwy wypadek, a jawne morderstwo. Podczas zburzenia starego kościoła w 1897 roku przed wybudowaniem nowego, zachowanego do dziś, odkryto grobowiec. Okazało się, że trumny zostały zbezczeszczone. Wspomniane wcześniej dwie drewniane </a:t>
            </a:r>
            <a:r>
              <a:rPr lang="pl-PL" dirty="0" smtClean="0"/>
              <a:t>trumny, </a:t>
            </a:r>
            <a:r>
              <a:rPr lang="pl-PL" dirty="0" smtClean="0"/>
              <a:t>to zapewne pozostałość pochówków potomków założycieli Twardogóry. W trakcie prac ziemnych odkryto szczątki ludzkie w naruszonych podczas wcześniejszych przebudów kościoła grobów.</a:t>
            </a:r>
            <a:endParaRPr lang="pl-PL" dirty="0"/>
          </a:p>
        </p:txBody>
      </p:sp>
      <p:pic>
        <p:nvPicPr>
          <p:cNvPr id="2050" name="Picture 2" descr="C:\Users\Acer\AppData\Local\Microsoft\Windows\Temporary Internet Files\Content.IE5\ZNV6PN7P\2423[1].tx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28604"/>
            <a:ext cx="827635" cy="1104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14348" y="64291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Natomiast na barokowym epitafium znajdującym się na południowym szczycie </a:t>
            </a:r>
            <a:r>
              <a:rPr lang="pl-PL" dirty="0" smtClean="0"/>
              <a:t>kościoła jest napisane: </a:t>
            </a:r>
            <a:r>
              <a:rPr lang="pl-PL" dirty="0" smtClean="0"/>
              <a:t>„…Ona leży pod tym kamieniem, razem z jej najmłodszą córeczką. Dlatego Wy, którzy tu przychodzicie i te dwa groby widzicie, życzcie ich popiołom wiecznego spoczynku…” </a:t>
            </a:r>
          </a:p>
          <a:p>
            <a:r>
              <a:rPr lang="pl-PL" dirty="0"/>
              <a:t>D</a:t>
            </a:r>
            <a:r>
              <a:rPr lang="pl-PL" dirty="0" smtClean="0"/>
              <a:t>zwon </a:t>
            </a:r>
            <a:r>
              <a:rPr lang="pl-PL" dirty="0" smtClean="0"/>
              <a:t>z kościelnej wieży został zabrany podczas II </a:t>
            </a:r>
            <a:r>
              <a:rPr lang="pl-PL" dirty="0" smtClean="0"/>
              <a:t>wojny </a:t>
            </a:r>
            <a:r>
              <a:rPr lang="pl-PL" dirty="0"/>
              <a:t>ś</a:t>
            </a:r>
            <a:r>
              <a:rPr lang="pl-PL" dirty="0" smtClean="0"/>
              <a:t>wiatowej </a:t>
            </a:r>
            <a:r>
              <a:rPr lang="pl-PL" dirty="0" smtClean="0"/>
              <a:t>i miał zostać przetopiony. Jednak do tego nie doszło. Znaleziono go w Hamburgu na cmentarzysku dzwonów. Od marca 1952 roku brzmi z wieży kościoła w </a:t>
            </a:r>
            <a:r>
              <a:rPr lang="pl-PL" dirty="0" err="1" smtClean="0"/>
              <a:t>Parnsen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C:\Users\Acer\AppData\Local\Microsoft\Windows\Temporary Internet Files\Content.IE5\ZNV6PN7P\2423[1].tx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85728"/>
            <a:ext cx="1012328" cy="1350493"/>
          </a:xfrm>
          <a:prstGeom prst="rect">
            <a:avLst/>
          </a:prstGeom>
          <a:noFill/>
        </p:spPr>
      </p:pic>
      <p:pic>
        <p:nvPicPr>
          <p:cNvPr id="3076" name="Picture 4" descr="http://www.wroclaw.pl/files/cmsdocuments/4915042/630x350/kosciol-sw-trojcy-twardogora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000372"/>
            <a:ext cx="6000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upload.wikimedia.org/wikipedia/commons/thumb/c/ca/PL-DS%2C_pow._ole%C5%9Bnicki%2C_gm._Twardog%C3%B3ra%2C_Twardog%C3%B3ra%2C_ul._Boles%C5%82awa_Krzywoustego%3B_Ko%C5%9Bci%C3%B3%C5%82_ewangelicki_p.w._%C5%9Awi%C4%99tej_Tr%C3%B3jcy_i_Matki_Boskiej%3B_A-1004%3B_02.jpg/1024px-PL-DS%2C_pow._ole%C5%9Bnicki%2C_gm._Twardog%C3%B3ra%2C_Twardog%C3%B3ra%2C_ul._Boles%C5%82awa_Krzywoustego%3B_Ko%C5%9Bci%C3%B3%C5%82_ewangelicki_p.w._%C5%9Awi%C4%99tej_Tr%C3%B3jcy_i_Matki_Boskiej%3B_A-1004%3B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429520" cy="495543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071802" y="557214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/>
              <a:t>Epitafium</a:t>
            </a:r>
            <a:endParaRPr lang="pl-PL" sz="5400" dirty="0"/>
          </a:p>
        </p:txBody>
      </p:sp>
      <p:sp>
        <p:nvSpPr>
          <p:cNvPr id="7" name="Strzałka w dół 6">
            <a:hlinkClick r:id="rId3" action="ppaction://hlinksldjump"/>
          </p:cNvPr>
          <p:cNvSpPr/>
          <p:nvPr/>
        </p:nvSpPr>
        <p:spPr>
          <a:xfrm>
            <a:off x="642910" y="5643578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Papiernia </a:t>
            </a:r>
            <a:endParaRPr lang="pl-PL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3313" name="Picture 1" descr="C:\Users\Acer\AppData\Local\Microsoft\Windows\Temporary Internet Files\Content.IE5\ZNV6PN7P\2423[1].tx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57166"/>
            <a:ext cx="1113387" cy="148531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1714488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Legenda </a:t>
            </a:r>
            <a:r>
              <a:rPr lang="pl-PL" sz="2000" dirty="0"/>
              <a:t>o papierni w Goszczu mówi nam o tym</a:t>
            </a:r>
            <a:r>
              <a:rPr lang="pl-PL" sz="2000" dirty="0" smtClean="0"/>
              <a:t>, że </a:t>
            </a:r>
            <a:r>
              <a:rPr lang="pl-PL" sz="2000" dirty="0"/>
              <a:t>wytwarzano tam najlepszy papier w całej Polsce. Do zbierania szmat ( bo tak kiedyś mówiono ma materiały potrzebne do wyrobów papieru) hrabia Reich zatrudnił </a:t>
            </a:r>
            <a:r>
              <a:rPr lang="pl-PL" sz="2000" dirty="0" err="1"/>
              <a:t>Gniesława</a:t>
            </a:r>
            <a:r>
              <a:rPr lang="pl-PL" sz="2000" dirty="0" smtClean="0"/>
              <a:t>, który </a:t>
            </a:r>
            <a:r>
              <a:rPr lang="pl-PL" sz="2000" dirty="0"/>
              <a:t>aby zdobyć ten cenny </a:t>
            </a:r>
            <a:r>
              <a:rPr lang="pl-PL" sz="2000" dirty="0" smtClean="0"/>
              <a:t>surowiec, </a:t>
            </a:r>
            <a:r>
              <a:rPr lang="pl-PL" sz="2000" dirty="0"/>
              <a:t>potrafił wytoczyć bójkę. Podejrzewano go nawet o kilka morderstw, jednakże nic mu nie udowodniono. Pewnego dnia na cmentarzu zastano rozkopane </a:t>
            </a:r>
            <a:r>
              <a:rPr lang="pl-PL" sz="2000" dirty="0" smtClean="0"/>
              <a:t>groby, </a:t>
            </a:r>
            <a:r>
              <a:rPr lang="pl-PL" sz="2000" dirty="0"/>
              <a:t>a szczątki pozbawione odzienia. Wystawiono straże w tajemnicy przed </a:t>
            </a:r>
            <a:r>
              <a:rPr lang="pl-PL" sz="2000" dirty="0" err="1"/>
              <a:t>Gniewosławem</a:t>
            </a:r>
            <a:r>
              <a:rPr lang="pl-PL" sz="2000" dirty="0"/>
              <a:t>. Nareszcie złapano go na gorącym uczynku, gdy właśnie </a:t>
            </a:r>
            <a:r>
              <a:rPr lang="pl-PL" sz="2000" dirty="0" smtClean="0"/>
              <a:t>rozgrzebywał </a:t>
            </a:r>
            <a:r>
              <a:rPr lang="pl-PL" sz="2000" dirty="0"/>
              <a:t>grób. Skazany przez </a:t>
            </a:r>
            <a:r>
              <a:rPr lang="pl-PL" sz="2000" dirty="0" smtClean="0"/>
              <a:t>sąd </a:t>
            </a:r>
            <a:r>
              <a:rPr lang="pl-PL" sz="2000" dirty="0"/>
              <a:t>na karę </a:t>
            </a:r>
            <a:r>
              <a:rPr lang="pl-PL" sz="2000" dirty="0" smtClean="0"/>
              <a:t>śmierci, </a:t>
            </a:r>
            <a:r>
              <a:rPr lang="pl-PL" sz="2000" dirty="0"/>
              <a:t>pochowany został w </a:t>
            </a:r>
            <a:r>
              <a:rPr lang="pl-PL" sz="2000" dirty="0" smtClean="0"/>
              <a:t>topolowej </a:t>
            </a:r>
            <a:r>
              <a:rPr lang="pl-PL" sz="2000" dirty="0"/>
              <a:t>trumnie, w której wieko przybito kołkami, by zmarły nie wydostał </a:t>
            </a:r>
            <a:r>
              <a:rPr lang="pl-PL" sz="2000" dirty="0" smtClean="0"/>
              <a:t>się, </a:t>
            </a:r>
            <a:r>
              <a:rPr lang="pl-PL" sz="2000" dirty="0"/>
              <a:t>a także nie straszył. Gdy poszukiwano </a:t>
            </a:r>
            <a:r>
              <a:rPr lang="pl-PL" sz="2000" dirty="0" smtClean="0"/>
              <a:t>skarbu </a:t>
            </a:r>
            <a:r>
              <a:rPr lang="pl-PL" sz="2000" dirty="0"/>
              <a:t>Hunów, uwolniono ducha </a:t>
            </a:r>
            <a:r>
              <a:rPr lang="pl-PL" sz="2000" dirty="0" err="1"/>
              <a:t>Gniewosława</a:t>
            </a:r>
            <a:r>
              <a:rPr lang="pl-PL" sz="2000" dirty="0"/>
              <a:t>, który straszy </a:t>
            </a:r>
            <a:r>
              <a:rPr lang="pl-PL" sz="2000" dirty="0" smtClean="0"/>
              <a:t>tych, </a:t>
            </a:r>
            <a:r>
              <a:rPr lang="pl-PL" sz="2000" dirty="0"/>
              <a:t>co dewastują groby rodziny hrabiego oraz </a:t>
            </a:r>
            <a:r>
              <a:rPr lang="pl-PL" sz="2000" dirty="0" smtClean="0"/>
              <a:t>nawiedza miejsce, </a:t>
            </a:r>
            <a:r>
              <a:rPr lang="pl-PL" sz="2000" dirty="0"/>
              <a:t>gdzie była niegdyś papiernia. Słychać tam jego straszliwe jęki.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2309322_832203570233164_133136426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35951" y="35695"/>
            <a:ext cx="5143537" cy="6500859"/>
          </a:xfrm>
          <a:prstGeom prst="rect">
            <a:avLst/>
          </a:prstGeom>
        </p:spPr>
      </p:pic>
      <p:sp>
        <p:nvSpPr>
          <p:cNvPr id="5" name="Strzałka w dół 4">
            <a:hlinkClick r:id="rId3" action="ppaction://hlinksldjump"/>
          </p:cNvPr>
          <p:cNvSpPr/>
          <p:nvPr/>
        </p:nvSpPr>
        <p:spPr>
          <a:xfrm>
            <a:off x="571472" y="5643578"/>
            <a:ext cx="71438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cer\AppData\Local\Microsoft\Windows\Temporary Internet Files\Content.IE5\ZNV6PN7P\2423[1].tx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428604"/>
            <a:ext cx="970511" cy="1294708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48872" cy="750912"/>
          </a:xfrm>
        </p:spPr>
        <p:txBody>
          <a:bodyPr>
            <a:normAutofit fontScale="90000"/>
          </a:bodyPr>
          <a:lstStyle/>
          <a:p>
            <a:r>
              <a:rPr lang="pl-PL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Ewangelicki kościół w Goszczu</a:t>
            </a:r>
            <a:endParaRPr lang="pl-PL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1081672"/>
            <a:ext cx="7632848" cy="577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Drewniany kościół w Goszczu zachwycał wyglądem, jednak </a:t>
            </a:r>
            <a:r>
              <a:rPr lang="pl-PL" dirty="0" smtClean="0"/>
              <a:t>ciągle </a:t>
            </a:r>
            <a:r>
              <a:rPr lang="pl-PL" dirty="0"/>
              <a:t>coś dziwnego i niefortunnego się w nim działo</a:t>
            </a:r>
            <a:r>
              <a:rPr lang="pl-PL" dirty="0" smtClean="0"/>
              <a:t>. Kilka tragedii wydarzyło się już przy jego budowie. Prace były ciągle </a:t>
            </a:r>
            <a:r>
              <a:rPr lang="pl-PL" dirty="0" smtClean="0"/>
              <a:t>wstrzymywane. Gdy </a:t>
            </a:r>
            <a:r>
              <a:rPr lang="pl-PL" dirty="0" smtClean="0"/>
              <a:t>ocalono spadającego z dachu </a:t>
            </a:r>
            <a:r>
              <a:rPr lang="pl-PL" dirty="0" smtClean="0"/>
              <a:t>dekarza, </a:t>
            </a:r>
            <a:r>
              <a:rPr lang="pl-PL" dirty="0" smtClean="0"/>
              <a:t>myślano, że kościół opuści </a:t>
            </a:r>
            <a:r>
              <a:rPr lang="pl-PL" dirty="0" smtClean="0"/>
              <a:t>ciążące</a:t>
            </a:r>
            <a:r>
              <a:rPr lang="pl-PL" dirty="0" smtClean="0"/>
              <a:t> </a:t>
            </a:r>
            <a:r>
              <a:rPr lang="pl-PL" dirty="0" smtClean="0"/>
              <a:t>nad nim  fatum. Ku zdziwieniu ludzi stało się inaczej. Była noc straszliwa, gdy rozszalała się burza i waliło </a:t>
            </a:r>
            <a:r>
              <a:rPr lang="pl-PL" dirty="0" smtClean="0"/>
              <a:t>piorunami. Jeden </a:t>
            </a:r>
            <a:r>
              <a:rPr lang="pl-PL" dirty="0" smtClean="0"/>
              <a:t>z nich trafił w kościół, po czym ten stanął w płomieniach, a parę godzin później został z niego tylko popiół. Mieszkańcy postanowili wybudować inny, murowany kościół. Wybrali miejsce i przez cały </a:t>
            </a:r>
            <a:r>
              <a:rPr lang="pl-PL" dirty="0" smtClean="0"/>
              <a:t>dzień </a:t>
            </a:r>
            <a:r>
              <a:rPr lang="pl-PL" dirty="0" smtClean="0"/>
              <a:t>pracowali bardzo ciężko przy zwożeniu materiałów. Następnego dnia o świcie zaczęto prace. Przyszli pierwsi pracownicy i stanęli jak wryci. Na </a:t>
            </a:r>
            <a:r>
              <a:rPr lang="pl-PL" dirty="0" smtClean="0"/>
              <a:t>placu, </a:t>
            </a:r>
            <a:r>
              <a:rPr lang="pl-PL" dirty="0" smtClean="0"/>
              <a:t>gdzie złożyli wszystkie </a:t>
            </a:r>
            <a:r>
              <a:rPr lang="pl-PL" dirty="0" smtClean="0"/>
              <a:t>materiały, </a:t>
            </a:r>
            <a:r>
              <a:rPr lang="pl-PL" dirty="0" smtClean="0"/>
              <a:t>nie było nic, ani jednej cegły. Nagle dostali </a:t>
            </a:r>
            <a:r>
              <a:rPr lang="pl-PL" dirty="0" smtClean="0"/>
              <a:t>wiadomość, </a:t>
            </a:r>
            <a:r>
              <a:rPr lang="pl-PL" dirty="0" smtClean="0"/>
              <a:t>że wszystko jest przy </a:t>
            </a:r>
            <a:r>
              <a:rPr lang="pl-PL" dirty="0" smtClean="0"/>
              <a:t>resztkach </a:t>
            </a:r>
            <a:r>
              <a:rPr lang="pl-PL" dirty="0" smtClean="0"/>
              <a:t>drewnianego kościoła. Czym prędzej wzięli się do przenoszenia </a:t>
            </a:r>
            <a:r>
              <a:rPr lang="pl-PL" dirty="0" smtClean="0"/>
              <a:t>tych materiałów</a:t>
            </a:r>
            <a:r>
              <a:rPr lang="pl-PL" dirty="0" smtClean="0"/>
              <a:t>. </a:t>
            </a:r>
            <a:r>
              <a:rPr lang="pl-PL" dirty="0" smtClean="0"/>
              <a:t>Historia się powtórzyła. Tym razem postawiono straże. Cały czas czuwali.  Nagle zrobiło się przeraźliwie cicho, po chwili zrobił się rumor i cegły same ruszyły w drogę. Strażnicy próbowali je zatrzymać, więc te </a:t>
            </a:r>
            <a:r>
              <a:rPr lang="pl-PL" dirty="0" smtClean="0"/>
              <a:t>sprytnie </a:t>
            </a:r>
            <a:r>
              <a:rPr lang="pl-PL" dirty="0" smtClean="0"/>
              <a:t>ominęły przeszkody i powędrowały tam, gdzie były poprzedniej nocy.  Nie </a:t>
            </a:r>
            <a:r>
              <a:rPr lang="pl-PL" dirty="0" smtClean="0"/>
              <a:t>przenoszono ich </a:t>
            </a:r>
            <a:r>
              <a:rPr lang="pl-PL" dirty="0" smtClean="0"/>
              <a:t>już, nie chciano ryzykować. Zaczęto budować nowy kościół  na popiołach starego. Twierdzono , że  Bóg sam wybiera miejsce ustawienia kościoła.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topolska.eu/foto/478/478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923760" cy="4032448"/>
          </a:xfrm>
          <a:prstGeom prst="rect">
            <a:avLst/>
          </a:prstGeom>
          <a:noFill/>
        </p:spPr>
      </p:pic>
      <p:sp>
        <p:nvSpPr>
          <p:cNvPr id="3" name="Strzałka w dół 2">
            <a:hlinkClick r:id="rId3" action="ppaction://hlinksldjump"/>
          </p:cNvPr>
          <p:cNvSpPr/>
          <p:nvPr/>
        </p:nvSpPr>
        <p:spPr>
          <a:xfrm>
            <a:off x="1259632" y="5301208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000000"/>
      </a:accent4>
      <a:accent5>
        <a:srgbClr val="9C85C0"/>
      </a:accent5>
      <a:accent6>
        <a:srgbClr val="809EC2"/>
      </a:accent6>
      <a:hlink>
        <a:srgbClr val="FFFFFF"/>
      </a:hlink>
      <a:folHlink>
        <a:srgbClr val="FFFFF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733</Words>
  <Application>Microsoft Office PowerPoint</Application>
  <PresentationFormat>Pokaz na ekranie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Andalus</vt:lpstr>
      <vt:lpstr>Bradley Hand ITC</vt:lpstr>
      <vt:lpstr>Constantia</vt:lpstr>
      <vt:lpstr>Wingdings</vt:lpstr>
      <vt:lpstr>Wingdings 2</vt:lpstr>
      <vt:lpstr>Papier</vt:lpstr>
      <vt:lpstr>Przewodnik po  Twardogórze i okolicach </vt:lpstr>
      <vt:lpstr>W tym przewodniku:</vt:lpstr>
      <vt:lpstr>Kościół Trójcy Świętej i Matki Boskiej</vt:lpstr>
      <vt:lpstr>Prezentacja programu PowerPoint</vt:lpstr>
      <vt:lpstr>Prezentacja programu PowerPoint</vt:lpstr>
      <vt:lpstr>Papiernia </vt:lpstr>
      <vt:lpstr>Prezentacja programu PowerPoint</vt:lpstr>
      <vt:lpstr>Ewangelicki kościół w Goszczu</vt:lpstr>
      <vt:lpstr>Prezentacja programu PowerPoint</vt:lpstr>
      <vt:lpstr>Informacje zawarte w  przewodniku pochodzą z: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Przewodnik po  Twardogórze</dc:title>
  <dc:creator>Acer</dc:creator>
  <cp:lastModifiedBy>aneta.baginska</cp:lastModifiedBy>
  <cp:revision>15</cp:revision>
  <dcterms:created xsi:type="dcterms:W3CDTF">2015-11-27T13:09:05Z</dcterms:created>
  <dcterms:modified xsi:type="dcterms:W3CDTF">2015-12-16T12:20:28Z</dcterms:modified>
</cp:coreProperties>
</file>