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56" r:id="rId2"/>
    <p:sldId id="287" r:id="rId3"/>
    <p:sldId id="285" r:id="rId4"/>
    <p:sldId id="277" r:id="rId5"/>
    <p:sldId id="278" r:id="rId6"/>
    <p:sldId id="289" r:id="rId7"/>
    <p:sldId id="280" r:id="rId8"/>
    <p:sldId id="257" r:id="rId9"/>
    <p:sldId id="263" r:id="rId10"/>
    <p:sldId id="267" r:id="rId11"/>
    <p:sldId id="260" r:id="rId12"/>
    <p:sldId id="266" r:id="rId13"/>
    <p:sldId id="265" r:id="rId14"/>
    <p:sldId id="261" r:id="rId15"/>
    <p:sldId id="262" r:id="rId16"/>
    <p:sldId id="270" r:id="rId17"/>
    <p:sldId id="268" r:id="rId18"/>
    <p:sldId id="286" r:id="rId19"/>
    <p:sldId id="271" r:id="rId20"/>
    <p:sldId id="273" r:id="rId21"/>
    <p:sldId id="292" r:id="rId22"/>
    <p:sldId id="283" r:id="rId23"/>
    <p:sldId id="282" r:id="rId24"/>
    <p:sldId id="284" r:id="rId25"/>
    <p:sldId id="293" r:id="rId26"/>
    <p:sldId id="274" r:id="rId27"/>
    <p:sldId id="275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3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3927FDA-D72D-4F5C-99A0-8825B9E3D5B1}" type="datetimeFigureOut">
              <a:rPr lang="pl-PL" smtClean="0"/>
              <a:t>2015-10-14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230EE-E25D-401E-A561-CC0790709382}" type="slidenum">
              <a:rPr lang="pl-PL" smtClean="0"/>
              <a:t>‹#›</a:t>
            </a:fld>
            <a:endParaRPr lang="pl-PL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66554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75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7FDA-D72D-4F5C-99A0-8825B9E3D5B1}" type="datetimeFigureOut">
              <a:rPr lang="pl-PL" smtClean="0"/>
              <a:t>2015-10-14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230EE-E25D-401E-A561-CC07907093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9463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75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7FDA-D72D-4F5C-99A0-8825B9E3D5B1}" type="datetimeFigureOut">
              <a:rPr lang="pl-PL" smtClean="0"/>
              <a:t>2015-10-14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230EE-E25D-401E-A561-CC0790709382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894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75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7FDA-D72D-4F5C-99A0-8825B9E3D5B1}" type="datetimeFigureOut">
              <a:rPr lang="pl-PL" smtClean="0"/>
              <a:t>2015-10-14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230EE-E25D-401E-A561-CC07907093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6210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75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7FDA-D72D-4F5C-99A0-8825B9E3D5B1}" type="datetimeFigureOut">
              <a:rPr lang="pl-PL" smtClean="0"/>
              <a:t>2015-10-14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230EE-E25D-401E-A561-CC0790709382}" type="slidenum">
              <a:rPr lang="pl-PL" smtClean="0"/>
              <a:t>‹#›</a:t>
            </a:fld>
            <a:endParaRPr lang="pl-PL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9332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75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7FDA-D72D-4F5C-99A0-8825B9E3D5B1}" type="datetimeFigureOut">
              <a:rPr lang="pl-PL" smtClean="0"/>
              <a:t>2015-10-14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230EE-E25D-401E-A561-CC07907093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3970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75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7FDA-D72D-4F5C-99A0-8825B9E3D5B1}" type="datetimeFigureOut">
              <a:rPr lang="pl-PL" smtClean="0"/>
              <a:t>2015-10-14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230EE-E25D-401E-A561-CC07907093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7151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75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7FDA-D72D-4F5C-99A0-8825B9E3D5B1}" type="datetimeFigureOut">
              <a:rPr lang="pl-PL" smtClean="0"/>
              <a:t>2015-10-14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230EE-E25D-401E-A561-CC07907093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4593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75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7FDA-D72D-4F5C-99A0-8825B9E3D5B1}" type="datetimeFigureOut">
              <a:rPr lang="pl-PL" smtClean="0"/>
              <a:t>2015-10-14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230EE-E25D-401E-A561-CC07907093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75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7FDA-D72D-4F5C-99A0-8825B9E3D5B1}" type="datetimeFigureOut">
              <a:rPr lang="pl-PL" smtClean="0"/>
              <a:t>2015-10-14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230EE-E25D-401E-A561-CC07907093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4010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75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7FDA-D72D-4F5C-99A0-8825B9E3D5B1}" type="datetimeFigureOut">
              <a:rPr lang="pl-PL" smtClean="0"/>
              <a:t>2015-10-14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230EE-E25D-401E-A561-CC0790709382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451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750">
        <p15:prstTrans prst="fractur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7000"/>
                <a:lumOff val="53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3927FDA-D72D-4F5C-99A0-8825B9E3D5B1}" type="datetimeFigureOut">
              <a:rPr lang="pl-PL" smtClean="0"/>
              <a:t>2015-10-14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22230EE-E25D-401E-A561-CC0790709382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45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750">
        <p15:prstTrans prst="fractur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7.JPG"/><Relationship Id="rId7" Type="http://schemas.microsoft.com/office/2007/relationships/hdphoto" Target="../media/hdphoto1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ostolin.pl/index.php/plan-odnowy/2-charakterystyka-miejscowosci" TargetMode="External"/><Relationship Id="rId3" Type="http://schemas.openxmlformats.org/officeDocument/2006/relationships/hyperlink" Target="http://wikipedia.pl/" TargetMode="External"/><Relationship Id="rId7" Type="http://schemas.openxmlformats.org/officeDocument/2006/relationships/hyperlink" Target="http://www.barycz.pl/" TargetMode="External"/><Relationship Id="rId2" Type="http://schemas.openxmlformats.org/officeDocument/2006/relationships/hyperlink" Target="http://www.forstbuch.de/WisniewskiSalischLeseprob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licz.pl/" TargetMode="External"/><Relationship Id="rId5" Type="http://schemas.openxmlformats.org/officeDocument/2006/relationships/hyperlink" Target="http://www.milicz.wroclaw.lasy.gov.pl/" TargetMode="External"/><Relationship Id="rId10" Type="http://schemas.openxmlformats.org/officeDocument/2006/relationships/image" Target="../media/image126.png"/><Relationship Id="rId4" Type="http://schemas.openxmlformats.org/officeDocument/2006/relationships/hyperlink" Target="http://edukacja.barycz.pl/" TargetMode="External"/><Relationship Id="rId9" Type="http://schemas.openxmlformats.org/officeDocument/2006/relationships/hyperlink" Target="https://www.endomondo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" y="4540933"/>
            <a:ext cx="5443430" cy="2317067"/>
          </a:xfrm>
        </p:spPr>
        <p:txBody>
          <a:bodyPr>
            <a:normAutofit/>
          </a:bodyPr>
          <a:lstStyle/>
          <a:p>
            <a:pPr algn="ctr"/>
            <a:r>
              <a:rPr lang="pl-PL" b="1" u="sng" dirty="0" smtClean="0">
                <a:solidFill>
                  <a:schemeClr val="tx1"/>
                </a:solidFill>
              </a:rPr>
              <a:t>Niezwykłe Miejsca </a:t>
            </a:r>
            <a:br>
              <a:rPr lang="pl-PL" b="1" u="sng" dirty="0" smtClean="0">
                <a:solidFill>
                  <a:schemeClr val="tx1"/>
                </a:solidFill>
              </a:rPr>
            </a:br>
            <a:r>
              <a:rPr lang="pl-PL" b="1" u="sng" dirty="0" smtClean="0">
                <a:solidFill>
                  <a:schemeClr val="tx1"/>
                </a:solidFill>
              </a:rPr>
              <a:t>Doliny Baryczy</a:t>
            </a:r>
            <a:endParaRPr lang="pl-PL" b="1" u="sng" dirty="0">
              <a:solidFill>
                <a:schemeClr val="tx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27128" y="5394960"/>
            <a:ext cx="6556121" cy="1463040"/>
          </a:xfrm>
        </p:spPr>
        <p:txBody>
          <a:bodyPr>
            <a:normAutofit fontScale="92500" lnSpcReduction="20000"/>
          </a:bodyPr>
          <a:lstStyle/>
          <a:p>
            <a:r>
              <a:rPr lang="pl-PL" sz="2800" dirty="0" smtClean="0">
                <a:solidFill>
                  <a:schemeClr val="tx1"/>
                </a:solidFill>
              </a:rPr>
              <a:t>Karolina Kowalska </a:t>
            </a:r>
          </a:p>
          <a:p>
            <a:r>
              <a:rPr lang="pl-PL" sz="2800" dirty="0" smtClean="0">
                <a:solidFill>
                  <a:schemeClr val="tx1"/>
                </a:solidFill>
              </a:rPr>
              <a:t>Magdalena Orman</a:t>
            </a:r>
          </a:p>
          <a:p>
            <a:r>
              <a:rPr lang="pl-PL" sz="2800" dirty="0" smtClean="0">
                <a:solidFill>
                  <a:schemeClr val="tx1"/>
                </a:solidFill>
              </a:rPr>
              <a:t>Gimnazjum im. Mikołaja Kopernika w Miliczu Klasa I c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www.milicz.pl/images/grafika_linki/DOLINA_BARYCZ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11" y="0"/>
            <a:ext cx="4082925" cy="4599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34" y="239174"/>
            <a:ext cx="5833046" cy="437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http://edukacja.barycz.pl/zasoby_files/305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07" y="2491701"/>
            <a:ext cx="3791872" cy="290325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8678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" y="0"/>
            <a:ext cx="12192000" cy="6881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0" y="3536169"/>
            <a:ext cx="8247047" cy="31700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 </a:t>
            </a:r>
            <a:r>
              <a:rPr lang="pl-PL" sz="2000" b="1" u="sng" dirty="0" smtClean="0"/>
              <a:t>Park dworski w Postolinie</a:t>
            </a:r>
            <a:endParaRPr lang="pl-PL" sz="2000" b="1" u="sng" dirty="0"/>
          </a:p>
          <a:p>
            <a:pPr algn="just"/>
            <a:r>
              <a:rPr lang="pl-PL" dirty="0" smtClean="0"/>
              <a:t>Park w Postolinie o powierzchni 5,20 ha został założony w latach 60-tych XIX w przez Hrabiego von Salischa, dendrologa i miłośnika lasu, właściciela majątku w Postolinie i Karminie. Badania botaniczne wykazały występowanie ok. 150 gatunków roślin zielnych oraz ok. 100 gatunków i odmian drzew oraz krzewów</a:t>
            </a:r>
            <a:r>
              <a:rPr lang="pl-PL" dirty="0"/>
              <a:t> </a:t>
            </a:r>
            <a:r>
              <a:rPr lang="pl-PL" dirty="0" smtClean="0"/>
              <a:t>np. najwyższym </a:t>
            </a:r>
            <a:r>
              <a:rPr lang="pl-PL" dirty="0"/>
              <a:t>drzewem w </a:t>
            </a:r>
            <a:r>
              <a:rPr lang="pl-PL" dirty="0" smtClean="0"/>
              <a:t>parku o wysokości 35 m daglezją zieloną oraz najgrubszym drzewem </a:t>
            </a:r>
            <a:r>
              <a:rPr lang="pl-PL" dirty="0"/>
              <a:t>w Dolinie </a:t>
            </a:r>
            <a:r>
              <a:rPr lang="pl-PL" dirty="0" smtClean="0"/>
              <a:t>Baryczy olszą czarną. </a:t>
            </a:r>
            <a:r>
              <a:rPr lang="pl-PL" dirty="0"/>
              <a:t>Drzewa oznaczone są tablicami z numeracją </a:t>
            </a:r>
            <a:r>
              <a:rPr lang="pl-PL" dirty="0" smtClean="0"/>
              <a:t>(Fot. </a:t>
            </a:r>
            <a:r>
              <a:rPr lang="pl-PL" dirty="0"/>
              <a:t>2</a:t>
            </a:r>
            <a:r>
              <a:rPr lang="pl-PL" dirty="0" smtClean="0"/>
              <a:t> kasztanowiec pospolity </a:t>
            </a:r>
            <a:r>
              <a:rPr lang="pl-PL" dirty="0"/>
              <a:t>nr 45 </a:t>
            </a:r>
            <a:r>
              <a:rPr lang="pl-PL" dirty="0" smtClean="0"/>
              <a:t>- odmiana </a:t>
            </a:r>
            <a:r>
              <a:rPr lang="pl-PL" dirty="0"/>
              <a:t>pełnokwiatowa). W </a:t>
            </a:r>
            <a:r>
              <a:rPr lang="pl-PL" dirty="0" smtClean="0"/>
              <a:t>centrum parku znajdują się ruiny pałacu zburzonego w 1945 r. oraz odrestaurowana piwniczka, która za czasów rodu von Salisch służyła do przechowywania żywności (Fot. 1). W parku można spotkać  chronione gatunki zwierząt i roślin np. kozioroga dębosza, bluszcz pospolity.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07" y="75716"/>
            <a:ext cx="2350927" cy="3134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82" y="219820"/>
            <a:ext cx="3459872" cy="2594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" y="2336705"/>
            <a:ext cx="1966112" cy="14745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44" y="3516466"/>
            <a:ext cx="3776956" cy="2832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7" y="222053"/>
            <a:ext cx="2801210" cy="2035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45" y="614157"/>
            <a:ext cx="3661808" cy="2746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lipsa 4"/>
          <p:cNvSpPr/>
          <p:nvPr/>
        </p:nvSpPr>
        <p:spPr>
          <a:xfrm>
            <a:off x="11620870" y="3630968"/>
            <a:ext cx="319596" cy="3437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13" name="Elipsa 12"/>
          <p:cNvSpPr/>
          <p:nvPr/>
        </p:nvSpPr>
        <p:spPr>
          <a:xfrm>
            <a:off x="11352607" y="219820"/>
            <a:ext cx="319596" cy="3437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4748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95">
            <a:off x="404575" y="290761"/>
            <a:ext cx="3951767" cy="29638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8552">
            <a:off x="216352" y="3421138"/>
            <a:ext cx="4184846" cy="31386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576">
            <a:off x="8070730" y="352145"/>
            <a:ext cx="3877464" cy="29080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6061">
            <a:off x="8459629" y="3766593"/>
            <a:ext cx="3263632" cy="24477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70" y="3785646"/>
            <a:ext cx="3722703" cy="27920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71" y="276088"/>
            <a:ext cx="5143174" cy="38573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8328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8" y="394995"/>
            <a:ext cx="4474077" cy="3355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perspectiveHeroicExtremeRightFacing"/>
            <a:lightRig rig="flood" dir="t"/>
          </a:scene3d>
          <a:sp3d extrusionH="76200" contourW="12700" prstMaterial="softEdge">
            <a:bevelT w="63500" h="50800"/>
            <a:bevelB prst="relaxedInset"/>
            <a:extrusionClr>
              <a:schemeClr val="bg2">
                <a:lumMod val="25000"/>
              </a:schemeClr>
            </a:extrusionClr>
            <a:contourClr>
              <a:schemeClr val="tx2">
                <a:lumMod val="75000"/>
              </a:schemeClr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772" y="4273160"/>
            <a:ext cx="3245355" cy="2434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pole tekstowe 11"/>
          <p:cNvSpPr txBox="1"/>
          <p:nvPr/>
        </p:nvSpPr>
        <p:spPr>
          <a:xfrm>
            <a:off x="82139" y="3895954"/>
            <a:ext cx="7472760" cy="28931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Grób Heinricha von Salischa </a:t>
            </a:r>
            <a:endParaRPr lang="pl-PL" sz="2000" b="1" u="sng" dirty="0"/>
          </a:p>
          <a:p>
            <a:pPr algn="just"/>
            <a:r>
              <a:rPr lang="pl-PL" dirty="0" smtClean="0"/>
              <a:t>Heinrich von Salisch zmarł w 1920 roku i został pochowany na założonym przez siebie cmentarzu ewangelickim wkomponowanym w leśny </a:t>
            </a:r>
            <a:r>
              <a:rPr lang="pl-PL" dirty="0"/>
              <a:t>krajobraz. Razem z hrabią pochowana jest zmarła sześć lat później jego żona Susanne. </a:t>
            </a:r>
            <a:r>
              <a:rPr lang="pl-PL" dirty="0" smtClean="0"/>
              <a:t>Ich nagrobek to skromny głaz narzutowy z wyrytymi nazwiskami oraz inskrypcjami biblijnymi. Jeden z epitafium to cytat z Listu do Galatów: Gal 5.22 „Owocem zaś ducha jest: miłość, radość, pokój, cierpliwość, uprzejmość, dobroć, wierność…” W pobliżu jego grobu rośnie sosna „na szczudłach”, która stoi na straży grobu Heinricha i Susanne von Salischów. Spod jej korzenia osunęła się ziemia i teraz rośnie wyniesiona półtora metra nad obecny poziom gruntu.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78" y="669662"/>
            <a:ext cx="4301722" cy="322629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11" y="585896"/>
            <a:ext cx="4712176" cy="35341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1689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421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63" y="-77875"/>
            <a:ext cx="5187324" cy="4803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75" y="635406"/>
            <a:ext cx="4742629" cy="3556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07" y="-77875"/>
            <a:ext cx="2574329" cy="1930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084" y="1964975"/>
            <a:ext cx="3639453" cy="4852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ole tekstowe 12"/>
          <p:cNvSpPr txBox="1"/>
          <p:nvPr/>
        </p:nvSpPr>
        <p:spPr>
          <a:xfrm>
            <a:off x="83053" y="4192378"/>
            <a:ext cx="9534618" cy="26161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Rezerwat Wzgórze Joanny i Wieża Odyniec </a:t>
            </a:r>
          </a:p>
          <a:p>
            <a:pPr algn="just"/>
            <a:r>
              <a:rPr lang="pl-PL" dirty="0" smtClean="0"/>
              <a:t>Rezerwat Wzgórze Joanny o powierzchni 24 ha został utworzony w 1966 r. dla ochrony wyspowego stanowiska buka. Poza bukiem, który osiąga wiek ponad 170 lat rosną tu </a:t>
            </a:r>
            <a:r>
              <a:rPr lang="pl-PL" dirty="0"/>
              <a:t>również około 130 letnie drzewostany dębowe. W bukowym rezerwacie można spotkać </a:t>
            </a:r>
            <a:r>
              <a:rPr lang="pl-PL" dirty="0" smtClean="0"/>
              <a:t>chrząszcza </a:t>
            </a:r>
            <a:r>
              <a:rPr lang="pl-PL" dirty="0"/>
              <a:t>jelonka rogacza i kozioroga </a:t>
            </a:r>
            <a:r>
              <a:rPr lang="pl-PL" dirty="0" smtClean="0"/>
              <a:t>bukowca.</a:t>
            </a:r>
            <a:endParaRPr lang="pl-PL" dirty="0"/>
          </a:p>
          <a:p>
            <a:pPr algn="just"/>
            <a:r>
              <a:rPr lang="pl-PL" dirty="0" smtClean="0"/>
              <a:t>Zameczek na Wzgórzu Joanny (230 m n.p.m.) zwany Wieżą Odyniec został wzniesiony w latach 1845-1850 roku przez ojca Heinricha - Rudolfa von Salischa. Po ostatniej wojnie mocno zdewastowany i odnowiony przez milickich leśników. Zameczek w czasach swojej świetności </a:t>
            </a:r>
            <a:r>
              <a:rPr lang="pl-PL" dirty="0"/>
              <a:t>był miejscem spotkań </a:t>
            </a:r>
            <a:r>
              <a:rPr lang="pl-PL" dirty="0" smtClean="0"/>
              <a:t>myśliwych. Do </a:t>
            </a:r>
            <a:r>
              <a:rPr lang="pl-PL" dirty="0"/>
              <a:t>lat </a:t>
            </a:r>
            <a:r>
              <a:rPr lang="pl-PL" dirty="0" smtClean="0"/>
              <a:t>70 - tych </a:t>
            </a:r>
            <a:r>
              <a:rPr lang="pl-PL" dirty="0"/>
              <a:t>XX w. </a:t>
            </a:r>
            <a:r>
              <a:rPr lang="pl-PL" dirty="0" smtClean="0"/>
              <a:t>służył </a:t>
            </a:r>
            <a:r>
              <a:rPr lang="pl-PL" dirty="0"/>
              <a:t>jako obserwacyjna wieża przeciwpożarowa. </a:t>
            </a:r>
          </a:p>
        </p:txBody>
      </p:sp>
    </p:spTree>
    <p:extLst>
      <p:ext uri="{BB962C8B-B14F-4D97-AF65-F5344CB8AC3E}">
        <p14:creationId xmlns:p14="http://schemas.microsoft.com/office/powerpoint/2010/main" val="37004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3"/>
            <a:ext cx="12192000" cy="686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06" y="724221"/>
            <a:ext cx="5200336" cy="3900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728"/>
            <a:ext cx="5217342" cy="3913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16" y="-111706"/>
            <a:ext cx="3691302" cy="4921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/>
          <p:cNvSpPr txBox="1"/>
          <p:nvPr/>
        </p:nvSpPr>
        <p:spPr>
          <a:xfrm>
            <a:off x="226054" y="4763479"/>
            <a:ext cx="11739892" cy="17851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Cmentarz rodowy Hochbergów</a:t>
            </a:r>
          </a:p>
          <a:p>
            <a:pPr algn="just"/>
            <a:r>
              <a:rPr lang="pl-PL" dirty="0" smtClean="0"/>
              <a:t>Na skraju wsi Wąbnice w parku znajduje się rodowy cmentarz Hochbergów. Został założony ok. 1930 r. Jest tu wysoka kaplica grobowa pełniąca rolę mauzoleum. Zbudowana została na planie regularnego sześcioboku z wejściem od zachodu, gdzie otacza ją prostokątnie załamany mur oporowy wysunięty półkoliście pośrodku. We wnętrzu stoją dwa puste i splądrowane podczas wojny sarkofagi </a:t>
            </a:r>
            <a:r>
              <a:rPr lang="pl-PL" dirty="0"/>
              <a:t>na których możemy odczytać wyraźne napisy i daty pochowania właścicieli miejscowych </a:t>
            </a:r>
            <a:r>
              <a:rPr lang="pl-PL" dirty="0" smtClean="0"/>
              <a:t>dóbr: Hans </a:t>
            </a:r>
            <a:r>
              <a:rPr lang="pl-PL" dirty="0"/>
              <a:t>Heinrich XVI von </a:t>
            </a:r>
            <a:r>
              <a:rPr lang="pl-PL" dirty="0" smtClean="0"/>
              <a:t>Hochberg oraz </a:t>
            </a:r>
            <a:r>
              <a:rPr lang="pl-PL" dirty="0"/>
              <a:t>Eleonore Gräfin von </a:t>
            </a:r>
            <a:r>
              <a:rPr lang="pl-PL" dirty="0" smtClean="0"/>
              <a:t>Hochberg.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071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8" y="-23924"/>
            <a:ext cx="12192000" cy="6881924"/>
          </a:xfrm>
          <a:blipFill>
            <a:blip r:embed="rId3"/>
            <a:stretch>
              <a:fillRect/>
            </a:stretch>
          </a:blipFill>
          <a:ln>
            <a:gradFill flip="none" rotWithShape="1">
              <a:gsLst>
                <a:gs pos="47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9" y="-8803"/>
            <a:ext cx="5530705" cy="4148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190006"/>
            <a:ext cx="5360650" cy="4020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92" y="2916481"/>
            <a:ext cx="5275520" cy="3956640"/>
          </a:xfrm>
          <a:prstGeom prst="ellipse">
            <a:avLst/>
          </a:prstGeom>
          <a:gradFill>
            <a:gsLst>
              <a:gs pos="73000">
                <a:schemeClr val="accent1">
                  <a:lumMod val="6000"/>
                  <a:lumOff val="9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7000"/>
                  <a:lumOff val="5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724" y="3860964"/>
            <a:ext cx="2236381" cy="2783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0" y="3935582"/>
            <a:ext cx="5761607" cy="26161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Dom Drzewa - dawna wyłuszczarnia </a:t>
            </a:r>
            <a:r>
              <a:rPr lang="pl-PL" sz="2000" b="1" u="sng" dirty="0"/>
              <a:t>s</a:t>
            </a:r>
            <a:r>
              <a:rPr lang="pl-PL" sz="2000" b="1" u="sng" dirty="0" smtClean="0"/>
              <a:t>zyszek</a:t>
            </a:r>
          </a:p>
          <a:p>
            <a:pPr algn="just"/>
            <a:r>
              <a:rPr lang="pl-PL" dirty="0" smtClean="0"/>
              <a:t>We wsi Wałkowa znajduje się dawna, zabytkowa </a:t>
            </a:r>
            <a:r>
              <a:rPr lang="pl-PL" dirty="0"/>
              <a:t>wyłuszczarnia szyszek. W części jest to budynek murowany z cegły, a częściowo z muru pruskiego. Wyłuszczarnia została zbudowana na początku XX </a:t>
            </a:r>
            <a:r>
              <a:rPr lang="pl-PL" dirty="0" smtClean="0"/>
              <a:t>wieku. Po zakończonej w bieżącym roku modernizacji, budynek zachował swój pierwotny charakter oraz historyczny wizerunek. Obiekt stanowi siedzibę </a:t>
            </a:r>
            <a:r>
              <a:rPr lang="pl-PL" dirty="0"/>
              <a:t>Leśnego Kompleksu Promocyjnego „Lasy Doliny Baryczy – Ośrodek Edukacji Przyrodniczej”</a:t>
            </a:r>
            <a:endParaRPr lang="pl-PL" b="1" u="sng" dirty="0"/>
          </a:p>
        </p:txBody>
      </p:sp>
    </p:spTree>
    <p:extLst>
      <p:ext uri="{BB962C8B-B14F-4D97-AF65-F5344CB8AC3E}">
        <p14:creationId xmlns:p14="http://schemas.microsoft.com/office/powerpoint/2010/main" val="34636824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7" y="170982"/>
            <a:ext cx="2750925" cy="3667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4447712" y="318109"/>
            <a:ext cx="5994647" cy="23391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Kolejka Wąskotorowa</a:t>
            </a:r>
            <a:endParaRPr lang="pl-PL" b="1" u="sng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pl-PL" dirty="0"/>
              <a:t>Pod koniec XIX wieku między Żmigrodem a Miliczem utworzono linię kolejki </a:t>
            </a:r>
            <a:r>
              <a:rPr lang="pl-PL" dirty="0" smtClean="0"/>
              <a:t>wąskotorowej. </a:t>
            </a:r>
            <a:r>
              <a:rPr lang="pl-PL" dirty="0"/>
              <a:t>Pociągi jeździły po niej ze średnią prędkością ok. 24 km/h </a:t>
            </a:r>
            <a:r>
              <a:rPr lang="pl-PL" dirty="0" smtClean="0"/>
              <a:t>. Niestety w latach 80 modna stała się jazda autobusem. Ostatni kurs kolejka wykonała w 1991 roku. Lokalne władze postanowiły upamiętnić historię wąskotorówki, tak powstała ścieżka rowerowa trasą dawnej kolejki, z której korzystają codziennie dziesiątki turystów.</a:t>
            </a:r>
            <a:endParaRPr lang="pl-PL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95" y="2748070"/>
            <a:ext cx="5326601" cy="3994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75" y="2568876"/>
            <a:ext cx="2858804" cy="38117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19529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9285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889">
            <a:off x="4103767" y="369313"/>
            <a:ext cx="4402680" cy="3301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pole tekstowe 11"/>
          <p:cNvSpPr txBox="1"/>
          <p:nvPr/>
        </p:nvSpPr>
        <p:spPr>
          <a:xfrm>
            <a:off x="0" y="3905532"/>
            <a:ext cx="6305107" cy="28931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Duchowo- Wiatrak Bronisław</a:t>
            </a:r>
            <a:endParaRPr lang="pl-PL" dirty="0" smtClean="0"/>
          </a:p>
          <a:p>
            <a:pPr algn="just"/>
            <a:r>
              <a:rPr lang="pl-PL" dirty="0" smtClean="0"/>
              <a:t> </a:t>
            </a:r>
            <a:r>
              <a:rPr lang="pl-PL" dirty="0"/>
              <a:t>Wiatrak </a:t>
            </a:r>
            <a:r>
              <a:rPr lang="pl-PL" dirty="0" smtClean="0"/>
              <a:t>należy </a:t>
            </a:r>
            <a:r>
              <a:rPr lang="pl-PL" dirty="0"/>
              <a:t>do tzw. koźlaków – najstarszego typu wiatraków w Europie. Nóżką jest tzw. kozioł, rodzaj solidnej drewnianej podsta­wy, opartej na wielkich ka­mieniach. Na niej </a:t>
            </a:r>
            <a:r>
              <a:rPr lang="pl-PL" dirty="0" smtClean="0"/>
              <a:t>wspiera </a:t>
            </a:r>
            <a:r>
              <a:rPr lang="pl-PL" dirty="0"/>
              <a:t>się słup będący osią, wokół której można było obracać wiatrak. Ustawiano go </a:t>
            </a:r>
            <a:r>
              <a:rPr lang="pl-PL" dirty="0" smtClean="0"/>
              <a:t>w zależności </a:t>
            </a:r>
            <a:r>
              <a:rPr lang="pl-PL" dirty="0"/>
              <a:t>od kierunku wiatru za pomocą specjalnego dyszla, do którego zaprzęgano konie. Obracał się cały budy­nek, razem ze ścianami. Kozioł po­zostawał nieruchomy. </a:t>
            </a:r>
            <a:r>
              <a:rPr lang="pl-PL" dirty="0" smtClean="0"/>
              <a:t>Wiatrak Bronisław </a:t>
            </a:r>
            <a:r>
              <a:rPr lang="pl-PL" dirty="0"/>
              <a:t>pochodzi z 1671 r</a:t>
            </a:r>
            <a:r>
              <a:rPr lang="pl-PL" dirty="0" smtClean="0"/>
              <a:t>., a jego nazwa pochodzi od imienia ostatniego młynarza- Bronisława.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759" y="143076"/>
            <a:ext cx="2815666" cy="3754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5" y="435424"/>
            <a:ext cx="3556304" cy="2667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821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901">
            <a:off x="8455424" y="607245"/>
            <a:ext cx="3237807" cy="29551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06" y="3808232"/>
            <a:ext cx="5338961" cy="3006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0177">
            <a:off x="9360698" y="3721022"/>
            <a:ext cx="2223857" cy="2965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9720">
            <a:off x="770837" y="543351"/>
            <a:ext cx="2923204" cy="21924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Prostokąt 8"/>
          <p:cNvSpPr/>
          <p:nvPr/>
        </p:nvSpPr>
        <p:spPr>
          <a:xfrm>
            <a:off x="139977" y="4230395"/>
            <a:ext cx="4686998" cy="20182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u="sng" dirty="0" smtClean="0">
                <a:solidFill>
                  <a:schemeClr val="tx1"/>
                </a:solidFill>
              </a:rPr>
              <a:t>Duchowo- Dom Młynarza</a:t>
            </a:r>
            <a:endParaRPr lang="pl-PL" dirty="0">
              <a:solidFill>
                <a:schemeClr val="tx1"/>
              </a:solidFill>
            </a:endParaRPr>
          </a:p>
          <a:p>
            <a:pPr algn="just"/>
            <a:r>
              <a:rPr lang="pl-PL" dirty="0" smtClean="0">
                <a:solidFill>
                  <a:schemeClr val="tx1"/>
                </a:solidFill>
              </a:rPr>
              <a:t>Nieopodal Wiatraka Bronisława </a:t>
            </a:r>
            <a:r>
              <a:rPr lang="pl-PL" dirty="0">
                <a:solidFill>
                  <a:schemeClr val="tx1"/>
                </a:solidFill>
              </a:rPr>
              <a:t>znajduje się odrestaurowana Chata </a:t>
            </a:r>
            <a:r>
              <a:rPr lang="pl-PL" dirty="0" smtClean="0">
                <a:solidFill>
                  <a:schemeClr val="tx1"/>
                </a:solidFill>
              </a:rPr>
              <a:t>Młynarza w konstrukcji szachulcowej. W środku znajduje się piec do wypiekania chleba oraz </a:t>
            </a:r>
            <a:r>
              <a:rPr lang="pl-PL" dirty="0">
                <a:solidFill>
                  <a:schemeClr val="tx1"/>
                </a:solidFill>
              </a:rPr>
              <a:t>sprzęty codziennego użytku </a:t>
            </a:r>
            <a:r>
              <a:rPr lang="pl-PL" dirty="0" smtClean="0">
                <a:solidFill>
                  <a:schemeClr val="tx1"/>
                </a:solidFill>
              </a:rPr>
              <a:t>gospodarstw domowych </a:t>
            </a:r>
            <a:r>
              <a:rPr lang="pl-PL" dirty="0">
                <a:solidFill>
                  <a:schemeClr val="tx1"/>
                </a:solidFill>
              </a:rPr>
              <a:t>dawnych wsi (zalążek Muzeum Młynarstwa i Wsi Milickiej). </a:t>
            </a:r>
          </a:p>
        </p:txBody>
      </p:sp>
    </p:spTree>
    <p:extLst>
      <p:ext uri="{BB962C8B-B14F-4D97-AF65-F5344CB8AC3E}">
        <p14:creationId xmlns:p14="http://schemas.microsoft.com/office/powerpoint/2010/main" val="1241554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7"/>
            <a:ext cx="12192000" cy="6864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9" y="247592"/>
            <a:ext cx="3469690" cy="2602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7945515" y="247592"/>
            <a:ext cx="3994891" cy="56630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Ptasia Wioska - Ruda Milicka</a:t>
            </a:r>
            <a:endParaRPr lang="pl-PL" b="1" u="sng" dirty="0"/>
          </a:p>
          <a:p>
            <a:pPr algn="ctr"/>
            <a:r>
              <a:rPr lang="pl-PL" dirty="0" smtClean="0"/>
              <a:t>Ptasia Kraina leży w sercu ptasiej ostoi. Ze względu na położenie wsi</a:t>
            </a:r>
            <a:r>
              <a:rPr lang="pl-PL" dirty="0"/>
              <a:t>, </a:t>
            </a:r>
            <a:r>
              <a:rPr lang="pl-PL" dirty="0" smtClean="0"/>
              <a:t>budynkom mieszkalnym </a:t>
            </a:r>
            <a:r>
              <a:rPr lang="pl-PL" dirty="0"/>
              <a:t>nadawane są nazwy </a:t>
            </a:r>
            <a:r>
              <a:rPr lang="pl-PL" dirty="0" smtClean="0"/>
              <a:t>ptaków mieszkających na stawach milickich. Patronem wioski jest święty Franciszek z Asyżu - patron ekologów oraz przyrody. Święty przedstawiany jest najczęściej w towarzystwie ptaków. W Rudzie Milickiej znajduje się odremontowany w ostatnich latach Jaz Ruda Milicka. Jazy umożliwiają podwyższenie poziomu wody w rzece i skierowanie jej do stawów. Jaz Ruda Milicka jest jednym z dwóch jazów na rzece Prądni. Ma największą całkowitą wysokość spiętrzania wody, bo aż 4,7 metra. Zasila wodą stawy: Jaskółczy i Słupicki Stary, które mają łączną powierzchnię 150 ha.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23" y="451214"/>
            <a:ext cx="3342443" cy="4456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539" y="4326045"/>
            <a:ext cx="3068715" cy="2301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9" y="3009657"/>
            <a:ext cx="4450672" cy="3338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2245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u="sng" dirty="0" smtClean="0">
                <a:solidFill>
                  <a:schemeClr val="tx1"/>
                </a:solidFill>
              </a:rPr>
              <a:t>Przebieg wycieczki rowerowej</a:t>
            </a:r>
          </a:p>
          <a:p>
            <a:pPr algn="ctr"/>
            <a:endParaRPr lang="pl-PL" sz="2400" b="1" u="sng" dirty="0" smtClean="0">
              <a:solidFill>
                <a:schemeClr val="tx1"/>
              </a:solidFill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pl-PL" sz="2600" b="1" dirty="0" smtClean="0">
                <a:solidFill>
                  <a:schemeClr val="tx1"/>
                </a:solidFill>
              </a:rPr>
              <a:t>Zamek Książąt oleśnickich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l-PL" sz="2600" b="1" dirty="0" smtClean="0">
                <a:solidFill>
                  <a:schemeClr val="tx1"/>
                </a:solidFill>
              </a:rPr>
              <a:t>Park i Pałac Joachima Karola von Maltzana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l-PL" sz="2600" b="1" dirty="0" smtClean="0">
                <a:solidFill>
                  <a:schemeClr val="tx1"/>
                </a:solidFill>
              </a:rPr>
              <a:t>Kościół Łaski w Miliczu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l-PL" sz="2600" b="1" dirty="0" smtClean="0">
                <a:solidFill>
                  <a:schemeClr val="tx1"/>
                </a:solidFill>
              </a:rPr>
              <a:t>Kościół pw. Chrystusa Króla w Postolinie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l-PL" sz="2600" b="1" dirty="0" smtClean="0">
                <a:solidFill>
                  <a:schemeClr val="tx1"/>
                </a:solidFill>
              </a:rPr>
              <a:t>Park w Postolinie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l-PL" sz="2600" b="1" dirty="0" smtClean="0">
                <a:solidFill>
                  <a:schemeClr val="tx1"/>
                </a:solidFill>
              </a:rPr>
              <a:t>Hodowla danieli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l-PL" sz="2600" b="1" dirty="0" smtClean="0">
                <a:solidFill>
                  <a:schemeClr val="tx1"/>
                </a:solidFill>
              </a:rPr>
              <a:t>Grób Heinricha von Salischa</a:t>
            </a:r>
            <a:endParaRPr lang="pl-PL" sz="2600" b="1" dirty="0">
              <a:solidFill>
                <a:schemeClr val="tx1"/>
              </a:solidFill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pl-PL" sz="2600" b="1" dirty="0" smtClean="0">
                <a:solidFill>
                  <a:schemeClr val="tx1"/>
                </a:solidFill>
              </a:rPr>
              <a:t>Rezerwat Wzgórze Joanny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l-PL" sz="2600" b="1" dirty="0" smtClean="0">
                <a:solidFill>
                  <a:schemeClr val="tx1"/>
                </a:solidFill>
              </a:rPr>
              <a:t>Mauzoleum w Wąbnicach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l-PL" sz="2600" b="1" dirty="0" smtClean="0">
                <a:solidFill>
                  <a:schemeClr val="tx1"/>
                </a:solidFill>
              </a:rPr>
              <a:t>Dom Drzewa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l-PL" sz="2600" b="1" dirty="0" smtClean="0">
                <a:solidFill>
                  <a:schemeClr val="tx1"/>
                </a:solidFill>
              </a:rPr>
              <a:t>Wiatrak Bronisław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l-PL" sz="2600" b="1" dirty="0" smtClean="0">
                <a:solidFill>
                  <a:schemeClr val="tx1"/>
                </a:solidFill>
              </a:rPr>
              <a:t>Ruda Milicka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l-PL" sz="2600" b="1" dirty="0" smtClean="0">
                <a:solidFill>
                  <a:schemeClr val="tx1"/>
                </a:solidFill>
              </a:rPr>
              <a:t>Stawno i Czatownia Dyminy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l-PL" sz="2600" b="1" dirty="0" smtClean="0">
                <a:solidFill>
                  <a:schemeClr val="tx1"/>
                </a:solidFill>
              </a:rPr>
              <a:t>Grobla między stawami Słoneczny Górny i Wilczy Duży</a:t>
            </a:r>
          </a:p>
        </p:txBody>
      </p:sp>
    </p:spTree>
    <p:extLst>
      <p:ext uri="{BB962C8B-B14F-4D97-AF65-F5344CB8AC3E}">
        <p14:creationId xmlns:p14="http://schemas.microsoft.com/office/powerpoint/2010/main" val="21067329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659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71" y="341432"/>
            <a:ext cx="3758691" cy="28190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0" name="Łącznik prosty 9"/>
          <p:cNvCxnSpPr/>
          <p:nvPr/>
        </p:nvCxnSpPr>
        <p:spPr>
          <a:xfrm flipH="1">
            <a:off x="8771138" y="683581"/>
            <a:ext cx="781235" cy="12606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9472474" y="1335024"/>
            <a:ext cx="159798" cy="1597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1</a:t>
            </a:r>
            <a:endParaRPr lang="pl-PL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409"/>
            <a:ext cx="4805779" cy="36043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6" y="341432"/>
            <a:ext cx="3198920" cy="239919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48" y="211189"/>
            <a:ext cx="2850414" cy="21378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343" y="2290336"/>
            <a:ext cx="3049402" cy="22870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16" y="2158252"/>
            <a:ext cx="3225553" cy="2419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pole tekstowe 11"/>
          <p:cNvSpPr txBox="1"/>
          <p:nvPr/>
        </p:nvSpPr>
        <p:spPr>
          <a:xfrm>
            <a:off x="4101483" y="4650837"/>
            <a:ext cx="7927759" cy="20621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Grobla między stawami Słoneczny Górny i Wilczy Mały i Duży</a:t>
            </a:r>
            <a:endParaRPr lang="pl-PL" b="1" u="sng" dirty="0"/>
          </a:p>
          <a:p>
            <a:pPr algn="ctr"/>
            <a:r>
              <a:rPr lang="pl-PL" dirty="0" smtClean="0"/>
              <a:t>Rezerwat „Stawy Milickie” ma już 52 lata. W 2013 roku obchodził swój złoty jubileusz. Przyrodnicza ranga rezerwatu jest na tyle wysoka, że objęto ją Konwencją Ramsarską i wciągnięto na ONZ - towską listę Living Lakes (Żyjące Jeziora). W rezerwacie występuje około 550 gatunków roślin. Z </a:t>
            </a:r>
            <a:r>
              <a:rPr lang="pl-PL" dirty="0"/>
              <a:t>2</a:t>
            </a:r>
            <a:r>
              <a:rPr lang="pl-PL" dirty="0" smtClean="0"/>
              <a:t>70 gatunków obserwowanych w rezerwacie 137 gatunków ptaków zakłada gniazda w tym niezwykłym miejscu (grobla zaznaczona czerwoną linią, czatownia Dyminy pkt. nr 1).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9583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zawartości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14"/>
            <a:ext cx="12192000" cy="6891291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692"/>
            <a:ext cx="3121063" cy="2340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738" y="-117015"/>
            <a:ext cx="3160451" cy="2370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" y="3868444"/>
            <a:ext cx="3986074" cy="2989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93" y="1551091"/>
            <a:ext cx="2192231" cy="2922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8968278" y="1633464"/>
            <a:ext cx="3169328" cy="37240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Akwarium i siłownia</a:t>
            </a:r>
            <a:endParaRPr lang="pl-PL" b="1" u="sng" dirty="0"/>
          </a:p>
          <a:p>
            <a:pPr algn="ctr"/>
            <a:r>
              <a:rPr lang="pl-PL" dirty="0" smtClean="0"/>
              <a:t>To ostatni punkt naszej przygody. Wybrałyśmy to miejsce, ponieważ można zaobserwować życie milickich ryb. Czym się żywią, czy zachowują się agresywnie. Dowiedziałyśmy się również, że: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dirty="0"/>
              <a:t>o</a:t>
            </a:r>
            <a:r>
              <a:rPr lang="pl-PL" dirty="0" smtClean="0"/>
              <a:t>koń ma doskonały wzrok,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dirty="0"/>
              <a:t>s</a:t>
            </a:r>
            <a:r>
              <a:rPr lang="pl-PL" dirty="0" smtClean="0"/>
              <a:t>umy dorastają do ok. 30 kilogramów,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dirty="0"/>
              <a:t>m</a:t>
            </a:r>
            <a:r>
              <a:rPr lang="pl-PL" dirty="0" smtClean="0"/>
              <a:t>ięso karasia srebrzystego jest suche i niezbyt smaczne.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32" y="333357"/>
            <a:ext cx="3841072" cy="28808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5302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367" y="0"/>
            <a:ext cx="5363633" cy="402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758"/>
            <a:ext cx="5712016" cy="4284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06" y="61078"/>
            <a:ext cx="3397188" cy="2547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10" y="3613226"/>
            <a:ext cx="5200876" cy="3305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083320" y="4376692"/>
            <a:ext cx="3308410" cy="2481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ole tekstowe 10"/>
          <p:cNvSpPr txBox="1"/>
          <p:nvPr/>
        </p:nvSpPr>
        <p:spPr>
          <a:xfrm>
            <a:off x="0" y="4232483"/>
            <a:ext cx="6936079" cy="26161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Jarmark produktów regionalnych</a:t>
            </a:r>
            <a:endParaRPr lang="pl-PL" sz="2000" b="1" u="sng" dirty="0"/>
          </a:p>
          <a:p>
            <a:pPr algn="just"/>
            <a:r>
              <a:rPr lang="pl-PL" dirty="0" smtClean="0"/>
              <a:t>W dniu 13 września 2015 r. w Miliczu odbyły się Dolnośląskie Dożynki Wojewódzkie, które przyciągnęły rzeszę ludzi z Polski. W tym dniu można było degustować oraz zakupić wiele produktów oznaczonych symbolem DBP (Dolina Baryczy Poleca). Podczas dożynek mogłyśmy zobaczyć także artystyczne rzemiosła mieszkańców wiosek m.in. wyroby z loomu, byliny i susz roślinny, świeczki z wosku pszczelego, malowidła. Wszystkie stoiska prezentujące wsie Doliny Baryczy były ozdobione płodami rolnymi oraz różnymi przedmiotami odzwierciedlającymi wiejską zagrodę. 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125" y="957379"/>
            <a:ext cx="2730953" cy="36412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46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65" y="385351"/>
            <a:ext cx="4391488" cy="3293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9" y="3759693"/>
            <a:ext cx="4131077" cy="3098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22" y="115447"/>
            <a:ext cx="2094351" cy="1570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Dowolny kształt 3"/>
          <p:cNvSpPr/>
          <p:nvPr/>
        </p:nvSpPr>
        <p:spPr>
          <a:xfrm>
            <a:off x="10440140" y="5282214"/>
            <a:ext cx="62507" cy="26840"/>
          </a:xfrm>
          <a:custGeom>
            <a:avLst/>
            <a:gdLst>
              <a:gd name="connsiteX0" fmla="*/ 0 w 62507"/>
              <a:gd name="connsiteY0" fmla="*/ 0 h 26840"/>
              <a:gd name="connsiteX1" fmla="*/ 62143 w 62507"/>
              <a:gd name="connsiteY1" fmla="*/ 26633 h 26840"/>
              <a:gd name="connsiteX2" fmla="*/ 0 w 62507"/>
              <a:gd name="connsiteY2" fmla="*/ 0 h 2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507" h="26840">
                <a:moveTo>
                  <a:pt x="0" y="0"/>
                </a:moveTo>
                <a:cubicBezTo>
                  <a:pt x="0" y="0"/>
                  <a:pt x="56225" y="29592"/>
                  <a:pt x="62143" y="26633"/>
                </a:cubicBezTo>
                <a:cubicBezTo>
                  <a:pt x="68061" y="23674"/>
                  <a:pt x="0" y="0"/>
                  <a:pt x="0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994" y="4165323"/>
            <a:ext cx="3394292" cy="2545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5" y="115447"/>
            <a:ext cx="2637474" cy="3516632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04" y="137880"/>
            <a:ext cx="2731425" cy="204856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5715" y="4189247"/>
            <a:ext cx="3364914" cy="2239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rostokąt 10"/>
          <p:cNvSpPr/>
          <p:nvPr/>
        </p:nvSpPr>
        <p:spPr>
          <a:xfrm>
            <a:off x="3689498" y="2530549"/>
            <a:ext cx="3833867" cy="14034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l-PL" dirty="0" smtClean="0">
                <a:solidFill>
                  <a:schemeClr val="tx1"/>
                </a:solidFill>
              </a:rPr>
              <a:t>Wyróżnione znakiem „Dolina Baryczy Poleca” produkty i usługi są wysokiej jakości, a swoją wyjątkowość czerpią z głębi bogactwa i uroków naszego regionu. 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5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28755" cy="686065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0" y="-1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90" y="19215"/>
            <a:ext cx="4297832" cy="3223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949" y="3482085"/>
            <a:ext cx="3028602" cy="3268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7" y="2670049"/>
            <a:ext cx="2774303" cy="3699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ole tekstowe 10"/>
          <p:cNvSpPr txBox="1"/>
          <p:nvPr/>
        </p:nvSpPr>
        <p:spPr>
          <a:xfrm>
            <a:off x="9907" y="186240"/>
            <a:ext cx="3497201" cy="17851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Wieńce Dożynkowe</a:t>
            </a:r>
            <a:endParaRPr lang="pl-PL" sz="2000" b="1" u="sng" dirty="0"/>
          </a:p>
          <a:p>
            <a:pPr algn="ctr"/>
            <a:r>
              <a:rPr lang="pl-PL" dirty="0" smtClean="0"/>
              <a:t>Podczas Korowodu Dożynkowego przedstawiciele dolnośląskich powiatów zaprezentowali swoje tradycyjne stroje, sprzęt rolniczy oraz okazałe wieńce dożynkowe. 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58" y="3482085"/>
            <a:ext cx="2415344" cy="3220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02" y="229400"/>
            <a:ext cx="1986315" cy="2648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38" y="3049419"/>
            <a:ext cx="2768008" cy="3690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238" y="713219"/>
            <a:ext cx="1897028" cy="2529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57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y ze strzałką 9"/>
          <p:cNvCxnSpPr/>
          <p:nvPr/>
        </p:nvCxnSpPr>
        <p:spPr>
          <a:xfrm>
            <a:off x="6096000" y="2219417"/>
            <a:ext cx="0" cy="19175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5" y="0"/>
            <a:ext cx="12192000" cy="6858000"/>
          </a:xfrm>
          <a:prstGeom prst="rect">
            <a:avLst/>
          </a:prstGeom>
        </p:spPr>
      </p:pic>
      <p:sp>
        <p:nvSpPr>
          <p:cNvPr id="6" name="Prostokąt zaokrąglony 5"/>
          <p:cNvSpPr/>
          <p:nvPr/>
        </p:nvSpPr>
        <p:spPr>
          <a:xfrm>
            <a:off x="7989902" y="1150769"/>
            <a:ext cx="3249227" cy="18976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Przejechałyśmy około 43 kilometrów. Trasa była wyczerpująca, ale było warto się pomęczyć.  Serdecznie polecamy rowerowe wycieczki po Dolinie Baryczy.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rostokąt zaokrąglony 15"/>
          <p:cNvSpPr/>
          <p:nvPr/>
        </p:nvSpPr>
        <p:spPr>
          <a:xfrm>
            <a:off x="381740" y="4421080"/>
            <a:ext cx="3249227" cy="12428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Jesteśmy bardzo zadowolone z wyprawy, podczas której podziwiałyśmy piękno przyrody w Dolinie Baryczy.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051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989013" indent="0">
              <a:buNone/>
            </a:pPr>
            <a:r>
              <a:rPr lang="pl-PL" dirty="0" smtClean="0"/>
              <a:t> </a:t>
            </a:r>
            <a:r>
              <a:rPr lang="pl-PL" b="1" dirty="0" smtClean="0"/>
              <a:t>Bibliografia:</a:t>
            </a:r>
          </a:p>
          <a:p>
            <a:pPr marL="989013" indent="0"/>
            <a:r>
              <a:rPr lang="pl-PL" sz="1800" b="1" dirty="0" smtClean="0"/>
              <a:t>Jaśniewski R. Milicz Cieszków Krośnice i okolice Przewodnik</a:t>
            </a:r>
          </a:p>
          <a:p>
            <a:pPr marL="989013" indent="0"/>
            <a:r>
              <a:rPr lang="pl-PL" sz="1800" b="1" dirty="0" smtClean="0"/>
              <a:t>Kowalski I., ks. Kogut M. Kronika Doliny Baryczy</a:t>
            </a:r>
          </a:p>
          <a:p>
            <a:pPr marL="989013" indent="0"/>
            <a:r>
              <a:rPr lang="pl-PL" sz="1800" b="1" dirty="0" smtClean="0"/>
              <a:t>Kowalski I. Ranoszek W. Przez stawy i lasy Doliny Baryczy</a:t>
            </a:r>
          </a:p>
          <a:p>
            <a:pPr marL="989013" indent="0"/>
            <a:r>
              <a:rPr lang="pl-PL" sz="1800" b="1" dirty="0" smtClean="0"/>
              <a:t>Lamparska J. </a:t>
            </a:r>
            <a:r>
              <a:rPr lang="pl-PL" sz="1800" b="1" dirty="0"/>
              <a:t>Dolina Baryczy Przewodnik po niezwykłościach </a:t>
            </a:r>
            <a:r>
              <a:rPr lang="pl-PL" sz="1800" b="1" dirty="0" smtClean="0"/>
              <a:t>przyrody</a:t>
            </a:r>
          </a:p>
          <a:p>
            <a:pPr marL="989013" indent="0"/>
            <a:r>
              <a:rPr lang="pl-PL" sz="1800" b="1" dirty="0" smtClean="0"/>
              <a:t>Ranoszek E. Ranoszek W. Park Krajobrazowy Dolina Baryczy</a:t>
            </a:r>
          </a:p>
          <a:p>
            <a:pPr marL="989013" indent="0"/>
            <a:r>
              <a:rPr lang="pl-PL" sz="1800" b="1" dirty="0" smtClean="0"/>
              <a:t>Przewodnik „Kolej na Rower”</a:t>
            </a:r>
          </a:p>
          <a:p>
            <a:pPr marL="989013" indent="0"/>
            <a:r>
              <a:rPr lang="pl-PL" sz="1800" b="1" dirty="0" smtClean="0"/>
              <a:t>Tablice informacyjne na szlakach turystycznych</a:t>
            </a:r>
          </a:p>
          <a:p>
            <a:pPr marL="989013" indent="0"/>
            <a:r>
              <a:rPr lang="pl-PL" sz="1800" b="1" dirty="0">
                <a:hlinkClick r:id="rId2"/>
              </a:rPr>
              <a:t>http://</a:t>
            </a:r>
            <a:r>
              <a:rPr lang="pl-PL" sz="1800" b="1" dirty="0" smtClean="0">
                <a:hlinkClick r:id="rId2"/>
              </a:rPr>
              <a:t>www.forstbuch.de/WisniewskiSalischLeseprobe.pdf</a:t>
            </a:r>
            <a:endParaRPr lang="pl-PL" sz="1800" b="1" dirty="0" smtClean="0"/>
          </a:p>
          <a:p>
            <a:pPr marL="989013" indent="0">
              <a:buNone/>
            </a:pPr>
            <a:r>
              <a:rPr lang="pl-PL" sz="1800" b="1" dirty="0">
                <a:hlinkClick r:id="rId3"/>
              </a:rPr>
              <a:t> </a:t>
            </a:r>
            <a:r>
              <a:rPr lang="pl-PL" sz="1800" b="1" dirty="0" smtClean="0">
                <a:solidFill>
                  <a:schemeClr val="accent5">
                    <a:lumMod val="50000"/>
                  </a:schemeClr>
                </a:solidFill>
                <a:hlinkClick r:id="rId3"/>
              </a:rPr>
              <a:t>http://wikipedia.pl</a:t>
            </a:r>
            <a:endParaRPr lang="pl-PL" sz="18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989013" indent="0"/>
            <a:r>
              <a:rPr lang="pl-PL" sz="1800" b="1" dirty="0" smtClean="0">
                <a:solidFill>
                  <a:schemeClr val="accent5">
                    <a:lumMod val="50000"/>
                  </a:schemeClr>
                </a:solidFill>
                <a:hlinkClick r:id="rId4"/>
              </a:rPr>
              <a:t>http://edukacja.barycz.pl</a:t>
            </a:r>
            <a:endParaRPr lang="pl-PL" sz="1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89013" indent="0"/>
            <a:r>
              <a:rPr lang="pl-PL" sz="1800" b="1" dirty="0" smtClean="0">
                <a:solidFill>
                  <a:schemeClr val="accent5">
                    <a:lumMod val="50000"/>
                  </a:schemeClr>
                </a:solidFill>
                <a:hlinkClick r:id="rId5"/>
              </a:rPr>
              <a:t>http://www.milicz.wroclaw.lasy.gov.pl</a:t>
            </a:r>
            <a:endParaRPr lang="pl-PL" sz="1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89013" indent="0"/>
            <a:r>
              <a:rPr lang="pl-PL" sz="1800" b="1" dirty="0" smtClean="0">
                <a:solidFill>
                  <a:schemeClr val="accent5">
                    <a:lumMod val="50000"/>
                  </a:schemeClr>
                </a:solidFill>
                <a:hlinkClick r:id="rId6"/>
              </a:rPr>
              <a:t>http://www.milicz.pl</a:t>
            </a:r>
            <a:r>
              <a:rPr lang="pl-PL" sz="1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989013" indent="0"/>
            <a:r>
              <a:rPr lang="pl-PL" sz="1800" b="1" dirty="0" smtClean="0">
                <a:solidFill>
                  <a:schemeClr val="accent5">
                    <a:lumMod val="50000"/>
                  </a:schemeClr>
                </a:solidFill>
                <a:hlinkClick r:id="rId7"/>
              </a:rPr>
              <a:t>http://www.barycz.pl</a:t>
            </a:r>
            <a:r>
              <a:rPr lang="pl-PL" sz="1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pl-PL" sz="1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89013" indent="0"/>
            <a:r>
              <a:rPr lang="pl-PL" sz="1800" b="1" dirty="0">
                <a:solidFill>
                  <a:schemeClr val="accent5">
                    <a:lumMod val="50000"/>
                  </a:schemeClr>
                </a:solidFill>
                <a:hlinkClick r:id="rId8"/>
              </a:rPr>
              <a:t>http://</a:t>
            </a:r>
            <a:r>
              <a:rPr lang="pl-PL" sz="1800" b="1" dirty="0" smtClean="0">
                <a:solidFill>
                  <a:schemeClr val="accent5">
                    <a:lumMod val="50000"/>
                  </a:schemeClr>
                </a:solidFill>
                <a:hlinkClick r:id="rId8"/>
              </a:rPr>
              <a:t>www.postolin.pl/index.php/plan-odnowy/2-charakterystyka-miejscowosci</a:t>
            </a:r>
            <a:endParaRPr lang="pl-PL" sz="1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89013" indent="0"/>
            <a:r>
              <a:rPr lang="pl-PL" sz="1800" b="1" dirty="0">
                <a:solidFill>
                  <a:schemeClr val="accent5">
                    <a:lumMod val="50000"/>
                  </a:schemeClr>
                </a:solidFill>
                <a:hlinkClick r:id="rId9"/>
              </a:rPr>
              <a:t>https://</a:t>
            </a:r>
            <a:r>
              <a:rPr lang="pl-PL" sz="1800" b="1" dirty="0" smtClean="0">
                <a:solidFill>
                  <a:schemeClr val="accent5">
                    <a:lumMod val="50000"/>
                  </a:schemeClr>
                </a:solidFill>
                <a:hlinkClick r:id="rId9"/>
              </a:rPr>
              <a:t>www.endomondo.com</a:t>
            </a:r>
            <a:r>
              <a:rPr lang="pl-PL" sz="1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pl-PL" sz="18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989013" indent="0"/>
            <a:endParaRPr lang="pl-PL" sz="1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6454" y="798593"/>
            <a:ext cx="3561906" cy="44880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21162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47413" y="5688420"/>
            <a:ext cx="2186763" cy="1366235"/>
          </a:xfrm>
        </p:spPr>
        <p:txBody>
          <a:bodyPr/>
          <a:lstStyle/>
          <a:p>
            <a:r>
              <a:rPr lang="pl-PL" b="1" u="sng" dirty="0" smtClean="0">
                <a:solidFill>
                  <a:schemeClr val="tx1"/>
                </a:solidFill>
              </a:rPr>
              <a:t>Koniec </a:t>
            </a:r>
            <a:endParaRPr lang="pl-PL" b="1" u="sng" dirty="0">
              <a:solidFill>
                <a:schemeClr val="tx1"/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102009" y="5244535"/>
            <a:ext cx="3730256" cy="1463040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tx1"/>
                </a:solidFill>
              </a:rPr>
              <a:t>Dziękujemy za uwagę </a:t>
            </a:r>
            <a:r>
              <a:rPr lang="pl-PL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9" y="384775"/>
            <a:ext cx="6110174" cy="4582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99" y="934426"/>
            <a:ext cx="6149266" cy="461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705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" y="75561"/>
            <a:ext cx="12171944" cy="67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17"/>
            <a:ext cx="12192000" cy="687131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41" y="585216"/>
            <a:ext cx="4403325" cy="3302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0" y="0"/>
            <a:ext cx="4355977" cy="3266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1420426" y="4771420"/>
            <a:ext cx="8247357" cy="17851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Rzeka Barycz</a:t>
            </a:r>
            <a:endParaRPr lang="pl-PL" b="1" u="sng" dirty="0" smtClean="0"/>
          </a:p>
          <a:p>
            <a:pPr algn="ctr"/>
            <a:r>
              <a:rPr lang="pl-PL" dirty="0"/>
              <a:t>Nazwa rzeki wywodzi się od słowa bara, czyli </a:t>
            </a:r>
            <a:r>
              <a:rPr lang="pl-PL" dirty="0" smtClean="0"/>
              <a:t>bagna, mokradła.</a:t>
            </a:r>
            <a:endParaRPr lang="pl-PL" b="1" u="sng" dirty="0"/>
          </a:p>
          <a:p>
            <a:pPr algn="ctr"/>
            <a:r>
              <a:rPr lang="pl-PL" dirty="0" smtClean="0"/>
              <a:t>Rzeka Barycz liczy 133 kilometry i jest prawym dopływem Odry. Źródło bierze w okolicach miejscowości Chynowa (Wielkopolska). Ciekawostką jest to, że Barycz jest uznawana za najleniwszą rzekę w Polsce, ponieważ ma bardzo niski spadek (0,035 %). Barycz przepływa min. przez Żmigród, Sułów, Milicz, Przygodzice, Odolanów.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36238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12192000" cy="6864659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22" y="255578"/>
            <a:ext cx="3160451" cy="237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86" y="807174"/>
            <a:ext cx="2317556" cy="3090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91" y="303827"/>
            <a:ext cx="3119021" cy="2339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0" y="3790978"/>
            <a:ext cx="12191999" cy="28931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Zamek Książąt Oleśnickich w Miliczu</a:t>
            </a:r>
            <a:endParaRPr lang="pl-PL" sz="2000" b="1" u="sng" dirty="0"/>
          </a:p>
          <a:p>
            <a:pPr algn="just"/>
            <a:r>
              <a:rPr lang="pl-PL" dirty="0" smtClean="0"/>
              <a:t>Ruiny zamku pochodzą z XIII wieku. Początkowo warownia należała do biskupów wrocławskich. W 1358 roku Piastowie oleśniccy wykupili budowlę i wzbogacili zamek o otaczający go mur i trzykondygnacyjną wieżę. Na milickim zamku została odnaleziona najstarsza deska klozetowa w Polsce, pochodzi ona z XIII wieku. Była ona wykonana z dębu i ma ponad 7 cm</a:t>
            </a:r>
            <a:r>
              <a:rPr lang="pl-PL" dirty="0"/>
              <a:t> </a:t>
            </a:r>
            <a:r>
              <a:rPr lang="pl-PL" dirty="0" smtClean="0"/>
              <a:t>grubości. </a:t>
            </a:r>
          </a:p>
          <a:p>
            <a:pPr algn="just"/>
            <a:r>
              <a:rPr lang="pl-PL" dirty="0" smtClean="0"/>
              <a:t>Z zamkiem wiąże się legenda o sznurze pereł. Opowiada ona o hrabinie Maltzanowej, która po porodzie udała się do swojej komnaty. W nocy obudził ją krasnal i powiedział, żeby przestawiła świecę, bo wosk kapie do mieszkanka jego rodziny. Hrabina za spełnienie prośby otrzymała perły. Skrzat postawił jednak kobiecie dwa warunki, jeśliby perła straciła połysk, jedna osoba z najbliższych Ewy Maltzan skończyłaby swój żywot, a gdyby perła pękła, w Miliczu stałoby się straszne nieszczęście. Pewnego dnia kompan hrabiego rozbił jedną z pereł, aby sprawdzić czy przepowiednia jest prawdziwa. W tym czasie rozległ się huk i zamkowa wieża runęła.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00036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6" y="0"/>
            <a:ext cx="12192000" cy="6858000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069" y="3778648"/>
            <a:ext cx="2246511" cy="2995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ole tekstowe 10"/>
          <p:cNvSpPr txBox="1"/>
          <p:nvPr/>
        </p:nvSpPr>
        <p:spPr>
          <a:xfrm>
            <a:off x="31471" y="4192575"/>
            <a:ext cx="8018217" cy="26161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Park i Pałac Maltzana</a:t>
            </a:r>
            <a:endParaRPr lang="pl-PL" sz="2000" b="1" u="sng" dirty="0"/>
          </a:p>
          <a:p>
            <a:pPr algn="just"/>
            <a:r>
              <a:rPr lang="pl-PL" dirty="0" smtClean="0"/>
              <a:t>Pałac Joachima Maltzana to najbardziej znany zabytek Milicza. Maltzanowie założyli tu pierwszy na Śląsku park w stylu angielskim, który ma ok. 50 ha. Od północy graniczy z Baryczą, a przecina go Młynówka, obok której rośnie największe drzewo w parku. Znajduje się tu ok. 80 gatunków drzew i krzewów. Pałac zaprojektował znany architekt Karol Geissler. Joachim K. von Maltzan pasjonował się końmi. Dlatego przed pałacem obok fontanny Życia i Śmierci stoją dwa posągi tych zwierząt. Na zdjęciach Czarna Brama wykonana z rudy darniowej (Fot. 1) oraz Brama Wjazdowa (Fot. 2).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8" y="170452"/>
            <a:ext cx="2790547" cy="2092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lipsa 4"/>
          <p:cNvSpPr/>
          <p:nvPr/>
        </p:nvSpPr>
        <p:spPr>
          <a:xfrm>
            <a:off x="2448880" y="189183"/>
            <a:ext cx="427485" cy="4350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1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993" y="1381056"/>
            <a:ext cx="2008843" cy="2678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Elipsa 7"/>
          <p:cNvSpPr/>
          <p:nvPr/>
        </p:nvSpPr>
        <p:spPr>
          <a:xfrm>
            <a:off x="8802854" y="1534779"/>
            <a:ext cx="436612" cy="480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2</a:t>
            </a:r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825" y="286615"/>
            <a:ext cx="2795757" cy="2096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66" y="4290324"/>
            <a:ext cx="1681024" cy="2241365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32" y="1504350"/>
            <a:ext cx="3553152" cy="26648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843" y="404396"/>
            <a:ext cx="2306739" cy="30756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089" y="2131554"/>
            <a:ext cx="2878360" cy="21587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94780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pole tekstowe 6"/>
          <p:cNvSpPr txBox="1"/>
          <p:nvPr/>
        </p:nvSpPr>
        <p:spPr>
          <a:xfrm>
            <a:off x="110310" y="3878561"/>
            <a:ext cx="9171912" cy="28931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Kościół Łaski pw. Św. Andrzeja Boboli w Miliczu</a:t>
            </a:r>
            <a:endParaRPr lang="pl-PL" sz="2000" b="1" u="sng" dirty="0"/>
          </a:p>
          <a:p>
            <a:pPr algn="just"/>
            <a:r>
              <a:rPr lang="pl-PL" dirty="0" smtClean="0"/>
              <a:t>Kościół jest jedną z najpiękniejszych milickich budowli. Budowę rozpoczęto w 1707 roku, a zakończono w 1714 r. </a:t>
            </a:r>
            <a:r>
              <a:rPr lang="pl-PL" dirty="0"/>
              <a:t>Duży wkład w nią wniosła rodzina </a:t>
            </a:r>
            <a:r>
              <a:rPr lang="pl-PL" dirty="0" smtClean="0"/>
              <a:t>hrabiów von Maltzan, </a:t>
            </a:r>
            <a:r>
              <a:rPr lang="pl-PL" dirty="0"/>
              <a:t>którzy od roku </a:t>
            </a:r>
            <a:r>
              <a:rPr lang="pl-PL" dirty="0" smtClean="0"/>
              <a:t>1590 </a:t>
            </a:r>
            <a:r>
              <a:rPr lang="pl-PL" dirty="0"/>
              <a:t>władali Miliczem. Architektem i budowniczym był Gottfried Hoffman z </a:t>
            </a:r>
            <a:r>
              <a:rPr lang="pl-PL" dirty="0" smtClean="0"/>
              <a:t>Oleśnicy. </a:t>
            </a:r>
            <a:r>
              <a:rPr lang="pl-PL" dirty="0"/>
              <a:t>Wieża kościoła początkowo miała około 59 metrów, </a:t>
            </a:r>
            <a:r>
              <a:rPr lang="pl-PL" dirty="0" smtClean="0"/>
              <a:t>jednakże w </a:t>
            </a:r>
            <a:r>
              <a:rPr lang="pl-PL" dirty="0"/>
              <a:t>obawie przed runięciem została w </a:t>
            </a:r>
            <a:r>
              <a:rPr lang="pl-PL" dirty="0" smtClean="0"/>
              <a:t>1789 </a:t>
            </a:r>
            <a:r>
              <a:rPr lang="pl-PL" dirty="0"/>
              <a:t>r. skrócona i jej wysokość obecnie wynosi 49 metrów. Na wieży znajdują się trzy dzwony ufundowane przez </a:t>
            </a:r>
            <a:r>
              <a:rPr lang="pl-PL" dirty="0" smtClean="0"/>
              <a:t>rodzinę von Maltzan. </a:t>
            </a:r>
            <a:r>
              <a:rPr lang="pl-PL" dirty="0"/>
              <a:t>Arcydziełem zdobiącym kościół był żyrandol odlany z brązu pochodzący z </a:t>
            </a:r>
            <a:r>
              <a:rPr lang="pl-PL" dirty="0" smtClean="0"/>
              <a:t>1720 r</a:t>
            </a:r>
            <a:r>
              <a:rPr lang="pl-PL" dirty="0"/>
              <a:t>. </a:t>
            </a:r>
            <a:r>
              <a:rPr lang="pl-PL" dirty="0" smtClean="0"/>
              <a:t>i </a:t>
            </a:r>
            <a:r>
              <a:rPr lang="pl-PL" dirty="0"/>
              <a:t>bogato zdobiona ambona wraz z barokową </a:t>
            </a:r>
            <a:r>
              <a:rPr lang="pl-PL" dirty="0" smtClean="0"/>
              <a:t>chrzcielnicą, które </a:t>
            </a:r>
            <a:r>
              <a:rPr lang="pl-PL" dirty="0"/>
              <a:t>zostały w </a:t>
            </a:r>
            <a:r>
              <a:rPr lang="pl-PL" dirty="0" smtClean="0"/>
              <a:t>1955 r</a:t>
            </a:r>
            <a:r>
              <a:rPr lang="pl-PL" dirty="0"/>
              <a:t>. </a:t>
            </a:r>
            <a:r>
              <a:rPr lang="pl-PL" dirty="0" smtClean="0"/>
              <a:t>przeniesione </a:t>
            </a:r>
            <a:r>
              <a:rPr lang="pl-PL" dirty="0"/>
              <a:t>do </a:t>
            </a:r>
            <a:r>
              <a:rPr lang="pl-PL" dirty="0" smtClean="0"/>
              <a:t>katedry poznańskiej. </a:t>
            </a:r>
            <a:r>
              <a:rPr lang="pl-PL" dirty="0"/>
              <a:t>Pozostały natomiast w kościele oryginalne, 33-głosowe organy z roku </a:t>
            </a:r>
            <a:r>
              <a:rPr lang="pl-PL" dirty="0" smtClean="0"/>
              <a:t>1718, </a:t>
            </a:r>
            <a:r>
              <a:rPr lang="pl-PL" dirty="0"/>
              <a:t>ufundowane przez barona </a:t>
            </a:r>
            <a:r>
              <a:rPr lang="pl-PL" dirty="0" smtClean="0"/>
              <a:t>Salisha. 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553" y="414302"/>
            <a:ext cx="3148891" cy="41985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5" y="156377"/>
            <a:ext cx="3767091" cy="2825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42" y="258319"/>
            <a:ext cx="2521443" cy="3361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4291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92818" y="24612"/>
            <a:ext cx="9987379" cy="40383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l-PL" sz="20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Śladami rodu von Salisch i małe co nieco o historii Postolina</a:t>
            </a:r>
          </a:p>
          <a:p>
            <a:pPr algn="just"/>
            <a:r>
              <a:rPr lang="pl-P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pl-PL" sz="1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ierwsza wzmianka o Postolinie pojawiła </a:t>
            </a:r>
            <a:r>
              <a:rPr lang="pl-PL" sz="1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się w 1364 r., kiedy to decyzją sędziego milickiego na skutek braku udokumentowania posiadanych </a:t>
            </a:r>
            <a:r>
              <a:rPr lang="pl-PL" sz="1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włości, </a:t>
            </a:r>
            <a:r>
              <a:rPr lang="pl-PL" sz="1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Naczesz Podstolic został pozbawiony praw do dóbr sąsiedniej wioski </a:t>
            </a:r>
            <a:r>
              <a:rPr lang="pl-PL" sz="1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Pracz. </a:t>
            </a:r>
            <a:r>
              <a:rPr lang="pl-PL" sz="1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XVIII w. wieś była siedziba rodową Postolskich. Następnymi właścicielami były kolejno </a:t>
            </a:r>
            <a:r>
              <a:rPr lang="pl-PL" sz="1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rodziny: </a:t>
            </a:r>
            <a:r>
              <a:rPr lang="pl-PL" sz="1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von Poster, von Maltzan, von Lossau, która w 1826 r. w wyniku upadłości zmuszona była sprzedać te dobra Rudolfowi von Salisch</a:t>
            </a:r>
            <a:r>
              <a:rPr lang="pl-PL" sz="1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Tej ostatniej rodzinie wieś Postolin zawdzięcza bardzo dużo: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Park dworski w Postolinie, arboretum rodzimych i </a:t>
            </a:r>
            <a:r>
              <a:rPr lang="pl-PL" sz="1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egzotycznych gatunków </a:t>
            </a:r>
            <a:r>
              <a:rPr lang="pl-PL" sz="1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roślin oraz ruiny pałacu zburzonego w 1945 r. (Fot. nr 1,2- zdjęcia fragmentów ruin pałacu);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Zameczek myśliwski von Salischów na Wzgórzu Joanny, którego nazwa pochodzi od imienia żony Rudolfa von Salischa, a matki Heinricha;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Kościół w Postolinie ufundowany przez Heinricha von Salischa, w którym to w 2010 roku odsłonięto pamiątkową tablicą upamiętniającą 90 – tą rocznicę śmierci jego fundatora (Fot. nr 3- Heinrich von Salisch).</a:t>
            </a:r>
            <a:endParaRPr lang="pl-PL" sz="19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498"/>
            <a:ext cx="3259673" cy="2444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703" y="3929081"/>
            <a:ext cx="3397188" cy="254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utoShape 6" descr="data:image/jpeg;base64,/9j/4AAQSkZJRgABAQAAAQABAAD/2wCEAAkGBxQTEhUUExQUFBUXGBcVFxgYFxcXFxgYGBcWGBUcGBcYHSggHBolHBcXITEhJSkrLi4uGB8zODQsNygtLisBCgoKBQUFDgUFDisZExkrKysrKysrKysrKysrKysrKysrKysrKysrKysrKysrKysrKysrKysrKysrKysrKysrK//AABEIAREAuAMBIgACEQEDEQH/xAAcAAABBAMBAAAAAAAAAAAAAAADAAECBAUHCAb/xABFEAABAgMFAwgGBwcEAwEAAAABAhEAAyEEEjFBUQVhcQYTIoGRobHwMnOywdHhMzRCUpKT8QcUFiNUctIkRGJjFYKiF//EABQBAQAAAAAAAAAAAAAAAAAAAAD/xAAUEQEAAAAAAAAAAAAAAAAAAAAA/9oADAMBAAIRAxEAPwDeBMYqVyjs6sJjvX0V/CMpMNDwMais0wnHwyLEEeRlpAbNVt2QPt//ACrdu3iGVt6QC18/hX8I19ztKj5CFMtNCz8PI4QGwP8Az8j75/Cr4QyuUNnFCvEt6KvhGtxODlx3jvEFNoBBxbw6sB8oDYI5SWf75/Ar4QyeU1mJa+dPRV8I1/KnOajrx3YgAvugUuacGwNdzQGxv4ks/wB8/hU/Y0MeU1n++fwq+Ea/5wNQvRojNVvL/PB/OMB75XKuzD7SvwKhfxXZ/vL/AAK85jtjXdGxYcNYGqYRQAed76wGxlcrbMPtK/AYQ5XWbVX4TGsjjw4e86PrE72RcUw7zhAbKXytswzX+EwI8tLN/wBn4CfCNaTHAIcmpNTrVg+WP6AQNC2BPidz+6A2b/G9m/7c/saPv3RA8u7L/wBn4Rq2sa1XNL5a45g1NYqzDuqcOuA2ieX9lGPOj/0+cR//AEOyYjnSK1CKU641LNmHXXj4QAqOcBuBX7RLJpO/AP8AKIK/aPZB9mf+Af5RqZS9euATlsMhTdAdGyJoUlKhgoBQ4EOIUB2Uf5Mr1aPZEKAPN9E8DGorMghIeobVuOXjG3Z3ongfCNSyALoqQAG0pm2sAQmgrTQHtxG+AT0EGjYatQV8fGDlQdnOe7z8jEZyQddMccMuowFc8C+J1+D4QSYwGVaFvn5wifMJGNfOvbAVygM+09jPugGEyj1r4U0zZhuiCFnrcxMykl6frhSvlojLljSuJYY5a0gJyxSp6+ArFggvocjxYjHy7QBgKb9cgSYMADlu3d8AMkjR6/AZ6xXVWr5Dg/b1xKapN7Dr8+aQGe1WDV72+He0Ay0b+PcadTQpYrUt8cOv5QpJGj7jq+Labod8WYPR2B1xEA6pQGJbTPz8orzEDF/c2vvg4DpZQcp0cVx6s6b4HNU97c2QbQZYwFGZQmoGDeSPLxXmKwYvvenlourIJNBR9DXGBPoMN2NYCks6+e7f3wJQ7MPGL5G4fPEv2d8DWoNhjTzXd46wFNt/jh4jCK9oW4PCuNdIuLx+NM4qTzTq8HgOjdlfQSvVo9kQ0Psv6GV6tHsiFAHn+irgfCNRWFZKQRoH/Q79I27N9E8D4RqPZyOgjgKvw38YCyZeNcKjj1ccYMqWXBxY14bmhgK0xwwGH6wW9h1Phm+cBVmy+lR2Zn68Md0QMo14u+nfSCKG6uuG/wA/OBl3Ip159sANIujvZga9XkdcO+869pFGfrhxKzLUx+e7CCWCyTJpaUi+2Og4nAYawFWZXPNW7DCGSKd3Zh7+2MvN2EoFpig+VwFbbn84Q42GSOisnqpXKhcfOAwMxINXJ4cM9Me+BzmrT4CkZ2byenJN4BxuIO/Lfu90YS02aYk3VyyHwOIxpjgWbGAryjXFh1b+747oKpIZ8B5+UEnWDm0n+alRBAUm6oFKnBALjN8cDFeWC1S2u8/Hh7oAspQZznk9fBtO6AkF6DDt3QRa2bf59wEDUpsHb9POkAGdw7/O6AnHAsPCLKi4yGWZ98VVGhff2E6PAQCxeLg4byR38OyBLmhyT7+GDwyzu1pUvXOAzTWnvx6s4Bphr8MPONYqrNDn+kEmqfw6vGATEUPCA6S2V9BK9Wj2RDQ+yvoJXq0eyIaAsTcDwMamshISkJAApqch8I2zO9E8D4RqGwqN0HEMMAcwNcflAXkqLFgOwxJCnd+8drPnAVKaofXqAyx7IEtbkM4f4V874CwvDu8GyiWWlRmz4t1H3xWmTPSd92GkRSuhbVu8jXy8BbkWczFpQBUljjTfwaPc/u6UJEmUBQB9HOahS8o4141wjx/JUDnkjM1AYFi9SeADx7zZ9mCLxzUpSiTqTj2N1AQFaRskMCskkZUAHYw8BFmYgJFItLMYnaVqCQawFPaNpIFDxjyu1bSa1w1z6h5pGStM+rnPEk4R5m3WlybuAppAUbTbbwKFuSRcUoMTcehObJNRXSKuzba6lSlkXxQHEKAORxfCKO0Z5CsfvAucj7vlGLt84374NXBrq1erGA9UpBGnfCUs9R7urSuMC54qSkkMopSdK++GmKOJyp+sBCYDhpnl30gRWT1eOUS5zNvO+ALW+R3nhi7QELu/t3aCBTUu/GjisFWjd5pUNxzgSwO7zhAAWN8V5oZxuMWDv+DQJaaHzkYDpDZX0Mr1aPZEKH2Z9DK/sR7IhoA0/wBFXA+EahsCuiHIHRFcxTAN2Rt6f6KuB8I0zY3ZLaJ7xWAyUyYBVhr57s4aaQRk7a5u9NaN8oqc8x07Pfl8IJfoGOg7tSd3dAKYpg5yw7m36xNLADe7/p1xGaihq1Mz7zn5EDSpsyRx1HfUfpAZvkzNCZhLgOlSRQ4qUEht5JEbDKmpGu+S5TfmKU3QCDgDQLSSRTIaax7WdbUA3lKZIDgwFi0pJwjBW5LrKXenZ1O2QhTuVlmcpRPQpWSWunvjDSNtJVNC0F01BaoJu8Ksc4BW6zFKS5y8+EeZngJGeJNAM9Gg20eUsma5UspD3QkC8tTGtKNWg1L9eE2ttW4m6JMxALkKmBbmlMSkP1FtYDEbRtIWovQvppgOwCMbOLuP0h5anJwfu74FNBrrAezlI6KP7U5YYZw7BnIycHduh0ISoBVGN3AuHYU74KEdHJxg3Wa92BgKSqVI+WOeEVyl/O/9IuzZdXDdnDuYd8VpksZHBmbDxgAzF4sOv9fNYrTQK+Tugq1EU46ZUG+KsyoZ4BKOZbhTWEo4lste2Bk1y7B74jMVQ8PdAdI7L+hlerR7IhQtlfQyvVo9kQoA830TwPhGlbJMdCasQBroKeHbG65mB4GNGSJd4DKg8IC0S49Leaed0EvBgb2TZ49XGK6Zl3J3d6vjXMee+GtDlm3b2LvhljAWJqwR7s+2sVjPqWwLZ6Zb3hwWDDccOMCX6WZ7cX+cBn+S8pJUrnJqJaFfymWSBMWu8UJDFNXSTjuzjN7cVzFmSpQKkyyUqdrpCLyUhRzdbNlXqPmNibOl2h5c0JKb8qYcahJWlTHU3wI9xZLZJtMgKZpZU91VS6Feip6GoBY0YjjAam2sm1zRzhSuUjC4SZSEirDm1EAku4pm0X+Rdhm/zUqKkgS1LKUqudIAP0gCcw4pgY9XtrYExcx7MkBSiTzh6ZS7B+mKZ4uYyOw9hCQmYl7xEtSCcTeUXU51fxgNT7M2cVzJiZc3m19LUEsapQt3yJNQ4prBtpWdcpRCVru0ZK0qD43gvJVab2weK8ySEzlhQYBdDUNpUYcYzVo2MtSTdnODgCkBRD5qTUiA8wqQ1Q905kMeoV8YDNIBfsi7tBBQLpyoYx5qPCAzXJwkFYJo17hdIBPFiY9HzoY4P83469sYPYaGCyCcg9NATR8IyS1lvlAKaW8dIozpgr3u48mLC5mVTTdXUxVtC31GO/zlAVphGHvpFeatmAz7ut4kpOh3vFVZL4wBCpmiK1UPXETr8Ikag9cB0lsr6CV6tHsiFC2X9BK9Wj2RCgLC8DwjRllHRTiDdGe6lG8tG9F4GNFWRfQTXIVozl6d0AlzGD504UJybe8RvAkEAt53MztnBJqU5nLcMBSvU1OyAszCpBdq5cG1gFeo1QRWumD0GVeyBc4XKjwOfCJTEVemGgfLsgKy5cUyej0/XSAvbE2l+7T5cw9JLsoUqg0LDXNtRGwZVilmyTFIDJUqZNSXcVAqkMCAWdsRWNW0BD6mu7EVMev5MWmYbJcSbzLa7eFAoA4aFz84DKbR5QmTZiUUxAbuG8vFSdyw/dLJLSqTMvFACisMFzFOqYQr+4qpjuwjIDZUq7ftBPRdVaBLubyjriw4M7RW21tNE2zlJCCkggXvRDg3Q2oDfLCA1bb9rla1kJDLBBzx3674ydj2nMTKSlQJYUJ7PcIr7Q2fKkhF1QUauHBdm0wdy24QOZtBIpLJU1EqcpJD0cbxiPJCtb5xUagdUAkyipQSA5Jup3k0DwrSpy9Rwy7GHZEP3hSClacUkKD6g98B66zWa4hKU5VLDFT1J3Q0xGY6twq3n5wKw29NoHRcLbpJJr1bvCLC5J3dkBTUDizeFerqiqs7hrpXLzSLc8OcBTPfGLmKILQEZjvFdQ16os+WpApoMAEph1GhrDHL9IaZgYDpbZP0Er1aPZEKG2N9Xk+ql+wIaAuGNC2VZZNTk2WAbDWN9GND2NfRAfAAlqjtxz85ge9jVizalq5aY9sAWSA7nPMeAOGOsWJhBOdOp88e2Kpdus4YlyzU4QA+cNWOIwej9sAKgHByOrivk9kOZzZZsczk2W6ITTUuAMKab8HgBTVnV8ndvNX7Y9XyAk3746L0Z6li95go4UTUak6R4+Yv4dlA0ej5CFRmrAvpvoISWcUfXqqN9ICzyvtakquSgVqNfRCkhiPRQQXYjE5ECPPyeTypiecnLxIo59JRo5SGDmhz1jY0uwSylSFOo0dzmQWd63WDsQM6VipbUplgqUEXki8Km6DdABu1D4JBywA0DXdt2OEEo5u4WCnKlqDFwzXciC9DplFSfs0g9FiN2D1yxq2nwj0dttBWuWEFsSXrQMxYmmKjrFdbJlIWCgKAJAcuMSzPpd7VQHmsXLQWctKbOR9uYscUoRU9RUU/h3QTakm6u9RiasKPmMW7N+kYu0KvKOmA3QEZc0pIUklKhgQWMZ6xcplNdmpvP9pLA9YwMYACERAeqmTwsOgu+JEU1pL57sIwMuYpJdJY90ZOzbTSpgronCmEBZZt8AmTCYLNL1FRxfLhAC+hgGhl4GHPXDTUljAdKbF+ryfVS/YEKJbIH8iT6tHsiGgLZjnqwE3RTiz4UjoYxzps+8wqWwgLgmVGOD57mxgSl0oKY4Yl8jjDTaHrPu3d3CJAGuGPmujQA5iWFQDvbsbhWLMjYylsVnmx3tXDqiNmCBfmTD0ZYcDVTsA3b2CBbCK57qUokO5qzlwwgM1ZtlykJcpBILuWyOmWHl4t7I2iJVoS10mgAo4dsTuZ6xj9p2s0lJrVmqG1J1pE7FZubFF9I1Uc/gRh25wHo9rbQP0g6SaOCagHEhjgdSC95hQMfM7U5QOCkpKnCVMo3cbxDgHEuCxqRjpGP5Q7WXKITilQLpIH/qxOQfvOsV9jWD97IRzwlTFuqUVg3ZiwClUoqvUUGo4qCesLK7ZcmoJSkqI6T1ZTgvwuOOLlziVOmjpgDoFwQFVzKTUNVQPHDExhdsWZdmmTJM4NNSbpAcpYgEFJLdEhiPDTGzbWtWJOZ7cYDJbXmpSSkYgsz3g6aAgjiz7ow8I78d8KAk0NDvCgGIiLQS7DGAeXOUnAt4RckWoKoWfTKKChCIpAZQoiEwUI41pAbHOKqGrV3wZYLHrgOldk/QSvVo9kQofZX0Er1aPZEKAtRznYyboHjpXz1R0ZHNtnwbDSAsqVTA9Zcb/O6IXqfOGUc2B+Zh5Eu8oXnYdJXAVPnfANt6bdkoQQxUSsvmBRMX+TLos5mYB1cScPlhGB2vazNQhasitOeDhvO+PUWaXdkyZYFbiTo6j0j5MBLY1nK1laxUsADvoO8iMnNQyi4ZWIz34Y+d0CnKCUKwFMRStWZsf0ivKnKmc2odF3fHAbzgKGlXgPM8sz00DRL9/ccIqJtsvmwlaQbqSENTpKVevK1ZwOqD8r353qGmfCLnIjk3Lt9oEubNVLAlqWyWvKKSkABwRgpzj6MAOTsznpgQm8tSXMyZMe8o4DoklmFAHyjA2mS0xSQQQCQ4wLGNj8rOT/AP42QtaJ6lCa8sBYHO3iD6JSzjEk5b41pKS0A9yHuRICHVARaE0O0OBARaImCGIGAYCEoRJMOgPWAey0UN9IuTDQjdFFaqjdF+aXS4zEB0psr6GV6tHsiFDbJP8AIlerR7IhQFuObLPhwjpOOaZCTp1cNDAGWA9PDhBElpU46Iu4MBeLPECgDHz8cot2WzhUua5YKTdfAA0Ic+cIDCrl/wClSr/sI7o9itnAdrqAHORYPRo8fK+rKScUzEk8DQGPWhP2twYOCCW16s4B7eCs3X6IZSt5+yPOhi1IAwYUAbrw8DFewTb05ctTFkBYdmdKkktwCjF0zEhIyejONaEcajhAeG5VqHPlq0Gne2cA2LtFcidLmyvTlqCkjXJQO4gkHjDcpFPPXm7HtD9kVZMxsA534dkB6flDtle0bUi8CmWSQlIJZEpPSWRqWBdWvUBjbYlKlKLAYkNhR2DcGiWyklFnXMJZUw82hsRLTVZHEsH/AOBgUqVU5BjWp4d5AgMcRCMSmQOAd4cxB4JdgIQN6wRQgSU1L5QDrVlE0lhEEjOGSomAdUXrMt0NpTz3xQIgtkUajUUgOodkfQSfVo9kQ0LY31eT6qX7AhoC7HNcs08/COlI5plliriffAEmTC9a7/HzujK7IpJWcSSX0Zs9dYw1wkhIq9AzHq86xn58sSwJYNAOGOJLeEB42fNcl6Vp8I9stfRSq8WxoQWcPrpHhrci6sjQx6nY0+9IBJNApAFaEU+BgFs+0Na0H7xuCr1mAgYuPSIjIzrUGUN9GwvB/RrSlW0RpHnNoJCahXSSxxqC7jKMltm3BUtC0ML6QpgcCKqG4BQI92cB5O0rJWSaly8PIlqWpKEjpLISN5JYd5iC8XjNckpDzFzThKSSNL6gUo7OkeIEBkNrXUlMuWQ0sc2MaXce0kk0xJipfZBZn99Ib90UqYcSomvEt7zANozEy3S96ZmAaDcTrAUZ5q9IgmsRSnMwjAOwgjQMJh1GASlRE1EDVE0J8+EA02HQKQ6ZZzhy0AzQwoYSYaZhAdR7G+ryfVy/YEND7G+ryfVy/ZEKAuRzbIxU+pHfpHSUc53WUsb1ccct8BZ2WZcsmbMIBfognd8oZFsE1a1Bg5DA6ZRl7RyelzJQUXF1IrRxiS9d8YO18m5iKyzf7jl8YDE7clfzCRxoe3CMtsCS9mFRVSjwZq1avxjDW8qYXgUlmLhjSM/yeQDZUliekujtmOyAw20h0y1N3j+kBlLNxScW6Q98Tt6wVYv2ZcIjYUhSmOBoeuAxahHueT9gIsoT6JWoTVE06JYS+low/wDqPHyJBVMuEgdJiTQBj0idwrGZ5QbfE1pMl0yUgJc0K2zVond1nQAPaO1AFKEkuMDMFHy6O7fGJRLziCIs3nygIqiF2JmkQgJCEoQoGt4CC4sIZsYrFUWZaaPAMstAUpcvEl1iaEQDBG+ITcIKsQKaIDqPY31eT6qX7AhofY31eT6uX7AhoC7HPcoBS1g3WClEk6JVqcI6EjQqUIly1rW6lKWbqMlOSz7oAdjta7y5oVMmpDi4lCmNNT7oMOWaUhuZukGuAajabzFpVkmTJKAtQloIdTY/8UJGAYE9pi7ZuTtlLp5t0hnUol3NHNcPlxgPKWi0ztpTZcmTKTfrUZJepUrJAep97R7iRyXsdllCVNmrmLBJJSrmxeILsA5bHEnwh506RsuzkSEtOn1JqSEv0EpzzdtTF/ZuybNZZfOWs89PPSWlSipKCo+iEuxYnEu5fAQGJl/s6sk8gy5lpY5jmykcVFDDhjA9r/s6k2aWZsudNvIqygmYFDPooSC/B+EeysG05k0pCEplSiL6VKYXkAhzLTmK44BwdHykq0JJUJXSIoTixzD6wHOG10tOWoFwpRILEBT1VjvikVxsLlDLmKnrTOKZ0tSrwAcAEKNMmIDgnSLG1Z6kyALFZZEoM6yiWlcwtUkKW6lDg5AfEQGvJUWCYaYmYVkqQq8SXFxq50Ax6okpCvuqb+0/CAGtWEMTECuFfgCCBrXD3oHMMANRiwn0YARSLaTQcIAEuDCH4Q5MAObApmBiZFYjMzgOotj/AEEn1aPZEKH2R9BJ9Wj2RDQFyNEbNlIJmTJp6KJhuA4EilQ1Rwje8c27Svc4UAlr62DZlaoD0Mu2qtM4ZpFNAMQKDtjMiYEgpxwBDYvh4eEY2wSEyEUdzQlgFPh76QabNUQR9ouA+pYY8QKQF9Ejn7em0TJbWSyywUkiipktIyz6Wf8AxGkAs9pl23aChMBTJShc9YJ9O4UgAkEsl1mgbDfGd5WpmybLzcv0EISg9GvpBJUeJGWseE5GW8ITblkubsqWksWuqUu9UCmCYDL8odprXNXZ5XPTFTrqJAvJuILpu0A/lhN1bsHKcTHuZiU2SzCWlXTu4k1Us4kk6nIbo8ByWt0uRZ5s1H1uauYAtTlMtKAks+JBKnLVw0EeTt+2rXbV3Sq+oVLUSSBjuwgPVTLOU9IiiiUpJLuWJLP4wwWqtCli/Vm+dW8tGD2DtIpnhNqKwsC4m+QEpcvV8E5sM2NY9NMAUOgQxzBycv45awHj7XtL+bMZz06dR36wKZalX+iSWfPz5MU51VrP/JXiWhSEgO8BdCiU9JnGLsaMDAqFLlKcMWGo0GkV1tlBH6PzoIAMtQKwAM2ZtYuWjZyUs9DnXwxpEdgWcKnC9gC+LYGH2zaucnEJ6KUlg3fWAx0yVdLY+dYaZe0p3RZtMl0vDrmKZJGDMdH3iAqMfJhwCK4wedJGIA4DCGkkGmEADnIZZ8INMs+kAUNYDqPZH0En1aPZEKFsf6vJ9XL9kQoC5HPE+zvaXdgJqgXyAWfPXHQ8c9WsjnZ398z2iD3P2mAscoNplBQA1akeBB31iC9pnmlzAOkm4pLnO8jvqmMJtCU4dOA7gfdGZ28m7s+ULrFakAkZgJWoE6wHrdubfm21E0WWbLurQm6DiAalJ0XjU6dY8tsPYNply5qegkTE1BzKVJJBejteI4Rh5FkMxpljU0z7ckKCZiVZmWCf5iDUsHUHYhgCcjb9o2qWhItaKkMELF1ZTUFRSKp4kV0gMRJ2zckLkte6alDRlXQa4j0AeuH5IbTRZ7TLXOTelv0wwPAtmz4RiXrDKEB6P9oFukTrYV2Ygy7qQ4oL1bwSDkAUji8YSVbZgAAWQMKQEig0hpePnKAOD2Q18xImGuGAQVFmUqkVwiDksIA0ifzYURiQw3OGPcTAJEqtTjA1KpBEKMBYJemUVApgU9kSmzIBeq5gDJV84HiaRG/nAlQFu0gpSNXMVXoXxhiqGKaQHUuxj/p5PqpfsCGhth/VpHqpfsCHgLsaPtvJa2GdMIs8wpMxZBYYFZI6m90bwhQGjZfJG1u5s694YxPbHJy2LsqJIs00mWtKhR3SUqFHwIo4jd0KA5uPIu34fuk5v7YZfIu3/wBJO/D846ThQHNX8G2/+jn/AITEVcjrf/ST/wABjpeFAc0q5H2+n+jn0H3DDo5I28f7Sf8AlqjpWFAc1/wrbx/tLR+Wr4Qx5M27+jtH5S/hHSsNAc1/wxbv6S0/lL+EN/DFu/pLT+TM+EdLQoDmocmra31S0/kzP8YdHJu3f0lp/Jmf4x0pFQyZuSwd5TXuPndAc5nk1bX+p2r8mZ/jEf4Ytp/2dq/Jmf4x0eJc1h0kg1fouMaN1RFUqacFgUGT1ADtpV6VygOcP4Xtv9HafyZv+MMeTFt/o7V+RN/xjpAyptOmnEv0WBBA7xU9cNzc6nTQRmbpHYM/OMBzeOTFt/o7V+RN/wAYf+GbbX/R2r8ib/jHSZlzG9NL3Ww+0xqNz5VgfNzvvow+7nXGvDv6gWxUFNnkgggiVLBBDEEIDgg4GFFwQoB4UKFAKGEKFAPChQoBQoUKAUNDwoBQxhQoBCHhQoBQoUKAUMIUKAeGMKFAIwhDwoBQoUKA/9k="/>
          <p:cNvSpPr>
            <a:spLocks noChangeAspect="1" noChangeArrowheads="1"/>
          </p:cNvSpPr>
          <p:nvPr/>
        </p:nvSpPr>
        <p:spPr bwMode="auto">
          <a:xfrm>
            <a:off x="155575" y="-1241425"/>
            <a:ext cx="17526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8524" y="1871889"/>
            <a:ext cx="1916467" cy="284345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97" y="4293164"/>
            <a:ext cx="3290656" cy="2467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http://www.postolin.pl/images/cw/plan_odnowy/plan_rys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633" y="4605750"/>
            <a:ext cx="2800350" cy="2209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a 4"/>
          <p:cNvSpPr/>
          <p:nvPr/>
        </p:nvSpPr>
        <p:spPr>
          <a:xfrm>
            <a:off x="11629748" y="1938761"/>
            <a:ext cx="248235" cy="280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3</a:t>
            </a:r>
            <a:endParaRPr lang="pl-PL" dirty="0"/>
          </a:p>
        </p:txBody>
      </p:sp>
      <p:sp>
        <p:nvSpPr>
          <p:cNvPr id="10" name="Elipsa 9"/>
          <p:cNvSpPr/>
          <p:nvPr/>
        </p:nvSpPr>
        <p:spPr>
          <a:xfrm>
            <a:off x="8895425" y="4062958"/>
            <a:ext cx="310934" cy="3048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2</a:t>
            </a:r>
            <a:endParaRPr lang="pl-PL" dirty="0"/>
          </a:p>
        </p:txBody>
      </p:sp>
      <p:sp>
        <p:nvSpPr>
          <p:cNvPr id="11" name="Elipsa 10"/>
          <p:cNvSpPr/>
          <p:nvPr/>
        </p:nvSpPr>
        <p:spPr>
          <a:xfrm>
            <a:off x="5958484" y="4431985"/>
            <a:ext cx="354792" cy="347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79911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53" y="822325"/>
            <a:ext cx="3888581" cy="518477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" y="-18276"/>
            <a:ext cx="12192001" cy="686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75" y="74140"/>
            <a:ext cx="5089751" cy="67863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5282214" y="3831580"/>
            <a:ext cx="6751161" cy="26161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Kościół pw. Chrystusa Króla w Postolinie </a:t>
            </a:r>
          </a:p>
          <a:p>
            <a:pPr algn="just"/>
            <a:r>
              <a:rPr lang="pl-PL" dirty="0" smtClean="0"/>
              <a:t>Został zbudowany ok. 1898 r. z tzw. muru pruskiego i służył miejscowej gminie ewangelickiej, po 1945 r. przejęli go katolicy. Wnętrze zdobi otwarte wiązanie dachowe o ozdobnej stolarce. Nawę z 3 stron otaczają skromne drewniane empory, wsparte na ozdobnych słupach. Wyposażenie kościoła pochodzi z przełomu XIX i XX w. Na uwagę zasługuje 14 obrazów drogi krzyżowej z ok. 1900 r. Juliana </a:t>
            </a:r>
            <a:r>
              <a:rPr lang="pl-PL" dirty="0" err="1" smtClean="0"/>
              <a:t>Waldowskiego</a:t>
            </a:r>
            <a:r>
              <a:rPr lang="pl-PL" dirty="0" smtClean="0"/>
              <a:t> z Wrocławia oraz olejny obraz Jezusa Chrystusa nad ołtarzem z końca XIX w. 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26" y="219154"/>
            <a:ext cx="4474424" cy="3373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13" y="883267"/>
            <a:ext cx="2149707" cy="2866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38" y="219154"/>
            <a:ext cx="1815679" cy="2420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50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Integralny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ny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ny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2497</TotalTime>
  <Words>2133</Words>
  <Application>Microsoft Office PowerPoint</Application>
  <PresentationFormat>Niestandardowy</PresentationFormat>
  <Paragraphs>97</Paragraphs>
  <Slides>27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Integralny</vt:lpstr>
      <vt:lpstr>Niezwykłe Miejsca  Doliny Baryczy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Koniec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Kowalski</dc:creator>
  <cp:lastModifiedBy>Zofia</cp:lastModifiedBy>
  <cp:revision>188</cp:revision>
  <dcterms:created xsi:type="dcterms:W3CDTF">2015-09-19T09:42:03Z</dcterms:created>
  <dcterms:modified xsi:type="dcterms:W3CDTF">2015-10-14T08:42:51Z</dcterms:modified>
</cp:coreProperties>
</file>