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6" r:id="rId30"/>
    <p:sldId id="299" r:id="rId31"/>
    <p:sldId id="300" r:id="rId32"/>
    <p:sldId id="287" r:id="rId33"/>
    <p:sldId id="288" r:id="rId34"/>
    <p:sldId id="289" r:id="rId35"/>
    <p:sldId id="290" r:id="rId36"/>
    <p:sldId id="291" r:id="rId37"/>
    <p:sldId id="297" r:id="rId38"/>
    <p:sldId id="298" r:id="rId39"/>
    <p:sldId id="292" r:id="rId40"/>
    <p:sldId id="296" r:id="rId41"/>
    <p:sldId id="294" r:id="rId4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7" d="100"/>
          <a:sy n="37" d="100"/>
        </p:scale>
        <p:origin x="-2196" y="-6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Prostokąt zaokrąglony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A624-5D5E-4FB4-8FB0-4FF6AB827552}" type="datetimeFigureOut">
              <a:rPr lang="pl-PL" smtClean="0"/>
              <a:t>2017-01-02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1BA785E-E62B-4574-858D-1AB40EEE0174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A624-5D5E-4FB4-8FB0-4FF6AB827552}" type="datetimeFigureOut">
              <a:rPr lang="pl-PL" smtClean="0"/>
              <a:t>2017-01-02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785E-E62B-4574-858D-1AB40EEE017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A624-5D5E-4FB4-8FB0-4FF6AB827552}" type="datetimeFigureOut">
              <a:rPr lang="pl-PL" smtClean="0"/>
              <a:t>2017-01-02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785E-E62B-4574-858D-1AB40EEE017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A624-5D5E-4FB4-8FB0-4FF6AB827552}" type="datetimeFigureOut">
              <a:rPr lang="pl-PL" smtClean="0"/>
              <a:t>2017-01-02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785E-E62B-4574-858D-1AB40EEE0174}" type="slidenum">
              <a:rPr lang="pl-PL" smtClean="0"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Prostokąt zaokrąglony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A624-5D5E-4FB4-8FB0-4FF6AB827552}" type="datetimeFigureOut">
              <a:rPr lang="pl-PL" smtClean="0"/>
              <a:t>2017-01-02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Prostokąt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1BA785E-E62B-4574-858D-1AB40EEE0174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A624-5D5E-4FB4-8FB0-4FF6AB827552}" type="datetimeFigureOut">
              <a:rPr lang="pl-PL" smtClean="0"/>
              <a:t>2017-01-02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785E-E62B-4574-858D-1AB40EEE0174}" type="slidenum">
              <a:rPr lang="pl-PL" smtClean="0"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A624-5D5E-4FB4-8FB0-4FF6AB827552}" type="datetimeFigureOut">
              <a:rPr lang="pl-PL" smtClean="0"/>
              <a:t>2017-01-02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785E-E62B-4574-858D-1AB40EEE0174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A624-5D5E-4FB4-8FB0-4FF6AB827552}" type="datetimeFigureOut">
              <a:rPr lang="pl-PL" smtClean="0"/>
              <a:t>2017-01-02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785E-E62B-4574-858D-1AB40EEE017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A624-5D5E-4FB4-8FB0-4FF6AB827552}" type="datetimeFigureOut">
              <a:rPr lang="pl-PL" smtClean="0"/>
              <a:t>2017-01-02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785E-E62B-4574-858D-1AB40EEE017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Prostokąt zaokrąglony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A624-5D5E-4FB4-8FB0-4FF6AB827552}" type="datetimeFigureOut">
              <a:rPr lang="pl-PL" smtClean="0"/>
              <a:t>2017-01-02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785E-E62B-4574-858D-1AB40EEE0174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A624-5D5E-4FB4-8FB0-4FF6AB827552}" type="datetimeFigureOut">
              <a:rPr lang="pl-PL" smtClean="0"/>
              <a:t>2017-01-02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1BA785E-E62B-4574-858D-1AB40EEE0174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Prostokąt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ostokąt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Prostokąt zaokrąglony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0A4A624-5D5E-4FB4-8FB0-4FF6AB827552}" type="datetimeFigureOut">
              <a:rPr lang="pl-PL" smtClean="0"/>
              <a:t>2017-01-02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1BA785E-E62B-4574-858D-1AB40EEE0174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facebook.com/ewa.krupa.927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1040854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pl-PL" b="1" dirty="0">
                <a:solidFill>
                  <a:srgbClr val="0070C0"/>
                </a:solidFill>
              </a:rPr>
              <a:t>Projekt </a:t>
            </a:r>
            <a:r>
              <a:rPr lang="pl-PL" b="1" dirty="0" smtClean="0">
                <a:solidFill>
                  <a:srgbClr val="0070C0"/>
                </a:solidFill>
              </a:rPr>
              <a:t>zrealizowany </a:t>
            </a:r>
            <a:r>
              <a:rPr lang="pl-PL" b="1" dirty="0">
                <a:solidFill>
                  <a:srgbClr val="0070C0"/>
                </a:solidFill>
              </a:rPr>
              <a:t>w terminie od 8 </a:t>
            </a:r>
            <a:r>
              <a:rPr lang="pl-PL" b="1" dirty="0" smtClean="0">
                <a:solidFill>
                  <a:srgbClr val="0070C0"/>
                </a:solidFill>
              </a:rPr>
              <a:t>września</a:t>
            </a:r>
          </a:p>
          <a:p>
            <a:pPr algn="ctr"/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>
                <a:solidFill>
                  <a:srgbClr val="0070C0"/>
                </a:solidFill>
              </a:rPr>
              <a:t>do 31 grudnia 2016r przez Stowarzyszenie na rzecz Edukacji Ekologicznej „Dolina Baryczy” w ramach konkursu Działaj Lokalnie </a:t>
            </a:r>
            <a:r>
              <a:rPr lang="pl-PL" b="1" dirty="0" smtClean="0">
                <a:solidFill>
                  <a:srgbClr val="0070C0"/>
                </a:solidFill>
              </a:rPr>
              <a:t>IX.</a:t>
            </a:r>
            <a:endParaRPr lang="pl-PL" dirty="0">
              <a:solidFill>
                <a:srgbClr val="0070C0"/>
              </a:solidFill>
            </a:endParaRPr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19200" y="3645024"/>
            <a:ext cx="6858000" cy="1231776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„Mój </a:t>
            </a:r>
            <a:r>
              <a:rPr lang="pl-PL" sz="2400" b="1" dirty="0" smtClean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region </a:t>
            </a:r>
            <a:r>
              <a:rPr lang="pl-PL" sz="2400" b="1" dirty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moim domem</a:t>
            </a:r>
            <a:r>
              <a:rPr lang="pl-PL" sz="2400" b="1" dirty="0" smtClean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”</a:t>
            </a:r>
            <a:br>
              <a:rPr lang="pl-PL" sz="2400" b="1" dirty="0" smtClean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</a:br>
            <a:r>
              <a:rPr lang="pl-PL" sz="2400" b="1" dirty="0" smtClean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pl-PL" sz="2400" b="1" dirty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edukujmy wspólnie o regionie Dolina Baryczy</a:t>
            </a:r>
            <a:r>
              <a:rPr lang="pl-PL" sz="2400" dirty="0">
                <a:latin typeface="Calibri"/>
                <a:ea typeface="Calibri"/>
                <a:cs typeface="Times New Roman"/>
              </a:rPr>
              <a:t/>
            </a:r>
            <a:br>
              <a:rPr lang="pl-PL" sz="2400" dirty="0">
                <a:latin typeface="Calibri"/>
                <a:ea typeface="Calibri"/>
                <a:cs typeface="Times New Roman"/>
              </a:rPr>
            </a:br>
            <a:endParaRPr lang="pl-PL" sz="2400" dirty="0"/>
          </a:p>
        </p:txBody>
      </p:sp>
      <p:pic>
        <p:nvPicPr>
          <p:cNvPr id="4" name="Picture 5" descr="Untitled-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20" y="346849"/>
            <a:ext cx="1873250" cy="76644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Obraz 4" descr="http://edukacja.barycz.pl/_img/_templates/l_edukacja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21110"/>
            <a:ext cx="1440160" cy="1418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Dzialaj_Lokalnie_log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36692"/>
            <a:ext cx="792088" cy="1186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0875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rgbClr val="00B050"/>
                </a:solidFill>
              </a:rPr>
              <a:t>Warsztaty w Moszycach</a:t>
            </a:r>
            <a:endParaRPr lang="pl-PL" b="1" dirty="0">
              <a:solidFill>
                <a:srgbClr val="00B050"/>
              </a:solidFill>
            </a:endParaRPr>
          </a:p>
        </p:txBody>
      </p:sp>
      <p:pic>
        <p:nvPicPr>
          <p:cNvPr id="4098" name="Picture 2" descr="C:\Users\Zofia\Desktop\DZL 2016\zdjęcia_warsztaty\Moszyce_Twardogóra_4_1_2016\Moszyce_wybrane\IMG_26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29" y="1403775"/>
            <a:ext cx="3518165" cy="263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Zofia\Desktop\DZL 2016\zdjęcia_warsztaty\Moszyce_Twardogóra_4_1_2016\Moszyce_wybrane\IMG_26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3494162" cy="262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Zofia\Desktop\DZL 2016\zdjęcia_warsztaty\Moszyce_Twardogóra_4_1_2016\Moszyce_wybrane\IMG_26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45629"/>
            <a:ext cx="3477141" cy="260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Dzialaj_Lokalnie_logo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186" y="332656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8528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6864" cy="1368152"/>
          </a:xfrm>
        </p:spPr>
        <p:txBody>
          <a:bodyPr>
            <a:normAutofit fontScale="90000"/>
          </a:bodyPr>
          <a:lstStyle/>
          <a:p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200" dirty="0" smtClean="0"/>
              <a:t>Kolejne </a:t>
            </a:r>
            <a:r>
              <a:rPr lang="pl-PL" sz="2200" dirty="0"/>
              <a:t>warsztaty w ramach projektu „ Mój region moim domem”  odbyły się w dniu 10 listopada w </a:t>
            </a:r>
            <a:r>
              <a:rPr lang="pl-PL" sz="2200" dirty="0" smtClean="0"/>
              <a:t>świetlicy</a:t>
            </a:r>
            <a:br>
              <a:rPr lang="pl-PL" sz="2200" dirty="0" smtClean="0"/>
            </a:br>
            <a:r>
              <a:rPr lang="pl-PL" sz="2200" dirty="0" smtClean="0"/>
              <a:t> </a:t>
            </a:r>
            <a:r>
              <a:rPr lang="pl-PL" sz="2200" dirty="0"/>
              <a:t>w </a:t>
            </a:r>
            <a:r>
              <a:rPr lang="pl-PL" sz="2200" b="1" dirty="0"/>
              <a:t>Korzeńsku  w gminie Żmigród</a:t>
            </a:r>
            <a:r>
              <a:rPr lang="pl-PL" sz="2000" b="1" dirty="0"/>
              <a:t>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2"/>
          </p:nvPr>
        </p:nvSpPr>
        <p:spPr>
          <a:xfrm>
            <a:off x="323528" y="1600200"/>
            <a:ext cx="2808312" cy="4495800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Gospodarzem spotkania była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Agnieszka </a:t>
            </a: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Ptak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animatorka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działań              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i radna w gminie Żmigród a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Roman 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Guziak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z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Ekologicznego Stowarzyszenia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Etna,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został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poproszony                  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 wspieranie działań edukacyjnych w gminie Żmigród</a:t>
            </a:r>
          </a:p>
        </p:txBody>
      </p:sp>
      <p:pic>
        <p:nvPicPr>
          <p:cNvPr id="1026" name="Picture 2" descr="C:\Users\Zofia\Desktop\DZL 2016\Film projektowy\zdjęcia do filmu\Korzeńsko_10_11\DSCN219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04975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Dzialaj_Lokalnie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83" y="461887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8323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Warsztaty </a:t>
            </a:r>
            <a:r>
              <a:rPr lang="pl-PL" b="1" dirty="0" smtClean="0"/>
              <a:t>w Korzeńsku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251520" y="1600200"/>
            <a:ext cx="2808312" cy="485313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l-PL" sz="2100" dirty="0"/>
              <a:t>W części ćwiczeniowej </a:t>
            </a:r>
            <a:r>
              <a:rPr lang="pl-PL" sz="2100" dirty="0" smtClean="0"/>
              <a:t> </a:t>
            </a:r>
            <a:r>
              <a:rPr lang="pl-PL" sz="2100" b="1" dirty="0"/>
              <a:t>Lidia Ratajczyk</a:t>
            </a:r>
            <a:r>
              <a:rPr lang="pl-PL" sz="2100" dirty="0"/>
              <a:t> ze szkoły w Korzeńsku  podzieliła się swoimi doświadczeniami dotyczącymi wykorzystania pomocy edukacyjnych podczas zajęć w terenie i w sali lekcyjnej.  </a:t>
            </a:r>
            <a:r>
              <a:rPr lang="pl-PL" sz="2100" dirty="0" smtClean="0"/>
              <a:t>Młodzież</a:t>
            </a:r>
          </a:p>
          <a:p>
            <a:pPr algn="ctr"/>
            <a:r>
              <a:rPr lang="pl-PL" sz="2100" dirty="0" smtClean="0"/>
              <a:t> </a:t>
            </a:r>
            <a:r>
              <a:rPr lang="pl-PL" sz="2100" dirty="0"/>
              <a:t>z dużym zaangażowaniem pokazała jak korzysta </a:t>
            </a:r>
            <a:endParaRPr lang="pl-PL" sz="2100" dirty="0" smtClean="0"/>
          </a:p>
          <a:p>
            <a:pPr algn="ctr"/>
            <a:r>
              <a:rPr lang="pl-PL" sz="2100" dirty="0" smtClean="0"/>
              <a:t>z </a:t>
            </a:r>
            <a:r>
              <a:rPr lang="pl-PL" sz="2100" dirty="0"/>
              <a:t>gier edukacyjnych, puzzli, kart edukacyjnych  przy tym zdobywając wiedzę </a:t>
            </a:r>
            <a:endParaRPr lang="pl-PL" sz="2100" dirty="0" smtClean="0"/>
          </a:p>
          <a:p>
            <a:pPr algn="ctr"/>
            <a:r>
              <a:rPr lang="pl-PL" sz="2100" dirty="0" smtClean="0"/>
              <a:t>o zwierzętach                        </a:t>
            </a:r>
            <a:r>
              <a:rPr lang="pl-PL" sz="2100" dirty="0"/>
              <a:t>i roślinach.</a:t>
            </a:r>
          </a:p>
          <a:p>
            <a:endParaRPr lang="pl-PL" dirty="0"/>
          </a:p>
        </p:txBody>
      </p:sp>
      <p:pic>
        <p:nvPicPr>
          <p:cNvPr id="2050" name="Picture 2" descr="C:\Users\Zofia\Desktop\DZL 2016\Film projektowy\zdjęcia do filmu\Korzeńsko_10_11\DSCN223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04975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Dzialaj_Lokalnie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76672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8750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Warsztaty </a:t>
            </a:r>
            <a:r>
              <a:rPr lang="pl-PL" b="1" dirty="0" smtClean="0"/>
              <a:t>w Korzeńsku</a:t>
            </a:r>
            <a:endParaRPr lang="pl-PL" b="1" dirty="0"/>
          </a:p>
        </p:txBody>
      </p:sp>
      <p:pic>
        <p:nvPicPr>
          <p:cNvPr id="3074" name="Picture 2" descr="C:\Users\Zofia\Desktop\DZL 2016\Film projektowy\zdjęcia do filmu\Korzeńsko_10_11\DSCN218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27672"/>
            <a:ext cx="3749675" cy="281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Zofia\Desktop\DZL 2016\Film projektowy\zdjęcia do filmu\Korzeńsko_10_11\DSCN221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2327672"/>
            <a:ext cx="3749675" cy="281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Dzialaj_Lokalnie_log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32656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9707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dirty="0">
                <a:latin typeface="Calibri"/>
                <a:ea typeface="Calibri"/>
                <a:cs typeface="Times New Roman"/>
              </a:rPr>
              <a:t>Czwarte z kolei warsztaty  odbyły się </a:t>
            </a:r>
            <a:r>
              <a:rPr lang="pl-PL" sz="3200" dirty="0" smtClean="0">
                <a:latin typeface="Calibri"/>
                <a:ea typeface="Calibri"/>
                <a:cs typeface="Times New Roman"/>
              </a:rPr>
              <a:t/>
            </a:r>
            <a:br>
              <a:rPr lang="pl-PL" sz="3200" dirty="0" smtClean="0">
                <a:latin typeface="Calibri"/>
                <a:ea typeface="Calibri"/>
                <a:cs typeface="Times New Roman"/>
              </a:rPr>
            </a:br>
            <a:r>
              <a:rPr lang="pl-PL" sz="3200" dirty="0" smtClean="0">
                <a:latin typeface="Calibri"/>
                <a:ea typeface="Calibri"/>
                <a:cs typeface="Times New Roman"/>
              </a:rPr>
              <a:t>w </a:t>
            </a:r>
            <a:r>
              <a:rPr lang="pl-PL" sz="3200" dirty="0">
                <a:latin typeface="Calibri"/>
                <a:ea typeface="Calibri"/>
                <a:cs typeface="Times New Roman"/>
              </a:rPr>
              <a:t>dniu 14 listopada  </a:t>
            </a:r>
            <a:r>
              <a:rPr lang="pl-PL" sz="3200" b="1" dirty="0">
                <a:latin typeface="Calibri"/>
                <a:ea typeface="Calibri"/>
                <a:cs typeface="Times New Roman"/>
              </a:rPr>
              <a:t>w świetlicy w Dziadkowie </a:t>
            </a:r>
            <a:endParaRPr lang="pl-PL" sz="3200" b="1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2"/>
          </p:nvPr>
        </p:nvSpPr>
        <p:spPr>
          <a:xfrm>
            <a:off x="611560" y="1600200"/>
            <a:ext cx="2207840" cy="4495800"/>
          </a:xfrm>
        </p:spPr>
        <p:txBody>
          <a:bodyPr/>
          <a:lstStyle/>
          <a:p>
            <a:r>
              <a:rPr lang="pl-PL" sz="2000" dirty="0"/>
              <a:t>Na zaproszenie gospodarzy  </a:t>
            </a:r>
            <a:r>
              <a:rPr lang="pl-PL" sz="2000" b="1" dirty="0"/>
              <a:t>Marcina Mruka</a:t>
            </a:r>
            <a:r>
              <a:rPr lang="pl-PL" sz="2000" dirty="0"/>
              <a:t> – radnego </a:t>
            </a:r>
            <a:r>
              <a:rPr lang="pl-PL" sz="2000" dirty="0" smtClean="0"/>
              <a:t>gminnego</a:t>
            </a:r>
          </a:p>
          <a:p>
            <a:r>
              <a:rPr lang="pl-PL" sz="2000" dirty="0" smtClean="0"/>
              <a:t> </a:t>
            </a:r>
            <a:r>
              <a:rPr lang="pl-PL" sz="2000" dirty="0"/>
              <a:t>i  sołtys </a:t>
            </a:r>
            <a:r>
              <a:rPr lang="pl-PL" sz="2000" b="1" dirty="0"/>
              <a:t>Anieli Błaszczyńskiej </a:t>
            </a:r>
            <a:r>
              <a:rPr lang="pl-PL" sz="2000" dirty="0"/>
              <a:t>na spotkanie, licznie przybyli przedstawiciele </a:t>
            </a:r>
            <a:endParaRPr lang="pl-PL" sz="2000" dirty="0" smtClean="0"/>
          </a:p>
          <a:p>
            <a:r>
              <a:rPr lang="pl-PL" sz="2000" dirty="0" smtClean="0"/>
              <a:t>z </a:t>
            </a:r>
            <a:r>
              <a:rPr lang="pl-PL" sz="2000" dirty="0"/>
              <a:t>sołectw gminy Cieszków</a:t>
            </a:r>
          </a:p>
          <a:p>
            <a:endParaRPr lang="pl-PL" dirty="0"/>
          </a:p>
        </p:txBody>
      </p:sp>
      <p:pic>
        <p:nvPicPr>
          <p:cNvPr id="4098" name="Picture 2" descr="C:\Users\Zofia\Desktop\DZL 2016\Film projektowy\zdjęcia do filmu\Dziadkowo_14_11\IMG_270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04975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Dzialaj_Lokalnie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60648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5538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Warsztaty w Dziadkowie</a:t>
            </a:r>
            <a:endParaRPr lang="pl-PL" b="1" dirty="0"/>
          </a:p>
        </p:txBody>
      </p:sp>
      <p:pic>
        <p:nvPicPr>
          <p:cNvPr id="5122" name="Picture 2" descr="C:\Users\Zofia\Desktop\DZL 2016\Film projektowy\zdjęcia do filmu\Dziadkowo_14_11\DSC06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78938"/>
            <a:ext cx="3251948" cy="216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Zofia\Desktop\DZL 2016\Film projektowy\zdjęcia do filmu\Dziadkowo_14_11\DSC064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798"/>
            <a:ext cx="3402635" cy="226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Zofia\Desktop\DZL 2016\Film projektowy\zdjęcia do filmu\Dziadkowo_14_11\IMG_2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4149080"/>
            <a:ext cx="3040221" cy="228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Dzialaj_Lokalnie_logo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551" y="404664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1074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Warsztaty w gminie Milicz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2"/>
          </p:nvPr>
        </p:nvSpPr>
        <p:spPr>
          <a:xfrm>
            <a:off x="395536" y="1628800"/>
            <a:ext cx="2423864" cy="44958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l-PL" dirty="0"/>
              <a:t>W dniu 16 </a:t>
            </a:r>
            <a:r>
              <a:rPr lang="pl-PL" dirty="0" smtClean="0"/>
              <a:t>listopada 2016r, </a:t>
            </a:r>
            <a:r>
              <a:rPr lang="pl-PL" dirty="0"/>
              <a:t>na spotkanie do </a:t>
            </a:r>
            <a:r>
              <a:rPr lang="pl-PL" dirty="0" smtClean="0"/>
              <a:t>świetlicy w </a:t>
            </a:r>
            <a:r>
              <a:rPr lang="pl-PL" b="1" dirty="0" smtClean="0"/>
              <a:t>Słącznie</a:t>
            </a:r>
            <a:r>
              <a:rPr lang="pl-PL" dirty="0" smtClean="0"/>
              <a:t> </a:t>
            </a:r>
            <a:r>
              <a:rPr lang="pl-PL" dirty="0"/>
              <a:t>przybyli </a:t>
            </a:r>
            <a:r>
              <a:rPr lang="pl-PL" dirty="0" smtClean="0"/>
              <a:t>sołtysi                   </a:t>
            </a:r>
            <a:r>
              <a:rPr lang="pl-PL" dirty="0"/>
              <a:t>i mieszkańcy okolicznych sołectw. Tym razem gospodarzem spotkania była sołtys </a:t>
            </a:r>
            <a:r>
              <a:rPr lang="pl-PL" b="1" dirty="0"/>
              <a:t>Jadwiga </a:t>
            </a:r>
            <a:r>
              <a:rPr lang="pl-PL" b="1" dirty="0" smtClean="0"/>
              <a:t>Janczura            </a:t>
            </a:r>
            <a:r>
              <a:rPr lang="pl-PL" dirty="0" smtClean="0"/>
              <a:t>  </a:t>
            </a:r>
            <a:r>
              <a:rPr lang="pl-PL" dirty="0"/>
              <a:t>i mieszkańcy Słączna. Jako osoba wspierająca została zaproszona </a:t>
            </a:r>
            <a:r>
              <a:rPr lang="pl-PL" b="1" dirty="0"/>
              <a:t>Hanna Jankowska</a:t>
            </a:r>
            <a:r>
              <a:rPr lang="pl-PL" dirty="0"/>
              <a:t>, która jest licencjonowanym przewodnikiem turystycznym.</a:t>
            </a:r>
          </a:p>
          <a:p>
            <a:endParaRPr lang="pl-PL" dirty="0"/>
          </a:p>
        </p:txBody>
      </p:sp>
      <p:pic>
        <p:nvPicPr>
          <p:cNvPr id="6146" name="Picture 2" descr="C:\Users\Zofia\Desktop\DZL 2016\Film projektowy\zdjęcia do filmu\Słączno_14_11\DSC0647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46419"/>
            <a:ext cx="5715000" cy="380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Dzialaj_Lokalnie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04664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5724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Warsztaty w Słącznie</a:t>
            </a:r>
            <a:endParaRPr lang="pl-PL" b="1" dirty="0"/>
          </a:p>
        </p:txBody>
      </p:sp>
      <p:pic>
        <p:nvPicPr>
          <p:cNvPr id="7170" name="Picture 2" descr="C:\Users\Zofia\Desktop\DZL 2016\Film projektowy\zdjęcia do filmu\Słączno_14_11\DSC0648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3749675" cy="249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Zofia\Desktop\DZL 2016\Film projektowy\zdjęcia do filmu\Słączno_14_11\IMG_271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56792"/>
            <a:ext cx="336037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Zofia\Desktop\DZL 2016\Film projektowy\zdjęcia do filmu\Słączno_14_11\IMG_27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14" y="4221088"/>
            <a:ext cx="3133966" cy="235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Dzialaj_Lokalnie_logo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32656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279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/>
              <a:t>Kolejne spotkanie z aktywnymi mieszkańcami gminy Milicz odbyło </a:t>
            </a:r>
            <a:r>
              <a:rPr lang="pl-PL" sz="2800" dirty="0" smtClean="0"/>
              <a:t>się </a:t>
            </a:r>
            <a:r>
              <a:rPr lang="pl-PL" sz="2800" dirty="0"/>
              <a:t>18 </a:t>
            </a:r>
            <a:r>
              <a:rPr lang="pl-PL" sz="2800" dirty="0" smtClean="0"/>
              <a:t>listopada</a:t>
            </a:r>
            <a:br>
              <a:rPr lang="pl-PL" sz="2800" dirty="0" smtClean="0"/>
            </a:br>
            <a:r>
              <a:rPr lang="pl-PL" sz="2800" dirty="0" smtClean="0"/>
              <a:t> </a:t>
            </a:r>
            <a:r>
              <a:rPr lang="pl-PL" sz="2800" dirty="0"/>
              <a:t>w świetlicy </a:t>
            </a:r>
            <a:r>
              <a:rPr lang="pl-PL" sz="2800" b="1" dirty="0"/>
              <a:t>w </a:t>
            </a:r>
            <a:r>
              <a:rPr lang="pl-PL" sz="2800" b="1" dirty="0" err="1"/>
              <a:t>Duchowie</a:t>
            </a:r>
            <a:endParaRPr lang="pl-PL" sz="2800" b="1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2"/>
          </p:nvPr>
        </p:nvSpPr>
        <p:spPr>
          <a:xfrm>
            <a:off x="395536" y="1600200"/>
            <a:ext cx="2423864" cy="4495800"/>
          </a:xfrm>
        </p:spPr>
        <p:txBody>
          <a:bodyPr>
            <a:normAutofit/>
          </a:bodyPr>
          <a:lstStyle/>
          <a:p>
            <a:pPr algn="ctr"/>
            <a:r>
              <a:rPr lang="pl-PL" sz="2000" dirty="0"/>
              <a:t>Na zaproszenie sołtys </a:t>
            </a:r>
            <a:r>
              <a:rPr lang="pl-PL" sz="2000" b="1" dirty="0" smtClean="0"/>
              <a:t> </a:t>
            </a:r>
            <a:r>
              <a:rPr lang="pl-PL" sz="2000" b="1" dirty="0"/>
              <a:t>Kazimiery </a:t>
            </a:r>
            <a:r>
              <a:rPr lang="pl-PL" sz="2000" b="1" dirty="0" err="1"/>
              <a:t>Defratyki</a:t>
            </a:r>
            <a:r>
              <a:rPr lang="pl-PL" sz="2000" b="1" dirty="0"/>
              <a:t>- Ludwiczak </a:t>
            </a:r>
            <a:r>
              <a:rPr lang="pl-PL" sz="2000" dirty="0"/>
              <a:t>przybyli sołtysi  oraz przedstawiciele stowarzyszeń. Osobą wspierającą działania edukacyjne została </a:t>
            </a:r>
            <a:r>
              <a:rPr lang="pl-PL" sz="2000" b="1" dirty="0" smtClean="0"/>
              <a:t>Stanisława </a:t>
            </a:r>
            <a:r>
              <a:rPr lang="pl-PL" sz="2000" b="1" dirty="0"/>
              <a:t>Łuczak</a:t>
            </a:r>
            <a:r>
              <a:rPr lang="pl-PL" sz="2000" dirty="0"/>
              <a:t> ze Szkoły Podstawowej </a:t>
            </a:r>
            <a:r>
              <a:rPr lang="pl-PL" sz="2000" dirty="0" smtClean="0"/>
              <a:t>          w </a:t>
            </a:r>
            <a:r>
              <a:rPr lang="pl-PL" sz="2000" dirty="0"/>
              <a:t>Nowym Zamku.</a:t>
            </a:r>
          </a:p>
          <a:p>
            <a:endParaRPr lang="pl-PL" sz="2000" dirty="0"/>
          </a:p>
        </p:txBody>
      </p:sp>
      <p:pic>
        <p:nvPicPr>
          <p:cNvPr id="8194" name="Picture 2" descr="C:\Users\Zofia\Desktop\DZL 2016\Film projektowy\zdjęcia do filmu\Duchowo_18_11\IMG_272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04975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Dzialaj_Lokalnie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76672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702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Warsztaty w </a:t>
            </a:r>
            <a:r>
              <a:rPr lang="pl-PL" b="1" dirty="0" err="1" smtClean="0"/>
              <a:t>Duchowie</a:t>
            </a:r>
            <a:endParaRPr lang="pl-PL" b="1" dirty="0"/>
          </a:p>
        </p:txBody>
      </p:sp>
      <p:pic>
        <p:nvPicPr>
          <p:cNvPr id="9218" name="Picture 2" descr="C:\Users\Zofia\Desktop\DZL 2016\Film projektowy\zdjęcia do filmu\Duchowo_18_11\DSC06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3189263" cy="212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Zofia\Desktop\DZL 2016\Film projektowy\zdjęcia do filmu\Duchowo_18_11\DSC065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189263" cy="212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Zofia\Desktop\DZL 2016\Film projektowy\zdjęcia do filmu\Duchowo_18_11\IMG_27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77072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Dzialaj_Lokalnie_logo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11" y="332656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9770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940152" y="304800"/>
            <a:ext cx="2899048" cy="838200"/>
          </a:xfrm>
        </p:spPr>
        <p:txBody>
          <a:bodyPr>
            <a:noAutofit/>
          </a:bodyPr>
          <a:lstStyle/>
          <a:p>
            <a:r>
              <a:rPr lang="pl-PL" sz="2800" b="1" dirty="0" smtClean="0"/>
              <a:t>MOTTO PROJEKTU</a:t>
            </a:r>
            <a:endParaRPr lang="pl-PL" sz="2800" b="1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2"/>
          </p:nvPr>
        </p:nvSpPr>
        <p:spPr>
          <a:xfrm>
            <a:off x="5868144" y="1219200"/>
            <a:ext cx="2971056" cy="4843463"/>
          </a:xfrm>
        </p:spPr>
        <p:txBody>
          <a:bodyPr/>
          <a:lstStyle/>
          <a:p>
            <a:pPr algn="ctr"/>
            <a:r>
              <a:rPr lang="pl-PL" sz="2000" b="1" dirty="0">
                <a:solidFill>
                  <a:srgbClr val="0070C0"/>
                </a:solidFill>
              </a:rPr>
              <a:t>Możemy wspólnie wiele się nauczyć i dowiedzieć o naszym regionie. W świetlicy wiejskiej lub bibliotece można uczyć się i świetnie bawić wykorzystując pomoce edukacyjne opracowane w ramach </a:t>
            </a:r>
            <a:r>
              <a:rPr lang="pl-PL" sz="2000" b="1" dirty="0">
                <a:solidFill>
                  <a:srgbClr val="00B050"/>
                </a:solidFill>
              </a:rPr>
              <a:t>projektu Edukacja dla Doliny Baryczy</a:t>
            </a:r>
            <a:r>
              <a:rPr lang="pl-PL" b="1" dirty="0"/>
              <a:t>.</a:t>
            </a:r>
            <a:endParaRPr lang="pl-PL" dirty="0"/>
          </a:p>
          <a:p>
            <a:endParaRPr lang="pl-PL" dirty="0"/>
          </a:p>
        </p:txBody>
      </p:sp>
      <p:pic>
        <p:nvPicPr>
          <p:cNvPr id="1026" name="Picture 2" descr="C:\Users\Zofia\Desktop\DZL 2016\Film projektowy\zdjęcia do filmu\IMG_258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268760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Dzialaj_Lokalnie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872" y="242921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2566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Warsztaty w gminie Sośnie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2"/>
          </p:nvPr>
        </p:nvSpPr>
        <p:spPr>
          <a:xfrm>
            <a:off x="611560" y="1600200"/>
            <a:ext cx="2207840" cy="4495800"/>
          </a:xfrm>
        </p:spPr>
        <p:txBody>
          <a:bodyPr>
            <a:noAutofit/>
          </a:bodyPr>
          <a:lstStyle/>
          <a:p>
            <a:pPr algn="ctr"/>
            <a:r>
              <a:rPr lang="pl-PL" sz="2000" dirty="0"/>
              <a:t>W dniu 21 </a:t>
            </a:r>
            <a:r>
              <a:rPr lang="pl-PL" sz="2000" dirty="0" smtClean="0"/>
              <a:t>2016r. listopada </a:t>
            </a:r>
            <a:r>
              <a:rPr lang="pl-PL" sz="2000" dirty="0"/>
              <a:t>odbyło się </a:t>
            </a:r>
            <a:r>
              <a:rPr lang="pl-PL" sz="2000" dirty="0" smtClean="0"/>
              <a:t>spotkanie                      </a:t>
            </a:r>
            <a:r>
              <a:rPr lang="pl-PL" sz="2000" dirty="0"/>
              <a:t>z aktywnymi </a:t>
            </a:r>
            <a:r>
              <a:rPr lang="pl-PL" sz="2000" dirty="0" smtClean="0"/>
              <a:t>mieszkańcami              </a:t>
            </a:r>
            <a:r>
              <a:rPr lang="pl-PL" sz="2000" dirty="0"/>
              <a:t>w </a:t>
            </a:r>
            <a:r>
              <a:rPr lang="pl-PL" sz="2000" dirty="0" smtClean="0"/>
              <a:t>świetlicy                  </a:t>
            </a:r>
            <a:r>
              <a:rPr lang="pl-PL" sz="2000" dirty="0"/>
              <a:t>w Sośniach, gospodarzem  była </a:t>
            </a:r>
            <a:r>
              <a:rPr lang="pl-PL" sz="2000" b="1" dirty="0" smtClean="0"/>
              <a:t>Dorota </a:t>
            </a:r>
            <a:r>
              <a:rPr lang="pl-PL" sz="2000" b="1" dirty="0"/>
              <a:t>Kurzawska</a:t>
            </a:r>
            <a:r>
              <a:rPr lang="pl-PL" sz="2000" dirty="0"/>
              <a:t> dyrektor Gminnego Ośrodka </a:t>
            </a:r>
            <a:r>
              <a:rPr lang="pl-PL" sz="2000" dirty="0" smtClean="0"/>
              <a:t>Kultury           </a:t>
            </a:r>
            <a:r>
              <a:rPr lang="pl-PL" sz="2000" dirty="0"/>
              <a:t>i </a:t>
            </a:r>
            <a:r>
              <a:rPr lang="pl-PL" sz="2000" dirty="0" smtClean="0"/>
              <a:t>Biblioteki                    </a:t>
            </a:r>
            <a:r>
              <a:rPr lang="pl-PL" sz="2000" dirty="0"/>
              <a:t>w Sośniach.</a:t>
            </a:r>
          </a:p>
          <a:p>
            <a:pPr algn="ctr"/>
            <a:endParaRPr lang="pl-PL" sz="2000" dirty="0"/>
          </a:p>
        </p:txBody>
      </p:sp>
      <p:pic>
        <p:nvPicPr>
          <p:cNvPr id="10242" name="Picture 2" descr="C:\Users\Zofia\Desktop\DZL 2016\Film projektowy\zdjęcia do filmu\Sośnie 21_11\IMG_273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04975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Dzialaj_Lokalnie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332656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2567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Warsztaty w Sośniach</a:t>
            </a:r>
            <a:endParaRPr lang="pl-PL" b="1" dirty="0"/>
          </a:p>
        </p:txBody>
      </p:sp>
      <p:pic>
        <p:nvPicPr>
          <p:cNvPr id="11266" name="Picture 2" descr="C:\Users\Zofia\Desktop\DZL 2016\Film projektowy\zdjęcia do filmu\Sośnie 21_11\IMG_27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2536165" cy="190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Zofia\Desktop\DZL 2016\Film projektowy\zdjęcia do filmu\Sośnie 21_11\DSC065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28800"/>
            <a:ext cx="2757215" cy="183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Zofia\Desktop\DZL 2016\Film projektowy\zdjęcia do filmu\Sośnie 21_11\DSC06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95740"/>
            <a:ext cx="2992764" cy="199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Zofia\Desktop\DZL 2016\Film projektowy\zdjęcia do filmu\Sośnie 21_11\DSC065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09794"/>
            <a:ext cx="2829223" cy="188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Dzialaj_Lokalnie_logo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32656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3334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58341" y="33681"/>
            <a:ext cx="7772400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/>
              <a:t>Już ostanie ósme z kolei warsztaty w ramach projektu „Mój region moim domem” w serii zaplanowanych w gminach Doliny Baryczy odbyły się </a:t>
            </a:r>
            <a:r>
              <a:rPr lang="pl-PL" sz="2000" dirty="0" smtClean="0"/>
              <a:t>                  </a:t>
            </a:r>
            <a:r>
              <a:rPr lang="pl-PL" sz="2000" dirty="0"/>
              <a:t>w dniu 24 listopada w gminie </a:t>
            </a:r>
            <a:r>
              <a:rPr lang="pl-PL" sz="2000" b="1" dirty="0"/>
              <a:t>Przygodzice</a:t>
            </a:r>
            <a:r>
              <a:rPr lang="pl-PL" sz="2000" dirty="0"/>
              <a:t> w świetlicy </a:t>
            </a:r>
            <a:r>
              <a:rPr lang="pl-PL" sz="2000" b="1" dirty="0"/>
              <a:t>w Ludwikowie</a:t>
            </a:r>
            <a:r>
              <a:rPr lang="pl-PL" sz="2000" dirty="0"/>
              <a:t>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2"/>
          </p:nvPr>
        </p:nvSpPr>
        <p:spPr>
          <a:xfrm>
            <a:off x="467544" y="1600200"/>
            <a:ext cx="2351856" cy="4495800"/>
          </a:xfrm>
        </p:spPr>
        <p:txBody>
          <a:bodyPr>
            <a:normAutofit/>
          </a:bodyPr>
          <a:lstStyle/>
          <a:p>
            <a:pPr algn="ctr"/>
            <a:r>
              <a:rPr lang="pl-PL" sz="2000" dirty="0"/>
              <a:t>Organizatorem spotkania była sołtys </a:t>
            </a:r>
            <a:r>
              <a:rPr lang="pl-PL" sz="2000" b="1" dirty="0"/>
              <a:t>Ludwikowa</a:t>
            </a:r>
            <a:r>
              <a:rPr lang="pl-PL" sz="2000" dirty="0"/>
              <a:t> </a:t>
            </a:r>
            <a:r>
              <a:rPr lang="pl-PL" sz="2000" dirty="0" smtClean="0"/>
              <a:t> </a:t>
            </a:r>
            <a:r>
              <a:rPr lang="pl-PL" sz="2000" b="1" dirty="0"/>
              <a:t>Iwona Król </a:t>
            </a:r>
            <a:r>
              <a:rPr lang="pl-PL" sz="2000" b="1" dirty="0" smtClean="0"/>
              <a:t>                </a:t>
            </a:r>
            <a:r>
              <a:rPr lang="pl-PL" sz="2000" dirty="0" smtClean="0"/>
              <a:t>a </a:t>
            </a:r>
            <a:r>
              <a:rPr lang="pl-PL" sz="2000" dirty="0"/>
              <a:t>osobą wspierającą działania edukacyjne </a:t>
            </a:r>
            <a:r>
              <a:rPr lang="pl-PL" sz="2000" b="1" dirty="0" smtClean="0"/>
              <a:t>Jolanta </a:t>
            </a:r>
            <a:r>
              <a:rPr lang="pl-PL" sz="2000" b="1" dirty="0"/>
              <a:t>Pawłowska </a:t>
            </a:r>
            <a:r>
              <a:rPr lang="pl-PL" sz="2000" b="1" dirty="0" smtClean="0"/>
              <a:t>              </a:t>
            </a:r>
            <a:r>
              <a:rPr lang="pl-PL" sz="2000" dirty="0" smtClean="0"/>
              <a:t>z </a:t>
            </a:r>
            <a:r>
              <a:rPr lang="pl-PL" sz="2000" dirty="0"/>
              <a:t>Zespołu </a:t>
            </a:r>
            <a:r>
              <a:rPr lang="pl-PL" sz="2000" dirty="0" smtClean="0"/>
              <a:t>Szkół       </a:t>
            </a:r>
            <a:r>
              <a:rPr lang="pl-PL" sz="2000" dirty="0"/>
              <a:t>w Dębnicy</a:t>
            </a:r>
          </a:p>
        </p:txBody>
      </p:sp>
      <p:pic>
        <p:nvPicPr>
          <p:cNvPr id="12290" name="Picture 2" descr="C:\Users\Zofia\Desktop\DZL 2016\Film projektowy\zdjęcia do filmu\Ludwików_24_11\DSC0663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46419"/>
            <a:ext cx="5715000" cy="380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Dzialaj_Lokalnie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49821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4031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Warsztaty w Ludwikowie</a:t>
            </a:r>
            <a:endParaRPr lang="pl-PL" b="1" dirty="0"/>
          </a:p>
        </p:txBody>
      </p:sp>
      <p:pic>
        <p:nvPicPr>
          <p:cNvPr id="13314" name="Picture 2" descr="C:\Users\Zofia\Desktop\DZL 2016\Film projektowy\zdjęcia do filmu\Ludwików_24_11\DSC06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39575"/>
            <a:ext cx="2428785" cy="161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Zofia\Desktop\DZL 2016\Film projektowy\zdjęcia do filmu\Ludwików_24_11\DSC066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06335"/>
            <a:ext cx="2829223" cy="188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Zofia\Desktop\DZL 2016\Film projektowy\zdjęcia do filmu\Ludwików_24_11\DSC066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27" y="4223145"/>
            <a:ext cx="2737078" cy="182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Zofia\Desktop\DZL 2016\Film projektowy\zdjęcia do filmu\Ludwików_24_11\IMG_27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27" y="4223145"/>
            <a:ext cx="2618590" cy="196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Dzialaj_Lokalnie_logo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60648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5607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39552" y="1305342"/>
            <a:ext cx="76328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/>
              <a:t> Podczas spotkań uczestnicy zapoznali się </a:t>
            </a:r>
            <a:r>
              <a:rPr lang="pl-PL" sz="2400" dirty="0" smtClean="0"/>
              <a:t>                  z </a:t>
            </a:r>
            <a:r>
              <a:rPr lang="pl-PL" sz="2400" dirty="0"/>
              <a:t>atrakcjami turystycznymi i ośrodkami edukacyjnymi </a:t>
            </a:r>
            <a:r>
              <a:rPr lang="pl-PL" sz="2400" dirty="0" smtClean="0"/>
              <a:t> w </a:t>
            </a:r>
            <a:r>
              <a:rPr lang="pl-PL" sz="2400" dirty="0"/>
              <a:t>regionie oraz dowiedzieli się, jakie szanse stwarza  </a:t>
            </a:r>
            <a:r>
              <a:rPr lang="pl-PL" sz="2400" b="1" dirty="0"/>
              <a:t>obszar Natura 2000 dla rozwoju Doliny Baryczy</a:t>
            </a:r>
            <a:r>
              <a:rPr lang="pl-PL" sz="2400" dirty="0"/>
              <a:t>, ćwiczyli jak można zastosować </a:t>
            </a:r>
            <a:r>
              <a:rPr lang="pl-PL" sz="2400" b="1" dirty="0"/>
              <a:t>pomoce edukacyjne  </a:t>
            </a:r>
            <a:r>
              <a:rPr lang="pl-PL" sz="2400" dirty="0"/>
              <a:t>do poznawania </a:t>
            </a:r>
            <a:r>
              <a:rPr lang="pl-PL" sz="2400" dirty="0" smtClean="0"/>
              <a:t>regionu. </a:t>
            </a:r>
            <a:r>
              <a:rPr lang="pl-PL" sz="2400" dirty="0"/>
              <a:t>Organizatorami spotkań byli </a:t>
            </a:r>
            <a:r>
              <a:rPr lang="pl-PL" sz="2400" b="1" dirty="0"/>
              <a:t>lokalni liderzy</a:t>
            </a:r>
            <a:r>
              <a:rPr lang="pl-PL" sz="2400" dirty="0"/>
              <a:t>, osoby zaangażowane w życie lokalnych społeczności a osobami wspierającymi </a:t>
            </a:r>
            <a:r>
              <a:rPr lang="pl-PL" sz="2400" b="1" dirty="0"/>
              <a:t>nauczyciele i edukatorzy</a:t>
            </a:r>
            <a:r>
              <a:rPr lang="pl-PL" sz="2400" dirty="0"/>
              <a:t> – współautorzy pomocy edukacyjnych, aktywnie działający w ramach Programu dla Doliny Baryczy. W sumie w aktywną pomoc zaangażowało się </a:t>
            </a:r>
            <a:r>
              <a:rPr lang="pl-PL" sz="2400" b="1" dirty="0"/>
              <a:t>16 </a:t>
            </a:r>
            <a:r>
              <a:rPr lang="pl-PL" sz="2400" b="1" dirty="0" smtClean="0"/>
              <a:t>wolontariuszy</a:t>
            </a:r>
            <a:r>
              <a:rPr lang="pl-PL" sz="2400" dirty="0" smtClean="0"/>
              <a:t>.</a:t>
            </a:r>
            <a:endParaRPr lang="pl-PL" sz="2400" dirty="0"/>
          </a:p>
        </p:txBody>
      </p:sp>
      <p:pic>
        <p:nvPicPr>
          <p:cNvPr id="4" name="Obraz 3" descr="Dzialaj_Lokalnie_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445028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8339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83568" y="908720"/>
            <a:ext cx="77768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/>
              <a:t>W ramach projektu zakupiono za </a:t>
            </a:r>
            <a:r>
              <a:rPr lang="pl-PL" sz="2800" b="1" dirty="0"/>
              <a:t>kwotę ponad 1500</a:t>
            </a:r>
            <a:r>
              <a:rPr lang="pl-PL" sz="2800" dirty="0"/>
              <a:t> zł pomoce edukacyjne, które zostały przekazane na potrzeby świetlic a Partnerstwo dla Doliny Baryczy przekazało pomoce </a:t>
            </a:r>
            <a:r>
              <a:rPr lang="pl-PL" sz="2800" dirty="0" smtClean="0"/>
              <a:t>                    za </a:t>
            </a:r>
            <a:r>
              <a:rPr lang="pl-PL" sz="2800" b="1" dirty="0"/>
              <a:t>kwotę 1000</a:t>
            </a:r>
            <a:r>
              <a:rPr lang="pl-PL" sz="2800" dirty="0"/>
              <a:t> zł - zostały one podarowane uczestnikom warsztatów. Dodatkowo osoby biorące udział w zajęciach otrzymały </a:t>
            </a:r>
            <a:r>
              <a:rPr lang="pl-PL" sz="2800" b="1" dirty="0"/>
              <a:t>mapy Doliny Baryczy oraz przewodniki po regionie </a:t>
            </a:r>
            <a:r>
              <a:rPr lang="pl-PL" sz="2800" dirty="0"/>
              <a:t>przekazane przez Fundację Doliny Baryczy. Każdy uczestnik otrzymał </a:t>
            </a:r>
            <a:r>
              <a:rPr lang="pl-PL" sz="2800" b="1" dirty="0"/>
              <a:t>potwierdzenie udziału </a:t>
            </a:r>
            <a:r>
              <a:rPr lang="pl-PL" sz="2800" dirty="0"/>
              <a:t>w warsztatach „Mój region moim domem”</a:t>
            </a:r>
          </a:p>
        </p:txBody>
      </p:sp>
      <p:pic>
        <p:nvPicPr>
          <p:cNvPr id="3" name="Obraz 2" descr="Dzialaj_Lokalnie_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88640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7286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83568" y="908720"/>
            <a:ext cx="80648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/>
              <a:t>Założeniem projektu  </a:t>
            </a:r>
            <a:r>
              <a:rPr lang="pl-PL" sz="3600" b="1" dirty="0" smtClean="0"/>
              <a:t>było </a:t>
            </a:r>
            <a:r>
              <a:rPr lang="pl-PL" sz="3600" b="1" dirty="0"/>
              <a:t>zachęcenie  do prowadzenia zajęć  w świetlicach wiejskich </a:t>
            </a:r>
            <a:endParaRPr lang="pl-PL" sz="3600" b="1" dirty="0" smtClean="0"/>
          </a:p>
          <a:p>
            <a:pPr algn="ctr"/>
            <a:r>
              <a:rPr lang="pl-PL" sz="3600" b="1" dirty="0" smtClean="0"/>
              <a:t>i bibliotekach z </a:t>
            </a:r>
            <a:r>
              <a:rPr lang="pl-PL" sz="3600" b="1" dirty="0"/>
              <a:t>wykorzystaniem pomocy edukacyjnych o regionie opracowanych w ramach Edukacja dla Doliny Baryczy</a:t>
            </a:r>
            <a:r>
              <a:rPr lang="pl-PL" sz="3600" b="1" dirty="0" smtClean="0"/>
              <a:t>.</a:t>
            </a:r>
            <a:endParaRPr lang="pl-PL" sz="3600" dirty="0"/>
          </a:p>
        </p:txBody>
      </p:sp>
      <p:pic>
        <p:nvPicPr>
          <p:cNvPr id="3" name="Obraz 2" descr="Dzialaj_Lokalnie_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48662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0842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71600" y="2274838"/>
            <a:ext cx="73448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/>
              <a:t>W terminie od listopada do końca grudnia 2016r </a:t>
            </a:r>
            <a:r>
              <a:rPr lang="pl-PL" sz="2400" b="1" dirty="0" smtClean="0"/>
              <a:t>w świetlicach i bibliotekach</a:t>
            </a:r>
            <a:r>
              <a:rPr lang="pl-PL" sz="2400" dirty="0" smtClean="0"/>
              <a:t> </a:t>
            </a:r>
            <a:r>
              <a:rPr lang="pl-PL" sz="2400" dirty="0"/>
              <a:t>zostały przeprowadzone</a:t>
            </a:r>
            <a:r>
              <a:rPr lang="pl-PL" sz="2400" b="1" dirty="0"/>
              <a:t> </a:t>
            </a:r>
            <a:r>
              <a:rPr lang="pl-PL" sz="2400" b="1" dirty="0" smtClean="0"/>
              <a:t>zajęcia </a:t>
            </a:r>
            <a:r>
              <a:rPr lang="pl-PL" sz="2400" b="1" dirty="0"/>
              <a:t>własne </a:t>
            </a:r>
            <a:r>
              <a:rPr lang="pl-PL" sz="2400" b="1" dirty="0" smtClean="0"/>
              <a:t>zorganizowane                                 </a:t>
            </a:r>
            <a:r>
              <a:rPr lang="pl-PL" sz="2400" dirty="0" smtClean="0"/>
              <a:t>i</a:t>
            </a:r>
            <a:r>
              <a:rPr lang="pl-PL" sz="2400" b="1" dirty="0" smtClean="0"/>
              <a:t> </a:t>
            </a:r>
            <a:r>
              <a:rPr lang="pl-PL" sz="2400" dirty="0" smtClean="0"/>
              <a:t>prowadzone </a:t>
            </a:r>
            <a:r>
              <a:rPr lang="pl-PL" sz="2400" dirty="0"/>
              <a:t>przez </a:t>
            </a:r>
            <a:r>
              <a:rPr lang="pl-PL" sz="2400" dirty="0" smtClean="0"/>
              <a:t>liderów </a:t>
            </a:r>
            <a:r>
              <a:rPr lang="pl-PL" sz="2400" dirty="0"/>
              <a:t>we współpracy </a:t>
            </a:r>
            <a:r>
              <a:rPr lang="pl-PL" sz="2400" dirty="0" smtClean="0"/>
              <a:t>                    z </a:t>
            </a:r>
            <a:r>
              <a:rPr lang="pl-PL" sz="2400" dirty="0"/>
              <a:t>wolontariuszami. Pomysły jak można wykorzystać </a:t>
            </a:r>
            <a:r>
              <a:rPr lang="pl-PL" sz="2400" dirty="0" smtClean="0"/>
              <a:t>pomoce</a:t>
            </a:r>
            <a:r>
              <a:rPr lang="pl-PL" sz="2400" dirty="0"/>
              <a:t> </a:t>
            </a:r>
            <a:r>
              <a:rPr lang="pl-PL" sz="2400" dirty="0" smtClean="0"/>
              <a:t>przekazane </a:t>
            </a:r>
            <a:r>
              <a:rPr lang="pl-PL" sz="2400" dirty="0"/>
              <a:t>w ramach </a:t>
            </a:r>
            <a:r>
              <a:rPr lang="pl-PL" sz="2400" dirty="0" smtClean="0"/>
              <a:t>projektu, pozwoliły włączyć do wspólnej edukacji o regionie Doliny </a:t>
            </a:r>
            <a:r>
              <a:rPr lang="pl-PL" sz="2400" dirty="0"/>
              <a:t>B</a:t>
            </a:r>
            <a:r>
              <a:rPr lang="pl-PL" sz="2400" dirty="0" smtClean="0"/>
              <a:t>aryczy mieszkańców wsi. Edukacja o regionie była </a:t>
            </a:r>
            <a:r>
              <a:rPr lang="pl-PL" sz="2400" b="1" dirty="0" smtClean="0"/>
              <a:t>okazją do integracji międzypokoleniowej, wspólnej zabawy z dziećmi i młodzieżą</a:t>
            </a:r>
            <a:r>
              <a:rPr lang="pl-PL" sz="2400" b="1" dirty="0"/>
              <a:t> </a:t>
            </a:r>
            <a:r>
              <a:rPr lang="pl-PL" sz="2400" b="1" dirty="0" smtClean="0"/>
              <a:t>w okresie przedświątecznym</a:t>
            </a:r>
            <a:r>
              <a:rPr lang="pl-PL" sz="2400" dirty="0" smtClean="0"/>
              <a:t>. </a:t>
            </a:r>
            <a:endParaRPr lang="pl-PL" sz="2400" dirty="0"/>
          </a:p>
        </p:txBody>
      </p:sp>
      <p:pic>
        <p:nvPicPr>
          <p:cNvPr id="3" name="Obraz 2" descr="Dzialaj_Lokalnie_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091" y="792713"/>
            <a:ext cx="628650" cy="92011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92714"/>
            <a:ext cx="6264101" cy="148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3481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Działania własne </a:t>
            </a:r>
            <a:r>
              <a:rPr lang="pl-PL" b="1" dirty="0" smtClean="0"/>
              <a:t>w </a:t>
            </a:r>
            <a:r>
              <a:rPr lang="pl-PL" b="1" dirty="0" smtClean="0"/>
              <a:t>Łazach</a:t>
            </a:r>
            <a:br>
              <a:rPr lang="pl-PL" b="1" dirty="0" smtClean="0"/>
            </a:br>
            <a:r>
              <a:rPr lang="pl-PL" b="1" dirty="0" smtClean="0"/>
              <a:t>w gminie Krośnice</a:t>
            </a:r>
            <a:endParaRPr lang="pl-PL" b="1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2"/>
          </p:nvPr>
        </p:nvSpPr>
        <p:spPr>
          <a:xfrm>
            <a:off x="395536" y="1600200"/>
            <a:ext cx="2423864" cy="44958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l-PL" dirty="0"/>
              <a:t>W czwartek 24.11.2016 na zajęciach dzieci przyozdabiały cekinami bałwanki. Podczas drugiej części zajęć dzieci poznawał </a:t>
            </a:r>
            <a:r>
              <a:rPr lang="pl-PL" b="1" dirty="0"/>
              <a:t>Dolinę Baryczy dzięki otrzymanym pomocom z projektu "Mój region moim domem"</a:t>
            </a:r>
            <a:r>
              <a:rPr lang="pl-PL" dirty="0"/>
              <a:t>. Najpierw ułożyły puzzle - mapę Doliny Baryczy</a:t>
            </a:r>
            <a:r>
              <a:rPr lang="pl-PL" dirty="0" smtClean="0"/>
              <a:t>,                     </a:t>
            </a:r>
            <a:r>
              <a:rPr lang="pl-PL" dirty="0"/>
              <a:t>a następnie </a:t>
            </a:r>
            <a:r>
              <a:rPr lang="pl-PL" dirty="0" smtClean="0"/>
              <a:t>grały                  </a:t>
            </a:r>
            <a:r>
              <a:rPr lang="pl-PL" dirty="0"/>
              <a:t>w </a:t>
            </a:r>
            <a:r>
              <a:rPr lang="pl-PL" dirty="0" err="1"/>
              <a:t>memory</a:t>
            </a:r>
            <a:r>
              <a:rPr lang="pl-PL" dirty="0"/>
              <a:t>. Zajęcia poprowadziła </a:t>
            </a:r>
            <a:r>
              <a:rPr lang="pl-PL" b="1" dirty="0">
                <a:solidFill>
                  <a:srgbClr val="0070C0"/>
                </a:solidFill>
                <a:hlinkClick r:id="rId2"/>
              </a:rPr>
              <a:t>Ewa Krupa</a:t>
            </a:r>
            <a:endParaRPr lang="pl-PL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Zofia\Desktop\DZL 2016\działania własne w sołectwach\Łazy\20161124_16522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4784"/>
            <a:ext cx="4242637" cy="238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Zofia\Desktop\DZL 2016\działania własne w sołectwach\Łazy\20161124_173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59071"/>
            <a:ext cx="4464496" cy="25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Dzialaj_Lokalnie_logo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32656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5402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Spotkanie Mikołajkowe </a:t>
            </a:r>
            <a:r>
              <a:rPr lang="pl-PL" sz="2800" b="1" dirty="0" smtClean="0"/>
              <a:t>w </a:t>
            </a:r>
            <a:r>
              <a:rPr lang="pl-PL" sz="2800" b="1" dirty="0" err="1" smtClean="0"/>
              <a:t>Duchowie</a:t>
            </a:r>
            <a:r>
              <a:rPr lang="pl-PL" sz="2800" b="1" dirty="0" smtClean="0"/>
              <a:t> (gmina Milicz) </a:t>
            </a:r>
            <a:r>
              <a:rPr lang="pl-PL" sz="2800" dirty="0" smtClean="0"/>
              <a:t>połączone z zabawą o regionie</a:t>
            </a:r>
            <a:endParaRPr lang="pl-PL" sz="2800" dirty="0"/>
          </a:p>
        </p:txBody>
      </p:sp>
      <p:pic>
        <p:nvPicPr>
          <p:cNvPr id="1026" name="Picture 2" descr="C:\Users\Zofia\Desktop\DZL 2016\działania własne w sołectwach\Duchowo\USB DISK\Mikołajki\wybrane\DSCN17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1521">
            <a:off x="456782" y="1578229"/>
            <a:ext cx="288032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Zofia\Desktop\DZL 2016\działania własne w sołectwach\Duchowo\USB DISK\Mikołajki\wybrane\DSCN17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7173">
            <a:off x="5220072" y="1603128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Zofia\Desktop\DZL 2016\działania własne w sołectwach\Duchowo\USB DISK\Mikołajki\wybrane\DSCN17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8742">
            <a:off x="2727813" y="2546092"/>
            <a:ext cx="3134122" cy="235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Zofia\Desktop\DZL 2016\działania własne w sołectwach\Duchowo\USB DISK\Mikołajki\wybrane\DSCN17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3920">
            <a:off x="5570328" y="3935132"/>
            <a:ext cx="3206130" cy="240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Zofia\Desktop\DZL 2016\działania własne w sołectwach\Duchowo\USB DISK\Mikołajki\wybrane\DSCN17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1619">
            <a:off x="383192" y="4064795"/>
            <a:ext cx="3027500" cy="227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Dzialaj_Lokalnie_logo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742" y="885602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7288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B050"/>
                </a:solidFill>
              </a:rPr>
              <a:t/>
            </a:r>
            <a:br>
              <a:rPr lang="pl-PL" b="1" dirty="0" smtClean="0">
                <a:solidFill>
                  <a:srgbClr val="00B050"/>
                </a:solidFill>
              </a:rPr>
            </a:br>
            <a:r>
              <a:rPr lang="pl-PL" b="1" dirty="0">
                <a:solidFill>
                  <a:srgbClr val="00B050"/>
                </a:solidFill>
              </a:rPr>
              <a:t/>
            </a:r>
            <a:br>
              <a:rPr lang="pl-PL" b="1" dirty="0">
                <a:solidFill>
                  <a:srgbClr val="00B050"/>
                </a:solidFill>
              </a:rPr>
            </a:br>
            <a:r>
              <a:rPr lang="pl-PL" sz="2700" b="1" dirty="0" smtClean="0">
                <a:solidFill>
                  <a:srgbClr val="00B050"/>
                </a:solidFill>
              </a:rPr>
              <a:t>„</a:t>
            </a:r>
            <a:r>
              <a:rPr lang="pl-PL" sz="2700" b="1" dirty="0">
                <a:solidFill>
                  <a:srgbClr val="00B050"/>
                </a:solidFill>
              </a:rPr>
              <a:t>Mój </a:t>
            </a:r>
            <a:r>
              <a:rPr lang="pl-PL" sz="2700" b="1" dirty="0" smtClean="0">
                <a:solidFill>
                  <a:srgbClr val="00B050"/>
                </a:solidFill>
              </a:rPr>
              <a:t>region </a:t>
            </a:r>
            <a:r>
              <a:rPr lang="pl-PL" sz="2700" b="1" dirty="0">
                <a:solidFill>
                  <a:srgbClr val="00B050"/>
                </a:solidFill>
              </a:rPr>
              <a:t>moim domem</a:t>
            </a:r>
            <a:r>
              <a:rPr lang="pl-PL" sz="2700" b="1" dirty="0" smtClean="0">
                <a:solidFill>
                  <a:srgbClr val="00B050"/>
                </a:solidFill>
              </a:rPr>
              <a:t>”</a:t>
            </a:r>
            <a:br>
              <a:rPr lang="pl-PL" sz="2700" b="1" dirty="0" smtClean="0">
                <a:solidFill>
                  <a:srgbClr val="00B050"/>
                </a:solidFill>
              </a:rPr>
            </a:br>
            <a:r>
              <a:rPr lang="pl-PL" sz="2700" b="1" dirty="0" smtClean="0">
                <a:solidFill>
                  <a:srgbClr val="00B050"/>
                </a:solidFill>
              </a:rPr>
              <a:t> </a:t>
            </a:r>
            <a:r>
              <a:rPr lang="pl-PL" sz="2700" b="1" dirty="0">
                <a:solidFill>
                  <a:srgbClr val="00B050"/>
                </a:solidFill>
              </a:rPr>
              <a:t>edukujmy wspólnie o regionie Dolina Baryczy</a:t>
            </a:r>
          </a:p>
        </p:txBody>
      </p:sp>
      <p:sp>
        <p:nvSpPr>
          <p:cNvPr id="6" name="Prostokąt 5"/>
          <p:cNvSpPr/>
          <p:nvPr/>
        </p:nvSpPr>
        <p:spPr>
          <a:xfrm>
            <a:off x="827584" y="1363990"/>
            <a:ext cx="78488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b="1" dirty="0"/>
              <a:t>Celem głównym projektu</a:t>
            </a:r>
            <a:r>
              <a:rPr lang="pl-PL" dirty="0"/>
              <a:t>  była integracja animatorów i lokalnych liderów działających </a:t>
            </a:r>
            <a:r>
              <a:rPr lang="pl-PL" b="1" dirty="0"/>
              <a:t>w gminach Doliny Baryczy, </a:t>
            </a:r>
            <a:r>
              <a:rPr lang="pl-PL" dirty="0"/>
              <a:t>zwiększenie ich </a:t>
            </a:r>
            <a:r>
              <a:rPr lang="pl-PL" dirty="0" smtClean="0"/>
              <a:t>wiedzy                       </a:t>
            </a:r>
            <a:r>
              <a:rPr lang="pl-PL" dirty="0"/>
              <a:t>i umiejętności w zakresie "praktycznej" edukacji o swojej miejscowości, gminie i regionie. Celem szczegółowym bezpośrednie dotarcie </a:t>
            </a:r>
            <a:r>
              <a:rPr lang="pl-PL" dirty="0" smtClean="0"/>
              <a:t>                    do </a:t>
            </a:r>
            <a:r>
              <a:rPr lang="pl-PL" dirty="0"/>
              <a:t>mieszkańców sołectw (dzieci, młodzież, dorosłych, seniorów</a:t>
            </a:r>
            <a:r>
              <a:rPr lang="pl-PL" dirty="0" smtClean="0"/>
              <a:t>)                          </a:t>
            </a:r>
            <a:r>
              <a:rPr lang="pl-PL" dirty="0"/>
              <a:t>i wzmocnienie współpracy z partnerami, wolontariuszami</a:t>
            </a:r>
            <a:r>
              <a:rPr lang="pl-PL" dirty="0" smtClean="0"/>
              <a:t>.</a:t>
            </a:r>
          </a:p>
          <a:p>
            <a:pPr algn="just"/>
            <a:endParaRPr lang="pl-PL" b="1" dirty="0"/>
          </a:p>
          <a:p>
            <a:pPr algn="just"/>
            <a:r>
              <a:rPr lang="pl-PL" b="1" dirty="0" smtClean="0"/>
              <a:t> </a:t>
            </a:r>
            <a:r>
              <a:rPr lang="pl-PL" b="1" dirty="0"/>
              <a:t>Potrzebą</a:t>
            </a:r>
            <a:r>
              <a:rPr lang="pl-PL" dirty="0"/>
              <a:t> przygotowanie grupy lokalnych animatorów i </a:t>
            </a:r>
            <a:r>
              <a:rPr lang="pl-PL" dirty="0" smtClean="0"/>
              <a:t>liderów                              </a:t>
            </a:r>
            <a:r>
              <a:rPr lang="pl-PL" dirty="0"/>
              <a:t>do wykorzystywania  pomocy dydaktycznych opracowanych w ramach </a:t>
            </a:r>
            <a:r>
              <a:rPr lang="pl-PL" b="1" dirty="0"/>
              <a:t>projektu Edukacja dla Doliny Baryczy</a:t>
            </a:r>
            <a:r>
              <a:rPr lang="pl-PL" dirty="0"/>
              <a:t>  do realizacji działań edukacyjnych i integracyjnych w </a:t>
            </a:r>
            <a:r>
              <a:rPr lang="pl-PL" b="1" dirty="0"/>
              <a:t>świetlicach wiejskich i </a:t>
            </a:r>
            <a:r>
              <a:rPr lang="pl-PL" b="1" dirty="0" smtClean="0"/>
              <a:t>bibliotekach</a:t>
            </a:r>
          </a:p>
          <a:p>
            <a:pPr algn="just"/>
            <a:endParaRPr lang="pl-PL" dirty="0"/>
          </a:p>
          <a:p>
            <a:pPr algn="just"/>
            <a:r>
              <a:rPr lang="pl-PL" b="1" dirty="0"/>
              <a:t>Zaproszenie do udziału w projekcie </a:t>
            </a:r>
            <a:r>
              <a:rPr lang="pl-PL" dirty="0"/>
              <a:t>skierowane zostało</a:t>
            </a:r>
            <a:r>
              <a:rPr lang="pl-PL" b="1" dirty="0"/>
              <a:t> </a:t>
            </a:r>
            <a:r>
              <a:rPr lang="pl-PL" dirty="0"/>
              <a:t> do lokalnych liderów, aktywnych osób w niewielkich miejscowościach regionu Doliny Baryczy ( 5 gmin woj dolnośląskiego: Milicz, Krośnice, Cieszków, Twardogóra, Żmigród i 3 wielkopolskiego: Odolanów, Przygodzice, Sośnie). </a:t>
            </a:r>
          </a:p>
          <a:p>
            <a:pPr algn="just"/>
            <a:endParaRPr lang="pl-PL" dirty="0"/>
          </a:p>
        </p:txBody>
      </p:sp>
      <p:pic>
        <p:nvPicPr>
          <p:cNvPr id="4" name="Obraz 3" descr="Dzialaj_Lokalnie_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85511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069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Zajęcia z dziećmi w </a:t>
            </a:r>
            <a:r>
              <a:rPr lang="pl-PL" b="1" dirty="0" smtClean="0"/>
              <a:t>Słącznie</a:t>
            </a:r>
            <a:br>
              <a:rPr lang="pl-PL" b="1" dirty="0" smtClean="0"/>
            </a:br>
            <a:r>
              <a:rPr lang="pl-PL" b="1" dirty="0" smtClean="0"/>
              <a:t>gmina Milicz</a:t>
            </a:r>
            <a:endParaRPr lang="pl-PL" b="1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2"/>
          </p:nvPr>
        </p:nvSpPr>
        <p:spPr>
          <a:xfrm>
            <a:off x="179512" y="1600200"/>
            <a:ext cx="3384376" cy="4925144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Na zajęcia, które  odbyły </a:t>
            </a:r>
            <a:r>
              <a:rPr lang="pl-PL" dirty="0" smtClean="0"/>
              <a:t>się             </a:t>
            </a:r>
            <a:r>
              <a:rPr lang="pl-PL" dirty="0"/>
              <a:t>w dniach 29 i 30 grudnia przyszły dzieci w różnym wieku wraz z rodzicami. Na początku dzieci miały małą </a:t>
            </a:r>
            <a:r>
              <a:rPr lang="pl-PL" dirty="0" smtClean="0"/>
              <a:t>wiedzę                 </a:t>
            </a:r>
            <a:r>
              <a:rPr lang="pl-PL" dirty="0"/>
              <a:t>o Dolinie Baryczy </a:t>
            </a:r>
            <a:r>
              <a:rPr lang="pl-PL" dirty="0" smtClean="0"/>
              <a:t>ale                       </a:t>
            </a:r>
            <a:r>
              <a:rPr lang="pl-PL" dirty="0"/>
              <a:t>w ostatnim dniu kiedy już </a:t>
            </a:r>
            <a:r>
              <a:rPr lang="pl-PL" dirty="0" smtClean="0"/>
              <a:t>znały </a:t>
            </a:r>
            <a:r>
              <a:rPr lang="pl-PL" dirty="0"/>
              <a:t>rośliny i </a:t>
            </a:r>
            <a:r>
              <a:rPr lang="pl-PL" dirty="0" smtClean="0"/>
              <a:t>zwierzęta. Podczas czasie </a:t>
            </a:r>
            <a:r>
              <a:rPr lang="pl-PL" dirty="0"/>
              <a:t>gier wspaniałych pomocy mogły już śmiało wymienić  jakie mamy grzyby, gatunki </a:t>
            </a:r>
            <a:r>
              <a:rPr lang="pl-PL" dirty="0" smtClean="0"/>
              <a:t>roślin i  </a:t>
            </a:r>
            <a:r>
              <a:rPr lang="pl-PL" dirty="0"/>
              <a:t>zwierząt </a:t>
            </a:r>
            <a:r>
              <a:rPr lang="pl-PL" dirty="0" smtClean="0"/>
              <a:t>zamieszkujących  </a:t>
            </a:r>
            <a:r>
              <a:rPr lang="pl-PL" dirty="0"/>
              <a:t>Dolinę Baryczy. Zbliżają się ferie wykorzystamy wszystkie te gry edukacyjne.</a:t>
            </a:r>
          </a:p>
          <a:p>
            <a:r>
              <a:rPr lang="pl-PL" dirty="0" smtClean="0"/>
              <a:t>Jadwiga Janczura</a:t>
            </a:r>
            <a:endParaRPr lang="pl-PL" dirty="0"/>
          </a:p>
        </p:txBody>
      </p:sp>
      <p:pic>
        <p:nvPicPr>
          <p:cNvPr id="2050" name="Picture 2" descr="C:\Users\Zofia\Desktop\DZL 2016\działania własne w sołectwach\Słączno\wybrane Słączno\15784702_1300645266658855_1954936321_o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892" y="2276872"/>
            <a:ext cx="4754694" cy="267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Dzialaj_Lokalnie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60648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29751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ofia\Desktop\DZL 2016\działania własne w sołectwach\Słączno\wybrane Słączno\15785078_1300644723325576_1858970_o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36" y="492740"/>
            <a:ext cx="371241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Zofia\Desktop\DZL 2016\działania własne w sołectwach\Słączno\wybrane Słączno\15785376_1300644906658891_833169285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749" y="1180763"/>
            <a:ext cx="3427819" cy="192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Zofia\Desktop\DZL 2016\działania własne w sołectwach\Słączno\wybrane Słączno\15820881_1300645276658854_430009512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429000"/>
            <a:ext cx="5433120" cy="305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Dzialaj_Lokalnie_logo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60648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8600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Działania własne</a:t>
            </a:r>
            <a:br>
              <a:rPr lang="pl-PL" dirty="0" smtClean="0"/>
            </a:br>
            <a:r>
              <a:rPr lang="pl-PL" dirty="0" smtClean="0"/>
              <a:t> w </a:t>
            </a:r>
            <a:r>
              <a:rPr lang="pl-PL" b="1" dirty="0" smtClean="0"/>
              <a:t>gminie Twardogóra</a:t>
            </a:r>
            <a:endParaRPr lang="pl-PL" b="1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2"/>
          </p:nvPr>
        </p:nvSpPr>
        <p:spPr>
          <a:xfrm>
            <a:off x="251520" y="1484784"/>
            <a:ext cx="5040560" cy="5040560"/>
          </a:xfrm>
        </p:spPr>
        <p:txBody>
          <a:bodyPr>
            <a:noAutofit/>
          </a:bodyPr>
          <a:lstStyle/>
          <a:p>
            <a:pPr algn="ctr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Zajęcia w świetlicy środowiskowej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Moszycach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były przeprowadzone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w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dwóch kategoriach wiekowych.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Dzieci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młodsze w wieku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przedszkolnym         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i wczesnym szkolnym poznały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zwierzęta         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i roślinność Doliny Baryczy poprzez układanie puzzli, granie w </a:t>
            </a:r>
            <a:r>
              <a:rPr lang="pl-PL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i domino. Poznały tez Grabkowe bajanie, które z uwagą słuchały  kolorując obrazki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z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dostępnych materiałów.</a:t>
            </a:r>
            <a:b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Dzieci starsze i młodzież gimnazjalna odpowiedziały na zaproszenie i przyszły na świetlice, gdzie wspólnie graliśmy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w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Omnibusa Doliny Baryczy. Gra bardzo się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spodobała,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 kolejnym tygodniu młodzież przyszła dalej grać.</a:t>
            </a:r>
            <a:b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Zofia\Desktop\DZL 2016\działania własne w sołectwach\Twardogóra\Moszyce i Grabowno WLK\20161128_15364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4310" y="1958437"/>
            <a:ext cx="5715000" cy="321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Dzialaj_Lokalnie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60648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3141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Zajęcia w Bibliotece szkolnej </a:t>
            </a:r>
            <a:r>
              <a:rPr lang="pl-PL" dirty="0" smtClean="0"/>
              <a:t>             w </a:t>
            </a:r>
            <a:r>
              <a:rPr lang="pl-PL" b="1" dirty="0"/>
              <a:t>Grabownie Wielkim 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323528" y="1600200"/>
            <a:ext cx="5328592" cy="4925144"/>
          </a:xfrm>
        </p:spPr>
        <p:txBody>
          <a:bodyPr>
            <a:normAutofit/>
          </a:bodyPr>
          <a:lstStyle/>
          <a:p>
            <a:pPr algn="ctr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Biblioteka jest wyposażona w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materiały                       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 projektu Edukacja dla Doliny Baryczy. Podczas zajęć podzieliłam dzieci na trzy grupy. Dzieci ,które przygotowywały się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do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konkursów przyrodniczych do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gry                     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 Omnibusa Doliny Baryczy.</a:t>
            </a:r>
            <a:b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A pozostałe dwie do układania puzzli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o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różnym stopniu trudności w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zależności            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od możliwości dzieciom. Uczniowie pracowali bardzo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chętnie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i z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zainteresowaniem.             Lekcja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zleciała błyskawicznie, a uczniowie pytali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</a:rPr>
              <a:t>czy jutro też będziemy tu grać na </a:t>
            </a:r>
            <a:r>
              <a:rPr lang="pl-PL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zastępstwie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ctr"/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Zajęcia prowadziła</a:t>
            </a:r>
          </a:p>
          <a:p>
            <a:pPr algn="ctr"/>
            <a:r>
              <a:rPr lang="pl-PL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Marzanna Chrzanowska- </a:t>
            </a:r>
            <a:r>
              <a:rPr lang="pl-PL" sz="2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l-PL" sz="200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ryzd</a:t>
            </a:r>
            <a:endParaRPr lang="pl-PL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Zofia\Desktop\DZL 2016\działania własne w sołectwach\Twardogóra\Moszyce i Grabowno WLK\20161216_10525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73971" y="2158877"/>
            <a:ext cx="5715000" cy="321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Dzialaj_Lokalnie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88640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5095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Zofia\Desktop\DZL 2016\działania własne w sołectwach\Twardogóra\Moszyce i Grabowno WLK\20161216_10345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32656"/>
            <a:ext cx="5065537" cy="28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Zofia\Desktop\DZL 2016\działania własne w sołectwach\Twardogóra\Moszyce i Grabowno WLK\20161216_103503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56992"/>
            <a:ext cx="5413375" cy="30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 descr="Dzialaj_Lokalnie_log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04664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23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Zajęcia w świetlicy </a:t>
            </a:r>
            <a:r>
              <a:rPr lang="pl-PL" b="1" dirty="0" smtClean="0"/>
              <a:t>w Sosnówce</a:t>
            </a:r>
            <a:endParaRPr lang="pl-PL" b="1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2"/>
          </p:nvPr>
        </p:nvSpPr>
        <p:spPr>
          <a:xfrm>
            <a:off x="323528" y="1600200"/>
            <a:ext cx="3816424" cy="4853136"/>
          </a:xfrm>
        </p:spPr>
        <p:txBody>
          <a:bodyPr/>
          <a:lstStyle/>
          <a:p>
            <a:pPr algn="ctr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 zajęciach brały udział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dzieci    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 wieku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przedszkolnym                      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i szkolnym. Dzieci zapoznały się z drzewami, roślinami, zwierzętami z Doliny Baryczy. Szczególnym uznaniem cieszyły się pacynki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przyjaciół              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 Doliny Baryczy, którymi dzieci odgrywały różne role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w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scenkach. Wykorzystane zostały  karty Piotruś, domino, puzzle,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kolorowanki                      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oraz Grabkowe bajanie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z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Doliny Baryczy</a:t>
            </a:r>
            <a:r>
              <a:rPr lang="pl-PL" dirty="0"/>
              <a:t>.</a:t>
            </a:r>
          </a:p>
        </p:txBody>
      </p:sp>
      <p:pic>
        <p:nvPicPr>
          <p:cNvPr id="6146" name="Picture 2" descr="C:\Users\Zofia\Desktop\DZL 2016\działania własne w sołectwach\Twardogóra\Sosnówka\DSCF475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00808"/>
            <a:ext cx="4880461" cy="371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Dzialaj_Lokalnie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88640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0882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4294967295"/>
          </p:nvPr>
        </p:nvSpPr>
        <p:spPr>
          <a:xfrm>
            <a:off x="0" y="260648"/>
            <a:ext cx="3491880" cy="626397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Nie zabrakło również zabaw ruchowych,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orientacyjno-porządkowych                      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i naśladowczych, itp. Przeprowadzone zajęcia wprowadziły dzieci w świat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roślin                     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i zwierząt. Dzieci rozpoznawały drzewa, rośliny, krzewy – poznały budowę drzew,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liści. 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Poszerzyły i zdobyły wiedzę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z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zakresu lasu i zwierząt ich zamieszkujących</a:t>
            </a:r>
            <a:r>
              <a:rPr lang="pl-PL" dirty="0" smtClean="0"/>
              <a:t>.</a:t>
            </a:r>
          </a:p>
          <a:p>
            <a:pPr algn="ctr"/>
            <a:r>
              <a:rPr lang="pl-PL" dirty="0" smtClean="0"/>
              <a:t>Zajęcia prowadziła </a:t>
            </a:r>
            <a:r>
              <a:rPr lang="pl-PL" dirty="0" smtClean="0">
                <a:solidFill>
                  <a:srgbClr val="FFC000"/>
                </a:solidFill>
              </a:rPr>
              <a:t>Elżbieta Sobczyńska</a:t>
            </a:r>
            <a:endParaRPr lang="pl-PL" dirty="0">
              <a:solidFill>
                <a:srgbClr val="FFC000"/>
              </a:solidFill>
            </a:endParaRPr>
          </a:p>
          <a:p>
            <a:endParaRPr lang="pl-PL" dirty="0"/>
          </a:p>
        </p:txBody>
      </p:sp>
      <p:pic>
        <p:nvPicPr>
          <p:cNvPr id="7170" name="Picture 2" descr="C:\Users\Zofia\Desktop\DZL 2016\działania własne w sołectwach\Twardogóra\Sosnówka\DSCF466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28775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Dzialaj_Lokalnie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32656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097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779686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Zajęcia w </a:t>
            </a:r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świetlicy wiejskiej w Dziadkowie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2"/>
          </p:nvPr>
        </p:nvSpPr>
        <p:spPr>
          <a:xfrm>
            <a:off x="395536" y="1600200"/>
            <a:ext cx="2423864" cy="4495800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Zajęcia zaczęły się od obejrzenia filmu „ Kraina Niezwykłości” Stawy Milickie rekomendowany przez e-edukacje dla Doliny Baryczy następnie dzieci pomalowały obrazki regionalnych bohaterów Cieszek, </a:t>
            </a:r>
            <a:r>
              <a:rPr lang="pl-PL" dirty="0" err="1"/>
              <a:t>Miluś</a:t>
            </a:r>
            <a:r>
              <a:rPr lang="pl-PL" dirty="0"/>
              <a:t>, Grabek, żmija Gródka i inne postacie to chyba zrobiło największą frajdę dzieciom a uczestniczyło ich ośmiu i czterech dorosłych dorośli jednak próbowali swoich sił umysłowych na </a:t>
            </a:r>
            <a:r>
              <a:rPr lang="pl-PL" dirty="0" smtClean="0"/>
              <a:t>Omnibusie.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43733"/>
            <a:ext cx="5715000" cy="320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715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323528" y="1600200"/>
            <a:ext cx="2495872" cy="4495800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Oczywiście wszyscy wypróbowali każdej gry które zostały nam podarowane w ramach uczestnictwa w projekcie na świetlice wiejską, wspólnie stwierdziliśmy że wiedzę mamy mizerną więc cieszymy się z tego że takie działania występują. </a:t>
            </a:r>
            <a:endParaRPr lang="pl-PL" dirty="0" smtClean="0"/>
          </a:p>
          <a:p>
            <a:pPr algn="ctr"/>
            <a:r>
              <a:rPr lang="pl-PL" dirty="0" smtClean="0">
                <a:solidFill>
                  <a:srgbClr val="FFC000"/>
                </a:solidFill>
              </a:rPr>
              <a:t>Marcin Mruk i Aniela Błaszczyńska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09840"/>
            <a:ext cx="3475697" cy="195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855" y="3861048"/>
            <a:ext cx="3802490" cy="213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92896"/>
            <a:ext cx="3161232" cy="17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578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Zajęcia własne </a:t>
            </a:r>
            <a:r>
              <a:rPr lang="pl-PL" b="1" dirty="0" smtClean="0"/>
              <a:t>w Ludwikowie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gmina Przygodzice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2"/>
          </p:nvPr>
        </p:nvSpPr>
        <p:spPr>
          <a:xfrm>
            <a:off x="395536" y="1600200"/>
            <a:ext cx="3528392" cy="4495800"/>
          </a:xfrm>
        </p:spPr>
        <p:txBody>
          <a:bodyPr>
            <a:normAutofit lnSpcReduction="10000"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Podczas zajęć dzieci grały w gry </a:t>
            </a:r>
            <a:r>
              <a:rPr lang="pl-PL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i duety historyczne, na postawie mapy układaliśmy postacie związane z daną miejscowością. Każdy z uczestników otrzymał mapę Doliny Baryczy, na której odznaczał poznane podczas zajęć miejsca.  Dzieciaki miały okazję posłuchać opowiadań dotyczących gminy Przygodzice. Zajęcia odbyły się dnia 19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grudnia.</a:t>
            </a:r>
          </a:p>
          <a:p>
            <a:r>
              <a:rPr lang="pl-PL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Iwona Król</a:t>
            </a:r>
            <a:endParaRPr lang="pl-PL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C:\Users\Zofia\Desktop\DZL 2016\działania własne w sołectwach\Ludwików\IMG_3291[2]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88840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Dzialaj_Lokalnie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20688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1639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324600" y="188640"/>
            <a:ext cx="2514600" cy="29523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sz="1800" b="1" dirty="0" smtClean="0">
                <a:solidFill>
                  <a:srgbClr val="0070C0"/>
                </a:solidFill>
              </a:rPr>
              <a:t>W </a:t>
            </a:r>
            <a:r>
              <a:rPr lang="pl-PL" sz="1800" b="1" dirty="0">
                <a:solidFill>
                  <a:srgbClr val="0070C0"/>
                </a:solidFill>
              </a:rPr>
              <a:t>dniu 7 października </a:t>
            </a:r>
            <a:r>
              <a:rPr lang="pl-PL" sz="1800" b="1" dirty="0" smtClean="0">
                <a:solidFill>
                  <a:srgbClr val="0070C0"/>
                </a:solidFill>
              </a:rPr>
              <a:t>2016r. w </a:t>
            </a:r>
            <a:r>
              <a:rPr lang="pl-PL" sz="1800" b="1" dirty="0">
                <a:solidFill>
                  <a:srgbClr val="0070C0"/>
                </a:solidFill>
              </a:rPr>
              <a:t>Centrum Aktywności Lokalnej  w Miliczu odbyło się spotkanie </a:t>
            </a:r>
            <a:r>
              <a:rPr lang="pl-PL" sz="1800" b="1" dirty="0" err="1">
                <a:solidFill>
                  <a:srgbClr val="0070C0"/>
                </a:solidFill>
              </a:rPr>
              <a:t>organizacyjno</a:t>
            </a:r>
            <a:r>
              <a:rPr lang="pl-PL" sz="1800" b="1" dirty="0">
                <a:solidFill>
                  <a:srgbClr val="0070C0"/>
                </a:solidFill>
              </a:rPr>
              <a:t>  - integracyjne dla lokalnych animatorów.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2"/>
          </p:nvPr>
        </p:nvSpPr>
        <p:spPr>
          <a:xfrm>
            <a:off x="6324600" y="3140968"/>
            <a:ext cx="2514600" cy="2921695"/>
          </a:xfrm>
        </p:spPr>
        <p:txBody>
          <a:bodyPr>
            <a:normAutofit fontScale="92500" lnSpcReduction="10000"/>
          </a:bodyPr>
          <a:lstStyle/>
          <a:p>
            <a:r>
              <a:rPr lang="pl-PL" sz="2000" dirty="0" smtClean="0"/>
              <a:t>Podczas </a:t>
            </a:r>
            <a:r>
              <a:rPr lang="pl-PL" sz="2000" dirty="0"/>
              <a:t>spotkania lokalni liderzy  poznali  pomoce edukacyjne oraz  </a:t>
            </a:r>
            <a:r>
              <a:rPr lang="pl-PL" sz="2000" dirty="0" smtClean="0"/>
              <a:t>wspólnie                     </a:t>
            </a:r>
            <a:r>
              <a:rPr lang="pl-PL" sz="2000" dirty="0"/>
              <a:t>z koordynatorem </a:t>
            </a:r>
            <a:r>
              <a:rPr lang="pl-PL" sz="2000" b="1" dirty="0" smtClean="0"/>
              <a:t>Zofią </a:t>
            </a:r>
            <a:r>
              <a:rPr lang="pl-PL" sz="2000" b="1" dirty="0" err="1"/>
              <a:t>Pietryką</a:t>
            </a:r>
            <a:r>
              <a:rPr lang="pl-PL" sz="2000" dirty="0"/>
              <a:t> zaplanowali terminarz i program warsztatów.</a:t>
            </a:r>
          </a:p>
          <a:p>
            <a:endParaRPr lang="pl-PL" dirty="0"/>
          </a:p>
        </p:txBody>
      </p:sp>
      <p:pic>
        <p:nvPicPr>
          <p:cNvPr id="2050" name="Picture 2" descr="C:\Users\Zofia\Desktop\DZL 2016\Film projektowy\zdjęcia do filmu\7_10_spotkanie organizacyjne\2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5452864" cy="306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Zofia\Desktop\DZL 2016\Film projektowy\zdjęcia do filmu\7_10_spotkanie organizacyjne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5596880" cy="314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Dzialaj_Lokalnie_log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88640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881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Zofia\Desktop\DZL 2016\działania własne w sołectwach\Ludwików\IMG_3292[1]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6315">
            <a:off x="396483" y="768824"/>
            <a:ext cx="3544420" cy="265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Zofia\Desktop\DZL 2016\działania własne w sołectwach\Ludwików\IMG_3295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101" y="1310200"/>
            <a:ext cx="3640435" cy="273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Zofia\Desktop\DZL 2016\działania własne w sołectwach\Ludwików\IMG_3298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0370">
            <a:off x="1405656" y="3455837"/>
            <a:ext cx="3566745" cy="267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Zofia\Desktop\DZL 2016\działania własne w sołectwach\Ludwików\IMG_328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949" y="4180465"/>
            <a:ext cx="425005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Dzialaj_Lokalnie_logo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211" y="188639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9189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Dziękuję wszystkim uczestnikom spotkań, warsztatów                   i działań własnych w świetlicach wiejskich</a:t>
            </a:r>
            <a:endParaRPr lang="pl-PL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pl-PL" b="1" dirty="0" smtClean="0"/>
              <a:t>ZOFIA PIETRYKA </a:t>
            </a:r>
            <a:r>
              <a:rPr lang="pl-PL" dirty="0" smtClean="0"/>
              <a:t>koordynator projektu „Mój region moim domem”</a:t>
            </a:r>
          </a:p>
          <a:p>
            <a:pPr algn="ctr"/>
            <a:r>
              <a:rPr lang="pl-PL" dirty="0" smtClean="0"/>
              <a:t> edukujmy wspólnie o regionie Dolina </a:t>
            </a:r>
            <a:r>
              <a:rPr lang="pl-PL" dirty="0"/>
              <a:t>B</a:t>
            </a:r>
            <a:r>
              <a:rPr lang="pl-PL" dirty="0" smtClean="0"/>
              <a:t>aryczy</a:t>
            </a: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2286000" y="3105835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pl-PL" dirty="0" smtClean="0"/>
          </a:p>
          <a:p>
            <a:pPr algn="ctr"/>
            <a:r>
              <a:rPr lang="pl-PL" sz="1400" b="1" dirty="0" smtClean="0"/>
              <a:t>Projekt </a:t>
            </a:r>
            <a:r>
              <a:rPr lang="pl-PL" sz="1400" b="1" dirty="0"/>
              <a:t>wspiera Gmina Milicz</a:t>
            </a:r>
          </a:p>
          <a:p>
            <a:pPr algn="ctr"/>
            <a:endParaRPr lang="pl-PL" dirty="0"/>
          </a:p>
        </p:txBody>
      </p:sp>
      <p:pic>
        <p:nvPicPr>
          <p:cNvPr id="13" name="Obraz 12" descr="Znalezione obrazy dla zapytania logotyp gmina Milicz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4" y="3717032"/>
            <a:ext cx="648071" cy="80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ymbol zastępczy obrazu 14" descr="http://dzialaj.barycz.pl/upfiles/EDYCJA%202015/stopka%20wz%C3%B3r.jpg"/>
          <p:cNvPicPr>
            <a:picLocks noGrp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16462"/>
          <a:stretch>
            <a:fillRect/>
          </a:stretch>
        </p:blipFill>
        <p:spPr bwMode="auto">
          <a:xfrm>
            <a:off x="918184" y="404663"/>
            <a:ext cx="7398232" cy="2952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5" descr="Untitled-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012" y="5850095"/>
            <a:ext cx="1873250" cy="76644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7" name="Obraz 16" descr="http://edukacja.barycz.pl/_img/_templates/l_edukacja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72" y="5670759"/>
            <a:ext cx="962025" cy="1000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1567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74320" lvl="0" indent="-274320">
              <a:spcBef>
                <a:spcPts val="600"/>
              </a:spcBef>
            </a:pPr>
            <a:r>
              <a:rPr lang="pl-PL" sz="2400" b="1" dirty="0">
                <a:solidFill>
                  <a:srgbClr val="00B050"/>
                </a:solidFill>
                <a:latin typeface="Gill Sans MT"/>
                <a:ea typeface="+mn-ea"/>
                <a:cs typeface="+mn-cs"/>
              </a:rPr>
              <a:t>Lokalni liderzy, którzy zadeklarowali współpracę:</a:t>
            </a:r>
            <a:br>
              <a:rPr lang="pl-PL" sz="2400" b="1" dirty="0">
                <a:solidFill>
                  <a:srgbClr val="00B050"/>
                </a:solidFill>
                <a:latin typeface="Gill Sans MT"/>
                <a:ea typeface="+mn-ea"/>
                <a:cs typeface="+mn-cs"/>
              </a:rPr>
            </a:br>
            <a:endParaRPr lang="pl-PL" sz="2400" b="1" dirty="0">
              <a:solidFill>
                <a:srgbClr val="00B050"/>
              </a:solidFill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 smtClean="0"/>
              <a:t>z </a:t>
            </a:r>
            <a:r>
              <a:rPr lang="pl-PL" b="1" dirty="0"/>
              <a:t>gminy Milicz</a:t>
            </a:r>
            <a:r>
              <a:rPr lang="pl-PL" dirty="0"/>
              <a:t>: </a:t>
            </a:r>
            <a:r>
              <a:rPr lang="pl-PL" b="1" i="1" dirty="0">
                <a:solidFill>
                  <a:srgbClr val="0070C0"/>
                </a:solidFill>
              </a:rPr>
              <a:t>Jadwiga Janczura </a:t>
            </a:r>
            <a:r>
              <a:rPr lang="pl-PL" dirty="0"/>
              <a:t>sołtys </a:t>
            </a:r>
            <a:r>
              <a:rPr lang="pl-PL" dirty="0" smtClean="0"/>
              <a:t>Słączna                     </a:t>
            </a:r>
            <a:r>
              <a:rPr lang="pl-PL" dirty="0"/>
              <a:t>i </a:t>
            </a:r>
            <a:r>
              <a:rPr lang="pl-PL" b="1" dirty="0">
                <a:solidFill>
                  <a:srgbClr val="0070C0"/>
                </a:solidFill>
              </a:rPr>
              <a:t>Kazimiera </a:t>
            </a:r>
            <a:r>
              <a:rPr lang="pl-PL" b="1" dirty="0" err="1">
                <a:solidFill>
                  <a:srgbClr val="0070C0"/>
                </a:solidFill>
              </a:rPr>
              <a:t>Defratyka</a:t>
            </a:r>
            <a:r>
              <a:rPr lang="pl-PL" b="1" dirty="0">
                <a:solidFill>
                  <a:srgbClr val="0070C0"/>
                </a:solidFill>
              </a:rPr>
              <a:t> - Ludwiczak</a:t>
            </a:r>
            <a:r>
              <a:rPr lang="pl-PL" b="1" dirty="0"/>
              <a:t>- </a:t>
            </a:r>
            <a:r>
              <a:rPr lang="pl-PL" dirty="0"/>
              <a:t>sołtys Duchowa</a:t>
            </a:r>
          </a:p>
          <a:p>
            <a:r>
              <a:rPr lang="pl-PL" b="1" dirty="0"/>
              <a:t>z gminy Krośnice</a:t>
            </a:r>
            <a:r>
              <a:rPr lang="pl-PL" dirty="0"/>
              <a:t>: </a:t>
            </a:r>
            <a:r>
              <a:rPr lang="pl-PL" b="1" dirty="0">
                <a:solidFill>
                  <a:srgbClr val="0070C0"/>
                </a:solidFill>
              </a:rPr>
              <a:t>Izabela </a:t>
            </a:r>
            <a:r>
              <a:rPr lang="pl-PL" b="1" dirty="0" err="1">
                <a:solidFill>
                  <a:srgbClr val="0070C0"/>
                </a:solidFill>
              </a:rPr>
              <a:t>Chaszczewicz</a:t>
            </a:r>
            <a:r>
              <a:rPr lang="pl-PL" b="1" dirty="0">
                <a:solidFill>
                  <a:srgbClr val="0070C0"/>
                </a:solidFill>
              </a:rPr>
              <a:t> </a:t>
            </a:r>
            <a:r>
              <a:rPr lang="pl-PL" dirty="0"/>
              <a:t>- sołtys Łaz</a:t>
            </a:r>
          </a:p>
          <a:p>
            <a:r>
              <a:rPr lang="pl-PL" dirty="0"/>
              <a:t>z  </a:t>
            </a:r>
            <a:r>
              <a:rPr lang="pl-PL" b="1" dirty="0"/>
              <a:t>gminy Cieszków</a:t>
            </a:r>
            <a:r>
              <a:rPr lang="pl-PL" dirty="0"/>
              <a:t>: </a:t>
            </a:r>
            <a:r>
              <a:rPr lang="pl-PL" b="1" dirty="0">
                <a:solidFill>
                  <a:srgbClr val="0070C0"/>
                </a:solidFill>
              </a:rPr>
              <a:t>Marcin Mruk </a:t>
            </a:r>
            <a:r>
              <a:rPr lang="pl-PL" dirty="0"/>
              <a:t>- radny gminny, </a:t>
            </a:r>
            <a:r>
              <a:rPr lang="pl-PL" b="1" dirty="0">
                <a:solidFill>
                  <a:srgbClr val="0070C0"/>
                </a:solidFill>
              </a:rPr>
              <a:t>Aniela Błaszczyńska </a:t>
            </a:r>
            <a:r>
              <a:rPr lang="pl-PL" dirty="0">
                <a:solidFill>
                  <a:srgbClr val="0070C0"/>
                </a:solidFill>
              </a:rPr>
              <a:t>-</a:t>
            </a:r>
            <a:r>
              <a:rPr lang="pl-PL" dirty="0"/>
              <a:t> sołtys Dziadkowa</a:t>
            </a:r>
            <a:br>
              <a:rPr lang="pl-PL" dirty="0"/>
            </a:br>
            <a:r>
              <a:rPr lang="pl-PL" dirty="0"/>
              <a:t>z  </a:t>
            </a:r>
            <a:r>
              <a:rPr lang="pl-PL" b="1" dirty="0"/>
              <a:t>gminy Żmigród</a:t>
            </a:r>
            <a:r>
              <a:rPr lang="pl-PL" b="1" dirty="0">
                <a:solidFill>
                  <a:srgbClr val="0070C0"/>
                </a:solidFill>
              </a:rPr>
              <a:t>: Agnieszka Ptak </a:t>
            </a:r>
            <a:r>
              <a:rPr lang="pl-PL" dirty="0"/>
              <a:t>- radna gminna, sołectwo Korzeńsko</a:t>
            </a:r>
            <a:br>
              <a:rPr lang="pl-PL" dirty="0"/>
            </a:br>
            <a:r>
              <a:rPr lang="pl-PL" dirty="0"/>
              <a:t> </a:t>
            </a:r>
            <a:r>
              <a:rPr lang="pl-PL" b="1" dirty="0"/>
              <a:t>z  gminy Przygodzice</a:t>
            </a:r>
            <a:r>
              <a:rPr lang="pl-PL" dirty="0"/>
              <a:t>: </a:t>
            </a:r>
            <a:r>
              <a:rPr lang="pl-PL" b="1" dirty="0">
                <a:solidFill>
                  <a:srgbClr val="0070C0"/>
                </a:solidFill>
              </a:rPr>
              <a:t>Iwona Król- </a:t>
            </a:r>
            <a:r>
              <a:rPr lang="pl-PL" dirty="0"/>
              <a:t>sołtys Ludwikowa</a:t>
            </a:r>
            <a:br>
              <a:rPr lang="pl-PL" dirty="0"/>
            </a:br>
            <a:r>
              <a:rPr lang="pl-PL" dirty="0"/>
              <a:t>z</a:t>
            </a:r>
            <a:r>
              <a:rPr lang="pl-PL" b="1" dirty="0"/>
              <a:t> gminy Sośnie</a:t>
            </a:r>
            <a:r>
              <a:rPr lang="pl-PL" dirty="0"/>
              <a:t>: </a:t>
            </a:r>
            <a:r>
              <a:rPr lang="pl-PL" b="1" dirty="0">
                <a:solidFill>
                  <a:srgbClr val="0070C0"/>
                </a:solidFill>
              </a:rPr>
              <a:t>Dorota Kurzawska </a:t>
            </a:r>
            <a:r>
              <a:rPr lang="pl-PL" dirty="0"/>
              <a:t>-  dyrektor Gminnej Biblioteki Publicznej w Sośniach</a:t>
            </a:r>
          </a:p>
          <a:p>
            <a:r>
              <a:rPr lang="pl-PL" dirty="0"/>
              <a:t>z </a:t>
            </a:r>
            <a:r>
              <a:rPr lang="pl-PL" b="1" dirty="0"/>
              <a:t>gminy Twardogóra </a:t>
            </a:r>
            <a:r>
              <a:rPr lang="pl-PL" dirty="0"/>
              <a:t>: </a:t>
            </a:r>
            <a:r>
              <a:rPr lang="pl-PL" b="1" dirty="0">
                <a:solidFill>
                  <a:srgbClr val="0070C0"/>
                </a:solidFill>
              </a:rPr>
              <a:t>Marzanna Chrzanowska-</a:t>
            </a:r>
            <a:r>
              <a:rPr lang="pl-PL" b="1" dirty="0" err="1">
                <a:solidFill>
                  <a:srgbClr val="0070C0"/>
                </a:solidFill>
              </a:rPr>
              <a:t>Dryzd</a:t>
            </a:r>
            <a:r>
              <a:rPr lang="pl-PL" dirty="0">
                <a:solidFill>
                  <a:srgbClr val="0070C0"/>
                </a:solidFill>
              </a:rPr>
              <a:t> </a:t>
            </a:r>
            <a:r>
              <a:rPr lang="pl-PL" dirty="0"/>
              <a:t>ze świetlicy w Moszycach</a:t>
            </a:r>
            <a:br>
              <a:rPr lang="pl-PL" dirty="0"/>
            </a:br>
            <a:r>
              <a:rPr lang="pl-PL" dirty="0"/>
              <a:t>  </a:t>
            </a:r>
          </a:p>
          <a:p>
            <a:endParaRPr lang="pl-PL" dirty="0"/>
          </a:p>
        </p:txBody>
      </p:sp>
      <p:pic>
        <p:nvPicPr>
          <p:cNvPr id="4" name="Obraz 3" descr="Dzialaj_Lokalnie_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980728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9978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772400" cy="1944216"/>
          </a:xfrm>
        </p:spPr>
        <p:txBody>
          <a:bodyPr>
            <a:normAutofit fontScale="90000"/>
          </a:bodyPr>
          <a:lstStyle/>
          <a:p>
            <a:pPr marL="274320" lvl="0" indent="-274320" algn="ctr">
              <a:spcBef>
                <a:spcPts val="580"/>
              </a:spcBef>
            </a:pPr>
            <a:r>
              <a:rPr lang="pl-PL" sz="2400" dirty="0" smtClean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/>
            </a:r>
            <a:br>
              <a:rPr lang="pl-PL" sz="2400" dirty="0" smtClean="0">
                <a:solidFill>
                  <a:prstClr val="black"/>
                </a:solidFill>
                <a:latin typeface="Perpetua"/>
                <a:ea typeface="+mn-ea"/>
                <a:cs typeface="+mn-cs"/>
              </a:rPr>
            </a:br>
            <a:r>
              <a:rPr lang="pl-PL" sz="2400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/>
            </a:r>
            <a:br>
              <a:rPr lang="pl-PL" sz="2400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</a:br>
            <a:r>
              <a:rPr lang="pl-PL" sz="2400" dirty="0" smtClean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/>
            </a:r>
            <a:br>
              <a:rPr lang="pl-PL" sz="2400" dirty="0" smtClean="0">
                <a:solidFill>
                  <a:prstClr val="black"/>
                </a:solidFill>
                <a:latin typeface="Perpetua"/>
                <a:ea typeface="+mn-ea"/>
                <a:cs typeface="+mn-cs"/>
              </a:rPr>
            </a:br>
            <a:r>
              <a:rPr lang="pl-PL" sz="2400" dirty="0" smtClean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/>
            </a:r>
            <a:br>
              <a:rPr lang="pl-PL" sz="2400" dirty="0" smtClean="0">
                <a:solidFill>
                  <a:prstClr val="black"/>
                </a:solidFill>
                <a:latin typeface="Perpetua"/>
                <a:ea typeface="+mn-ea"/>
                <a:cs typeface="+mn-cs"/>
              </a:rPr>
            </a:br>
            <a:r>
              <a:rPr lang="pl-PL" sz="2400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/>
            </a:r>
            <a:br>
              <a:rPr lang="pl-PL" sz="2400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</a:br>
            <a:r>
              <a:rPr lang="pl-PL" sz="2400" dirty="0" smtClean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/>
            </a:r>
            <a:br>
              <a:rPr lang="pl-PL" sz="2400" dirty="0" smtClean="0">
                <a:solidFill>
                  <a:prstClr val="black"/>
                </a:solidFill>
                <a:latin typeface="Perpetua"/>
                <a:ea typeface="+mn-ea"/>
                <a:cs typeface="+mn-cs"/>
              </a:rPr>
            </a:br>
            <a:r>
              <a:rPr lang="pl-PL" sz="2400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/>
            </a:r>
            <a:br>
              <a:rPr lang="pl-PL" sz="2400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</a:br>
            <a:r>
              <a:rPr lang="pl-PL" sz="2400" dirty="0" smtClean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/>
            </a:r>
            <a:br>
              <a:rPr lang="pl-PL" sz="2400" dirty="0" smtClean="0">
                <a:solidFill>
                  <a:prstClr val="black"/>
                </a:solidFill>
                <a:latin typeface="Perpetua"/>
                <a:ea typeface="+mn-ea"/>
                <a:cs typeface="+mn-cs"/>
              </a:rPr>
            </a:br>
            <a:r>
              <a:rPr lang="pl-PL" sz="2400" dirty="0" smtClean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/>
            </a:r>
            <a:br>
              <a:rPr lang="pl-PL" sz="2400" dirty="0" smtClean="0">
                <a:solidFill>
                  <a:prstClr val="black"/>
                </a:solidFill>
                <a:latin typeface="Perpetua"/>
                <a:ea typeface="+mn-ea"/>
                <a:cs typeface="+mn-cs"/>
              </a:rPr>
            </a:br>
            <a:r>
              <a:rPr lang="pl-PL" sz="2200" dirty="0" smtClean="0">
                <a:solidFill>
                  <a:srgbClr val="0070C0"/>
                </a:solidFill>
                <a:latin typeface="Perpetua"/>
                <a:ea typeface="+mn-ea"/>
                <a:cs typeface="+mn-cs"/>
              </a:rPr>
              <a:t>W </a:t>
            </a:r>
            <a:r>
              <a:rPr lang="pl-PL" sz="2200" dirty="0">
                <a:solidFill>
                  <a:srgbClr val="0070C0"/>
                </a:solidFill>
                <a:latin typeface="Perpetua"/>
                <a:ea typeface="+mn-ea"/>
                <a:cs typeface="+mn-cs"/>
              </a:rPr>
              <a:t>październiku i listopadzie 2016r. Zofia Pietryka prezes Stowarzyszenia na rzecz Edukacji Ekologicznej „Dolina Baryczy”  przeprowadziła </a:t>
            </a:r>
            <a:r>
              <a:rPr lang="pl-PL" sz="2200" dirty="0" smtClean="0">
                <a:solidFill>
                  <a:srgbClr val="0070C0"/>
                </a:solidFill>
                <a:latin typeface="Perpetua"/>
                <a:ea typeface="+mn-ea"/>
                <a:cs typeface="+mn-cs"/>
              </a:rPr>
              <a:t>w </a:t>
            </a:r>
            <a:r>
              <a:rPr lang="pl-PL" sz="2000" dirty="0" smtClean="0">
                <a:solidFill>
                  <a:srgbClr val="0070C0"/>
                </a:solidFill>
                <a:latin typeface="Perpetua"/>
                <a:ea typeface="+mn-ea"/>
                <a:cs typeface="+mn-cs"/>
              </a:rPr>
              <a:t>ramach projektu  </a:t>
            </a:r>
            <a:r>
              <a:rPr lang="pl-PL" sz="2000" dirty="0">
                <a:solidFill>
                  <a:srgbClr val="0070C0"/>
                </a:solidFill>
                <a:latin typeface="Perpetua"/>
                <a:ea typeface="+mn-ea"/>
                <a:cs typeface="+mn-cs"/>
              </a:rPr>
              <a:t>osiem </a:t>
            </a:r>
            <a:r>
              <a:rPr lang="pl-PL" sz="2000" dirty="0" smtClean="0">
                <a:solidFill>
                  <a:srgbClr val="0070C0"/>
                </a:solidFill>
                <a:latin typeface="Perpetua"/>
                <a:ea typeface="+mn-ea"/>
                <a:cs typeface="+mn-cs"/>
              </a:rPr>
              <a:t>warsztatów</a:t>
            </a:r>
            <a:br>
              <a:rPr lang="pl-PL" sz="2000" dirty="0" smtClean="0">
                <a:solidFill>
                  <a:srgbClr val="0070C0"/>
                </a:solidFill>
                <a:latin typeface="Perpetua"/>
                <a:ea typeface="+mn-ea"/>
                <a:cs typeface="+mn-cs"/>
              </a:rPr>
            </a:br>
            <a:r>
              <a:rPr lang="pl-PL" sz="2000" dirty="0" smtClean="0">
                <a:solidFill>
                  <a:srgbClr val="0070C0"/>
                </a:solidFill>
                <a:latin typeface="Perpetua"/>
                <a:ea typeface="+mn-ea"/>
                <a:cs typeface="+mn-cs"/>
              </a:rPr>
              <a:t> </a:t>
            </a:r>
            <a:r>
              <a:rPr lang="pl-PL" sz="2000" b="1" dirty="0">
                <a:solidFill>
                  <a:srgbClr val="0070C0"/>
                </a:solidFill>
                <a:latin typeface="Perpetua"/>
                <a:ea typeface="+mn-ea"/>
                <a:cs typeface="+mn-cs"/>
              </a:rPr>
              <a:t>„Mój region moim domem</a:t>
            </a:r>
            <a:r>
              <a:rPr lang="pl-PL" sz="2000" dirty="0" smtClean="0">
                <a:solidFill>
                  <a:srgbClr val="0070C0"/>
                </a:solidFill>
                <a:latin typeface="Perpetua"/>
                <a:ea typeface="+mn-ea"/>
                <a:cs typeface="+mn-cs"/>
              </a:rPr>
              <a:t>”</a:t>
            </a:r>
            <a:r>
              <a:rPr lang="pl-PL" sz="2000" b="1" dirty="0">
                <a:solidFill>
                  <a:srgbClr val="0070C0"/>
                </a:solidFill>
                <a:latin typeface="Perpetua"/>
                <a:ea typeface="+mn-ea"/>
                <a:cs typeface="+mn-cs"/>
              </a:rPr>
              <a:t/>
            </a:r>
            <a:br>
              <a:rPr lang="pl-PL" sz="2000" b="1" dirty="0">
                <a:solidFill>
                  <a:srgbClr val="0070C0"/>
                </a:solidFill>
                <a:latin typeface="Perpetua"/>
                <a:ea typeface="+mn-ea"/>
                <a:cs typeface="+mn-cs"/>
              </a:rPr>
            </a:br>
            <a:endParaRPr lang="pl-PL" sz="2000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914400" y="1988840"/>
            <a:ext cx="7772400" cy="4030960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Spotkania </a:t>
            </a:r>
            <a:r>
              <a:rPr lang="pl-PL" dirty="0"/>
              <a:t>odbywały się </a:t>
            </a:r>
            <a:r>
              <a:rPr lang="pl-PL" b="1" dirty="0"/>
              <a:t>w  świetlicach</a:t>
            </a:r>
            <a:r>
              <a:rPr lang="pl-PL" dirty="0"/>
              <a:t> wiejskich w Dolinie Baryczy: </a:t>
            </a:r>
            <a:r>
              <a:rPr lang="pl-PL" b="1" dirty="0">
                <a:solidFill>
                  <a:srgbClr val="00B050"/>
                </a:solidFill>
              </a:rPr>
              <a:t>w Łazach </a:t>
            </a:r>
            <a:r>
              <a:rPr lang="pl-PL" b="1" dirty="0"/>
              <a:t>w gminie Krośnice, </a:t>
            </a:r>
            <a:r>
              <a:rPr lang="pl-PL" b="1" dirty="0">
                <a:solidFill>
                  <a:srgbClr val="00B050"/>
                </a:solidFill>
              </a:rPr>
              <a:t>Moszycach</a:t>
            </a:r>
            <a:r>
              <a:rPr lang="pl-PL" b="1" dirty="0"/>
              <a:t> w gminie Twardogóra, </a:t>
            </a:r>
            <a:r>
              <a:rPr lang="pl-PL" b="1" dirty="0">
                <a:solidFill>
                  <a:srgbClr val="00B050"/>
                </a:solidFill>
              </a:rPr>
              <a:t>Korzeńsku</a:t>
            </a:r>
            <a:r>
              <a:rPr lang="pl-PL" b="1" dirty="0"/>
              <a:t> w gminie Żmigród, </a:t>
            </a:r>
            <a:r>
              <a:rPr lang="pl-PL" b="1" dirty="0">
                <a:solidFill>
                  <a:srgbClr val="00B050"/>
                </a:solidFill>
              </a:rPr>
              <a:t>Dziadkowie </a:t>
            </a:r>
            <a:r>
              <a:rPr lang="pl-PL" b="1" dirty="0"/>
              <a:t>w gminie Cieszków, </a:t>
            </a:r>
            <a:r>
              <a:rPr lang="pl-PL" b="1" dirty="0">
                <a:solidFill>
                  <a:srgbClr val="00B050"/>
                </a:solidFill>
              </a:rPr>
              <a:t>Słącznie i </a:t>
            </a:r>
            <a:r>
              <a:rPr lang="pl-PL" b="1" dirty="0" err="1">
                <a:solidFill>
                  <a:srgbClr val="00B050"/>
                </a:solidFill>
              </a:rPr>
              <a:t>Duchowie</a:t>
            </a:r>
            <a:r>
              <a:rPr lang="pl-PL" b="1" dirty="0">
                <a:solidFill>
                  <a:srgbClr val="00B050"/>
                </a:solidFill>
              </a:rPr>
              <a:t> </a:t>
            </a:r>
            <a:r>
              <a:rPr lang="pl-PL" b="1" dirty="0"/>
              <a:t>w gminie Milicz oraz w </a:t>
            </a:r>
            <a:r>
              <a:rPr lang="pl-PL" b="1" dirty="0" smtClean="0">
                <a:solidFill>
                  <a:srgbClr val="00B050"/>
                </a:solidFill>
              </a:rPr>
              <a:t>Sośniach </a:t>
            </a:r>
            <a:r>
              <a:rPr lang="pl-PL" b="1" dirty="0" smtClean="0"/>
              <a:t>w gminie Sośnie </a:t>
            </a:r>
            <a:r>
              <a:rPr lang="pl-PL" b="1" dirty="0"/>
              <a:t>i</a:t>
            </a:r>
            <a:r>
              <a:rPr lang="pl-PL" b="1" dirty="0">
                <a:solidFill>
                  <a:srgbClr val="00B050"/>
                </a:solidFill>
              </a:rPr>
              <a:t> Ludwikowie </a:t>
            </a:r>
            <a:r>
              <a:rPr lang="pl-PL" b="1" dirty="0"/>
              <a:t>w gminie Przygodzice</a:t>
            </a:r>
            <a:r>
              <a:rPr lang="pl-PL" dirty="0"/>
              <a:t>.                 </a:t>
            </a:r>
            <a:endParaRPr lang="pl-PL" dirty="0" smtClean="0"/>
          </a:p>
          <a:p>
            <a:r>
              <a:rPr lang="pl-PL" dirty="0" smtClean="0"/>
              <a:t>W </a:t>
            </a:r>
            <a:r>
              <a:rPr lang="pl-PL" dirty="0"/>
              <a:t>warsztatach w sumie uczestniczyło </a:t>
            </a:r>
            <a:r>
              <a:rPr lang="pl-PL" b="1" dirty="0"/>
              <a:t>ok. 120</a:t>
            </a:r>
            <a:r>
              <a:rPr lang="pl-PL" dirty="0"/>
              <a:t> osób, byli to pracownicy bibliotek, ośrodków kultury, osoby związane ze świetlicami </a:t>
            </a:r>
            <a:r>
              <a:rPr lang="pl-PL" dirty="0" smtClean="0"/>
              <a:t>wiejskimi, </a:t>
            </a:r>
            <a:r>
              <a:rPr lang="pl-PL" dirty="0"/>
              <a:t>pomagające przy organizacji działań edukacyjnych.</a:t>
            </a:r>
          </a:p>
          <a:p>
            <a:endParaRPr lang="pl-PL" dirty="0"/>
          </a:p>
        </p:txBody>
      </p:sp>
      <p:pic>
        <p:nvPicPr>
          <p:cNvPr id="4" name="Obraz 3" descr="Dzialaj_Lokalnie_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8983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1700" dirty="0">
                <a:solidFill>
                  <a:srgbClr val="00B050"/>
                </a:solidFill>
                <a:latin typeface="Perpetua"/>
                <a:ea typeface="+mn-ea"/>
                <a:cs typeface="+mn-cs"/>
              </a:rPr>
              <a:t>21 października </a:t>
            </a:r>
            <a:r>
              <a:rPr lang="pl-PL" sz="1700" dirty="0" smtClean="0">
                <a:solidFill>
                  <a:srgbClr val="00B050"/>
                </a:solidFill>
                <a:latin typeface="Perpetua"/>
                <a:ea typeface="+mn-ea"/>
                <a:cs typeface="+mn-cs"/>
              </a:rPr>
              <a:t>2016r -warsztaty </a:t>
            </a:r>
            <a:r>
              <a:rPr lang="pl-PL" sz="1700" dirty="0">
                <a:solidFill>
                  <a:srgbClr val="00B050"/>
                </a:solidFill>
                <a:latin typeface="Perpetua"/>
                <a:ea typeface="+mn-ea"/>
                <a:cs typeface="+mn-cs"/>
              </a:rPr>
              <a:t>„ Mój region moim domem” </a:t>
            </a:r>
            <a:r>
              <a:rPr lang="pl-PL" sz="1700" dirty="0" smtClean="0">
                <a:solidFill>
                  <a:srgbClr val="00B050"/>
                </a:solidFill>
                <a:latin typeface="Perpetua"/>
                <a:ea typeface="+mn-ea"/>
                <a:cs typeface="+mn-cs"/>
              </a:rPr>
              <a:t/>
            </a:r>
            <a:br>
              <a:rPr lang="pl-PL" sz="1700" dirty="0" smtClean="0">
                <a:solidFill>
                  <a:srgbClr val="00B050"/>
                </a:solidFill>
                <a:latin typeface="Perpetua"/>
                <a:ea typeface="+mn-ea"/>
                <a:cs typeface="+mn-cs"/>
              </a:rPr>
            </a:br>
            <a:r>
              <a:rPr lang="pl-PL" sz="1700" dirty="0" smtClean="0">
                <a:solidFill>
                  <a:srgbClr val="00B050"/>
                </a:solidFill>
                <a:latin typeface="Perpetua"/>
                <a:ea typeface="+mn-ea"/>
                <a:cs typeface="+mn-cs"/>
              </a:rPr>
              <a:t> </a:t>
            </a:r>
            <a:r>
              <a:rPr lang="pl-PL" sz="1700" dirty="0">
                <a:solidFill>
                  <a:srgbClr val="00B050"/>
                </a:solidFill>
                <a:latin typeface="Perpetua"/>
                <a:ea typeface="+mn-ea"/>
                <a:cs typeface="+mn-cs"/>
              </a:rPr>
              <a:t>odbyły się </a:t>
            </a:r>
            <a:r>
              <a:rPr lang="pl-PL" sz="1700" b="1" dirty="0" smtClean="0">
                <a:solidFill>
                  <a:srgbClr val="00B050"/>
                </a:solidFill>
                <a:latin typeface="Perpetua"/>
                <a:ea typeface="+mn-ea"/>
                <a:cs typeface="+mn-cs"/>
              </a:rPr>
              <a:t>w  </a:t>
            </a:r>
            <a:r>
              <a:rPr lang="pl-PL" sz="1700" b="1" dirty="0">
                <a:solidFill>
                  <a:srgbClr val="00B050"/>
                </a:solidFill>
                <a:latin typeface="Perpetua"/>
                <a:ea typeface="+mn-ea"/>
                <a:cs typeface="+mn-cs"/>
              </a:rPr>
              <a:t>świetlicy w </a:t>
            </a:r>
            <a:r>
              <a:rPr lang="pl-PL" sz="1700" b="1" dirty="0" smtClean="0">
                <a:solidFill>
                  <a:srgbClr val="00B050"/>
                </a:solidFill>
                <a:latin typeface="Perpetua"/>
                <a:ea typeface="+mn-ea"/>
                <a:cs typeface="+mn-cs"/>
              </a:rPr>
              <a:t>Łazach – gmina Krośnice </a:t>
            </a:r>
            <a:r>
              <a:rPr lang="pl-PL" sz="1700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,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pl-PL" dirty="0"/>
              <a:t>G</a:t>
            </a:r>
            <a:r>
              <a:rPr lang="pl-PL" dirty="0" smtClean="0"/>
              <a:t>ospodarzem </a:t>
            </a:r>
            <a:r>
              <a:rPr lang="pl-PL" dirty="0"/>
              <a:t>spotkania była </a:t>
            </a:r>
            <a:r>
              <a:rPr lang="pl-PL" dirty="0">
                <a:solidFill>
                  <a:srgbClr val="0070C0"/>
                </a:solidFill>
              </a:rPr>
              <a:t>sołtys</a:t>
            </a:r>
            <a:r>
              <a:rPr lang="pl-PL" b="1" dirty="0">
                <a:solidFill>
                  <a:srgbClr val="0070C0"/>
                </a:solidFill>
              </a:rPr>
              <a:t> Izabela </a:t>
            </a:r>
            <a:r>
              <a:rPr lang="pl-PL" b="1" dirty="0" err="1">
                <a:solidFill>
                  <a:srgbClr val="0070C0"/>
                </a:solidFill>
              </a:rPr>
              <a:t>Chaszczewicz</a:t>
            </a:r>
            <a:r>
              <a:rPr lang="pl-PL" b="1" dirty="0">
                <a:solidFill>
                  <a:srgbClr val="0070C0"/>
                </a:solidFill>
              </a:rPr>
              <a:t>  </a:t>
            </a:r>
            <a:r>
              <a:rPr lang="pl-PL" dirty="0"/>
              <a:t>a animatorem wspierającym</a:t>
            </a:r>
            <a:r>
              <a:rPr lang="pl-PL" b="1" dirty="0"/>
              <a:t>  </a:t>
            </a:r>
            <a:r>
              <a:rPr lang="pl-PL" b="1" dirty="0">
                <a:solidFill>
                  <a:srgbClr val="0070C0"/>
                </a:solidFill>
              </a:rPr>
              <a:t>Milena </a:t>
            </a:r>
            <a:r>
              <a:rPr lang="pl-PL" b="1" dirty="0" err="1">
                <a:solidFill>
                  <a:srgbClr val="0070C0"/>
                </a:solidFill>
              </a:rPr>
              <a:t>Imiłowska</a:t>
            </a:r>
            <a:r>
              <a:rPr lang="pl-PL" b="1" dirty="0">
                <a:solidFill>
                  <a:srgbClr val="0070C0"/>
                </a:solidFill>
              </a:rPr>
              <a:t> </a:t>
            </a:r>
            <a:r>
              <a:rPr lang="pl-PL" dirty="0"/>
              <a:t>koordynator Ośrodka Edukacji Ekologicznej w Krośnicach.</a:t>
            </a:r>
          </a:p>
          <a:p>
            <a:endParaRPr lang="pl-PL" dirty="0"/>
          </a:p>
        </p:txBody>
      </p:sp>
      <p:pic>
        <p:nvPicPr>
          <p:cNvPr id="1027" name="Picture 3" descr="C:\Users\Zofia\Desktop\DZL 2016\zdjęcia_warsztaty\Łazy_wybrane\pomniejszone Łazy\DSC0641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46275"/>
            <a:ext cx="5715000" cy="38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Dzialaj_Lokalnie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48680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159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rgbClr val="00B050"/>
                </a:solidFill>
              </a:rPr>
              <a:t>Warsztaty w Łazach</a:t>
            </a:r>
            <a:endParaRPr lang="pl-PL" b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C:\Users\Zofia\Desktop\DZL 2016\zdjęcia_warsztaty\Łazy_wybrane\pomniejszone Łazy\DSC063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53" y="1484784"/>
            <a:ext cx="3024336" cy="226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Zofia\Desktop\DZL 2016\zdjęcia_warsztaty\Łazy_wybrane\pomniejszone Łazy\DSC063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69758"/>
            <a:ext cx="3240360" cy="215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Zofia\Desktop\DZL 2016\zdjęcia_warsztaty\Łazy_wybrane\pomniejszone Łazy\DSC063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3278138" cy="21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Zofia\Desktop\DZL 2016\zdjęcia_warsztaty\Łazy_wybrane\pomniejszone Łazy\DSC063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71" y="3933056"/>
            <a:ext cx="3265714" cy="217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Dzialaj_Lokalnie_logo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332656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6502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b="1" dirty="0">
                <a:solidFill>
                  <a:srgbClr val="00B050"/>
                </a:solidFill>
              </a:rPr>
              <a:t>W dniu 4 </a:t>
            </a:r>
            <a:r>
              <a:rPr lang="pl-PL" sz="2800" b="1" dirty="0" smtClean="0">
                <a:solidFill>
                  <a:srgbClr val="00B050"/>
                </a:solidFill>
              </a:rPr>
              <a:t>listopada 2016r </a:t>
            </a:r>
            <a:r>
              <a:rPr lang="pl-PL" sz="2800" b="1" dirty="0">
                <a:solidFill>
                  <a:srgbClr val="00B050"/>
                </a:solidFill>
              </a:rPr>
              <a:t>odbyły się </a:t>
            </a:r>
            <a:r>
              <a:rPr lang="pl-PL" sz="2800" b="1" dirty="0" smtClean="0">
                <a:solidFill>
                  <a:srgbClr val="00B050"/>
                </a:solidFill>
              </a:rPr>
              <a:t>warsztaty             w świetlicy w Moszycach - gmina Twardogóra</a:t>
            </a:r>
            <a:endParaRPr lang="pl-PL" sz="2800" b="1" dirty="0">
              <a:solidFill>
                <a:srgbClr val="00B050"/>
              </a:solidFill>
            </a:endParaRPr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2577480" cy="4495800"/>
          </a:xfrm>
        </p:spPr>
        <p:txBody>
          <a:bodyPr>
            <a:normAutofit lnSpcReduction="10000"/>
          </a:bodyPr>
          <a:lstStyle/>
          <a:p>
            <a:r>
              <a:rPr lang="pl-PL" dirty="0"/>
              <a:t>G</a:t>
            </a:r>
            <a:r>
              <a:rPr lang="pl-PL" dirty="0" smtClean="0"/>
              <a:t>ospodarzem </a:t>
            </a:r>
            <a:r>
              <a:rPr lang="pl-PL" dirty="0"/>
              <a:t>spotkania była </a:t>
            </a:r>
            <a:endParaRPr lang="pl-PL" dirty="0" smtClean="0"/>
          </a:p>
          <a:p>
            <a:r>
              <a:rPr lang="pl-PL" dirty="0" smtClean="0"/>
              <a:t> </a:t>
            </a:r>
            <a:r>
              <a:rPr lang="pl-PL" b="1" dirty="0">
                <a:solidFill>
                  <a:srgbClr val="0070C0"/>
                </a:solidFill>
              </a:rPr>
              <a:t>Marzanna Chrzanowska </a:t>
            </a:r>
            <a:r>
              <a:rPr lang="pl-PL" b="1" dirty="0" err="1">
                <a:solidFill>
                  <a:srgbClr val="0070C0"/>
                </a:solidFill>
              </a:rPr>
              <a:t>Dryzd</a:t>
            </a:r>
            <a:r>
              <a:rPr lang="pl-PL" dirty="0">
                <a:solidFill>
                  <a:srgbClr val="0070C0"/>
                </a:solidFill>
              </a:rPr>
              <a:t> </a:t>
            </a:r>
            <a:r>
              <a:rPr lang="pl-PL" dirty="0"/>
              <a:t>ze świetlicy w </a:t>
            </a:r>
            <a:r>
              <a:rPr lang="pl-PL" dirty="0" smtClean="0"/>
              <a:t>Moszycach. </a:t>
            </a:r>
            <a:r>
              <a:rPr lang="pl-PL" dirty="0"/>
              <a:t>Dużą pomocą przy sprawach organizacyjnych służyła  </a:t>
            </a:r>
            <a:r>
              <a:rPr lang="pl-PL" b="1" dirty="0" smtClean="0">
                <a:solidFill>
                  <a:srgbClr val="0070C0"/>
                </a:solidFill>
              </a:rPr>
              <a:t>Elżbieta </a:t>
            </a:r>
            <a:r>
              <a:rPr lang="pl-PL" b="1" dirty="0">
                <a:solidFill>
                  <a:srgbClr val="0070C0"/>
                </a:solidFill>
              </a:rPr>
              <a:t>Sobczyńska.</a:t>
            </a:r>
            <a:r>
              <a:rPr lang="pl-PL" dirty="0">
                <a:solidFill>
                  <a:srgbClr val="0070C0"/>
                </a:solidFill>
              </a:rPr>
              <a:t>  </a:t>
            </a:r>
            <a:r>
              <a:rPr lang="pl-PL" b="1" dirty="0" smtClean="0">
                <a:solidFill>
                  <a:srgbClr val="0070C0"/>
                </a:solidFill>
              </a:rPr>
              <a:t>Anna </a:t>
            </a:r>
            <a:r>
              <a:rPr lang="pl-PL" b="1" dirty="0">
                <a:solidFill>
                  <a:srgbClr val="0070C0"/>
                </a:solidFill>
              </a:rPr>
              <a:t>Rydzyk</a:t>
            </a:r>
            <a:r>
              <a:rPr lang="pl-PL" dirty="0"/>
              <a:t> z Biblioteki Gminnej z Twardogóry, została wybrana  jako osoba wspierająca  działania edukacyjne </a:t>
            </a:r>
            <a:r>
              <a:rPr lang="pl-PL" dirty="0" smtClean="0"/>
              <a:t>  </a:t>
            </a:r>
            <a:r>
              <a:rPr lang="pl-PL" dirty="0"/>
              <a:t>o regionie</a:t>
            </a:r>
          </a:p>
        </p:txBody>
      </p:sp>
      <p:pic>
        <p:nvPicPr>
          <p:cNvPr id="3074" name="Picture 2" descr="C:\Users\Zofia\Desktop\DZL 2016\zdjęcia_warsztaty\Moszyce_Twardogóra_4_1_2016\Moszyce_wybrane\IMG_268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981200"/>
            <a:ext cx="4978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Dzialaj_Lokalnie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54014"/>
            <a:ext cx="62865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28782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pitał">
  <a:themeElements>
    <a:clrScheme name="Kapitał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Kapitał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apitał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434</TotalTime>
  <Words>1509</Words>
  <Application>Microsoft Office PowerPoint</Application>
  <PresentationFormat>Pokaz na ekranie (4:3)</PresentationFormat>
  <Paragraphs>86</Paragraphs>
  <Slides>41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2" baseType="lpstr">
      <vt:lpstr>Kapitał</vt:lpstr>
      <vt:lpstr>„Mój region moim domem”  edukujmy wspólnie o regionie Dolina Baryczy </vt:lpstr>
      <vt:lpstr>MOTTO PROJEKTU</vt:lpstr>
      <vt:lpstr>  „Mój region moim domem”  edukujmy wspólnie o regionie Dolina Baryczy</vt:lpstr>
      <vt:lpstr>    W dniu 7 października 2016r. w Centrum Aktywności Lokalnej  w Miliczu odbyło się spotkanie organizacyjno  - integracyjne dla lokalnych animatorów.</vt:lpstr>
      <vt:lpstr>Lokalni liderzy, którzy zadeklarowali współpracę: </vt:lpstr>
      <vt:lpstr>         W październiku i listopadzie 2016r. Zofia Pietryka prezes Stowarzyszenia na rzecz Edukacji Ekologicznej „Dolina Baryczy”  przeprowadziła w ramach projektu  osiem warsztatów  „Mój region moim domem” </vt:lpstr>
      <vt:lpstr>21 października 2016r -warsztaty „ Mój region moim domem”   odbyły się w  świetlicy w Łazach – gmina Krośnice ,</vt:lpstr>
      <vt:lpstr>Warsztaty w Łazach</vt:lpstr>
      <vt:lpstr>W dniu 4 listopada 2016r odbyły się warsztaty             w świetlicy w Moszycach - gmina Twardogóra</vt:lpstr>
      <vt:lpstr>Warsztaty w Moszycach</vt:lpstr>
      <vt:lpstr> Kolejne warsztaty w ramach projektu „ Mój region moim domem”  odbyły się w dniu 10 listopada w świetlicy  w Korzeńsku  w gminie Żmigród. </vt:lpstr>
      <vt:lpstr>Warsztaty w Korzeńsku</vt:lpstr>
      <vt:lpstr>Warsztaty w Korzeńsku</vt:lpstr>
      <vt:lpstr>Czwarte z kolei warsztaty  odbyły się  w dniu 14 listopada  w świetlicy w Dziadkowie </vt:lpstr>
      <vt:lpstr>Warsztaty w Dziadkowie</vt:lpstr>
      <vt:lpstr>Warsztaty w gminie Milicz </vt:lpstr>
      <vt:lpstr>Warsztaty w Słącznie</vt:lpstr>
      <vt:lpstr>Kolejne spotkanie z aktywnymi mieszkańcami gminy Milicz odbyło się 18 listopada  w świetlicy w Duchowie</vt:lpstr>
      <vt:lpstr>Warsztaty w Duchowie</vt:lpstr>
      <vt:lpstr>Warsztaty w gminie Sośnie</vt:lpstr>
      <vt:lpstr>Warsztaty w Sośniach</vt:lpstr>
      <vt:lpstr>Już ostanie ósme z kolei warsztaty w ramach projektu „Mój region moim domem” w serii zaplanowanych w gminach Doliny Baryczy odbyły się                   w dniu 24 listopada w gminie Przygodzice w świetlicy w Ludwikowie. </vt:lpstr>
      <vt:lpstr>Warsztaty w Ludwikowie</vt:lpstr>
      <vt:lpstr>Prezentacja programu PowerPoint</vt:lpstr>
      <vt:lpstr>Prezentacja programu PowerPoint</vt:lpstr>
      <vt:lpstr>Prezentacja programu PowerPoint</vt:lpstr>
      <vt:lpstr>Prezentacja programu PowerPoint</vt:lpstr>
      <vt:lpstr>Działania własne w Łazach w gminie Krośnice</vt:lpstr>
      <vt:lpstr>Spotkanie Mikołajkowe w Duchowie (gmina Milicz) połączone z zabawą o regionie</vt:lpstr>
      <vt:lpstr>Zajęcia z dziećmi w Słącznie gmina Milicz</vt:lpstr>
      <vt:lpstr>Prezentacja programu PowerPoint</vt:lpstr>
      <vt:lpstr>Działania własne  w gminie Twardogóra</vt:lpstr>
      <vt:lpstr>Zajęcia w Bibliotece szkolnej              w Grabownie Wielkim </vt:lpstr>
      <vt:lpstr>Prezentacja programu PowerPoint</vt:lpstr>
      <vt:lpstr>Zajęcia w świetlicy w Sosnówce</vt:lpstr>
      <vt:lpstr>Prezentacja programu PowerPoint</vt:lpstr>
      <vt:lpstr>Zajęcia w świetlicy wiejskiej w Dziadkowie</vt:lpstr>
      <vt:lpstr>Prezentacja programu PowerPoint</vt:lpstr>
      <vt:lpstr>Zajęcia własne w Ludwikowie gmina Przygodzice</vt:lpstr>
      <vt:lpstr>Prezentacja programu PowerPoint</vt:lpstr>
      <vt:lpstr>Dziękuję wszystkim uczestnikom spotkań, warsztatów                   i działań własnych w świetlicach wiejskich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„Mój region- moim domem”- edukujmy wspólnie o regionie Dolina Baryczy</dc:title>
  <dc:creator>Zofia</dc:creator>
  <cp:lastModifiedBy>Zofia</cp:lastModifiedBy>
  <cp:revision>34</cp:revision>
  <dcterms:created xsi:type="dcterms:W3CDTF">2016-12-29T18:40:08Z</dcterms:created>
  <dcterms:modified xsi:type="dcterms:W3CDTF">2017-01-02T18:47:20Z</dcterms:modified>
</cp:coreProperties>
</file>