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9" r:id="rId11"/>
    <p:sldId id="266" r:id="rId12"/>
    <p:sldId id="267" r:id="rId13"/>
    <p:sldId id="268" r:id="rId14"/>
    <p:sldId id="269" r:id="rId15"/>
    <p:sldId id="270" r:id="rId16"/>
    <p:sldId id="281" r:id="rId17"/>
    <p:sldId id="284" r:id="rId18"/>
    <p:sldId id="282" r:id="rId19"/>
    <p:sldId id="283" r:id="rId20"/>
    <p:sldId id="285" r:id="rId21"/>
    <p:sldId id="275" r:id="rId22"/>
    <p:sldId id="276" r:id="rId23"/>
    <p:sldId id="277" r:id="rId24"/>
    <p:sldId id="278" r:id="rId25"/>
    <p:sldId id="271" r:id="rId26"/>
    <p:sldId id="272" r:id="rId27"/>
    <p:sldId id="273" r:id="rId28"/>
    <p:sldId id="280" r:id="rId2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194" y="7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0DA2B87-8EDA-4E57-9C6B-611A5674A9DF}" type="datetimeFigureOut">
              <a:rPr lang="pl-PL" smtClean="0"/>
              <a:pPr/>
              <a:t>2014-10-29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5B8D9AA-4086-406C-8D47-1A820CE0D60F}" type="slidenum">
              <a:rPr lang="pl-PL" smtClean="0"/>
              <a:pPr/>
              <a:t>‹#›</a:t>
            </a:fld>
            <a:endParaRPr lang="pl-PL"/>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0DA2B87-8EDA-4E57-9C6B-611A5674A9DF}" type="datetimeFigureOut">
              <a:rPr lang="pl-PL" smtClean="0"/>
              <a:pPr/>
              <a:t>2014-10-29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5B8D9AA-4086-406C-8D47-1A820CE0D60F}" type="slidenum">
              <a:rPr lang="pl-PL" smtClean="0"/>
              <a:pPr/>
              <a:t>‹#›</a:t>
            </a:fld>
            <a:endParaRPr lang="pl-PL"/>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0DA2B87-8EDA-4E57-9C6B-611A5674A9DF}" type="datetimeFigureOut">
              <a:rPr lang="pl-PL" smtClean="0"/>
              <a:pPr/>
              <a:t>2014-10-29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5B8D9AA-4086-406C-8D47-1A820CE0D60F}" type="slidenum">
              <a:rPr lang="pl-PL" smtClean="0"/>
              <a:pPr/>
              <a:t>‹#›</a:t>
            </a:fld>
            <a:endParaRPr lang="pl-PL"/>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0DA2B87-8EDA-4E57-9C6B-611A5674A9DF}" type="datetimeFigureOut">
              <a:rPr lang="pl-PL" smtClean="0"/>
              <a:pPr/>
              <a:t>2014-10-29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5B8D9AA-4086-406C-8D47-1A820CE0D60F}" type="slidenum">
              <a:rPr lang="pl-PL" smtClean="0"/>
              <a:pPr/>
              <a:t>‹#›</a:t>
            </a:fld>
            <a:endParaRPr lang="pl-PL"/>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0DA2B87-8EDA-4E57-9C6B-611A5674A9DF}" type="datetimeFigureOut">
              <a:rPr lang="pl-PL" smtClean="0"/>
              <a:pPr/>
              <a:t>2014-10-29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5B8D9AA-4086-406C-8D47-1A820CE0D60F}" type="slidenum">
              <a:rPr lang="pl-PL" smtClean="0"/>
              <a:pPr/>
              <a:t>‹#›</a:t>
            </a:fld>
            <a:endParaRPr lang="pl-PL"/>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0DA2B87-8EDA-4E57-9C6B-611A5674A9DF}" type="datetimeFigureOut">
              <a:rPr lang="pl-PL" smtClean="0"/>
              <a:pPr/>
              <a:t>2014-10-29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5B8D9AA-4086-406C-8D47-1A820CE0D60F}" type="slidenum">
              <a:rPr lang="pl-PL" smtClean="0"/>
              <a:pPr/>
              <a:t>‹#›</a:t>
            </a:fld>
            <a:endParaRPr lang="pl-PL"/>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0DA2B87-8EDA-4E57-9C6B-611A5674A9DF}" type="datetimeFigureOut">
              <a:rPr lang="pl-PL" smtClean="0"/>
              <a:pPr/>
              <a:t>2014-10-29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5B8D9AA-4086-406C-8D47-1A820CE0D60F}" type="slidenum">
              <a:rPr lang="pl-PL" smtClean="0"/>
              <a:pPr/>
              <a:t>‹#›</a:t>
            </a:fld>
            <a:endParaRPr lang="pl-PL"/>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0DA2B87-8EDA-4E57-9C6B-611A5674A9DF}" type="datetimeFigureOut">
              <a:rPr lang="pl-PL" smtClean="0"/>
              <a:pPr/>
              <a:t>2014-10-29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5B8D9AA-4086-406C-8D47-1A820CE0D60F}" type="slidenum">
              <a:rPr lang="pl-PL" smtClean="0"/>
              <a:pPr/>
              <a:t>‹#›</a:t>
            </a:fld>
            <a:endParaRPr lang="pl-PL"/>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0DA2B87-8EDA-4E57-9C6B-611A5674A9DF}" type="datetimeFigureOut">
              <a:rPr lang="pl-PL" smtClean="0"/>
              <a:pPr/>
              <a:t>2014-10-29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5B8D9AA-4086-406C-8D47-1A820CE0D60F}" type="slidenum">
              <a:rPr lang="pl-PL" smtClean="0"/>
              <a:pPr/>
              <a:t>‹#›</a:t>
            </a:fld>
            <a:endParaRPr lang="pl-PL"/>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0DA2B87-8EDA-4E57-9C6B-611A5674A9DF}" type="datetimeFigureOut">
              <a:rPr lang="pl-PL" smtClean="0"/>
              <a:pPr/>
              <a:t>2014-10-29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5B8D9AA-4086-406C-8D47-1A820CE0D60F}" type="slidenum">
              <a:rPr lang="pl-PL" smtClean="0"/>
              <a:pPr/>
              <a:t>‹#›</a:t>
            </a:fld>
            <a:endParaRPr lang="pl-PL"/>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0DA2B87-8EDA-4E57-9C6B-611A5674A9DF}" type="datetimeFigureOut">
              <a:rPr lang="pl-PL" smtClean="0"/>
              <a:pPr/>
              <a:t>2014-10-29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5B8D9AA-4086-406C-8D47-1A820CE0D60F}" type="slidenum">
              <a:rPr lang="pl-PL" smtClean="0"/>
              <a:pPr/>
              <a:t>‹#›</a:t>
            </a:fld>
            <a:endParaRPr lang="pl-PL"/>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A2B87-8EDA-4E57-9C6B-611A5674A9DF}" type="datetimeFigureOut">
              <a:rPr lang="pl-PL" smtClean="0"/>
              <a:pPr/>
              <a:t>2014-10-29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8D9AA-4086-406C-8D47-1A820CE0D60F}"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692697"/>
            <a:ext cx="7772400" cy="2907754"/>
          </a:xfrm>
        </p:spPr>
        <p:txBody>
          <a:bodyPr>
            <a:normAutofit/>
          </a:bodyPr>
          <a:lstStyle/>
          <a:p>
            <a:r>
              <a:rPr lang="pl-PL" sz="2800" b="1" dirty="0">
                <a:latin typeface="Comic Sans MS" pitchFamily="66" charset="0"/>
              </a:rPr>
              <a:t>Wycieczki uczniów Szkoły </a:t>
            </a:r>
            <a:r>
              <a:rPr lang="pl-PL" sz="2800" b="1" dirty="0" smtClean="0">
                <a:latin typeface="Comic Sans MS" pitchFamily="66" charset="0"/>
              </a:rPr>
              <a:t>Podstawowej</a:t>
            </a:r>
            <a:br>
              <a:rPr lang="pl-PL" sz="2800" b="1" dirty="0" smtClean="0">
                <a:latin typeface="Comic Sans MS" pitchFamily="66" charset="0"/>
              </a:rPr>
            </a:br>
            <a:r>
              <a:rPr lang="pl-PL" sz="2800" b="1" dirty="0" smtClean="0">
                <a:latin typeface="Comic Sans MS" pitchFamily="66" charset="0"/>
              </a:rPr>
              <a:t> </a:t>
            </a:r>
            <a:r>
              <a:rPr lang="pl-PL" sz="2800" b="1" dirty="0">
                <a:latin typeface="Comic Sans MS" pitchFamily="66" charset="0"/>
              </a:rPr>
              <a:t>im. Polskich Sportowców                         </a:t>
            </a:r>
            <a:r>
              <a:rPr lang="pl-PL" sz="2800" b="1" dirty="0" smtClean="0">
                <a:latin typeface="Comic Sans MS" pitchFamily="66" charset="0"/>
              </a:rPr>
              <a:t/>
            </a:r>
            <a:br>
              <a:rPr lang="pl-PL" sz="2800" b="1" dirty="0" smtClean="0">
                <a:latin typeface="Comic Sans MS" pitchFamily="66" charset="0"/>
              </a:rPr>
            </a:br>
            <a:r>
              <a:rPr lang="pl-PL" sz="2800" b="1" dirty="0" smtClean="0">
                <a:latin typeface="Comic Sans MS" pitchFamily="66" charset="0"/>
              </a:rPr>
              <a:t>w </a:t>
            </a:r>
            <a:r>
              <a:rPr lang="pl-PL" sz="2800" b="1" dirty="0">
                <a:latin typeface="Comic Sans MS" pitchFamily="66" charset="0"/>
              </a:rPr>
              <a:t>Tarchałach Wielkich w ramach </a:t>
            </a:r>
            <a:r>
              <a:rPr lang="pl-PL" sz="2800" b="1" dirty="0" smtClean="0">
                <a:latin typeface="Comic Sans MS" pitchFamily="66" charset="0"/>
              </a:rPr>
              <a:t>projektu              „Edukacja dla Doliny Baryczy”</a:t>
            </a:r>
            <a:r>
              <a:rPr lang="pl-PL" dirty="0"/>
              <a:t/>
            </a:r>
            <a:br>
              <a:rPr lang="pl-PL" dirty="0"/>
            </a:br>
            <a:endParaRPr lang="pl-PL" dirty="0"/>
          </a:p>
        </p:txBody>
      </p:sp>
      <p:sp>
        <p:nvSpPr>
          <p:cNvPr id="3" name="Podtytuł 2"/>
          <p:cNvSpPr>
            <a:spLocks noGrp="1"/>
          </p:cNvSpPr>
          <p:nvPr>
            <p:ph type="subTitle" idx="1"/>
          </p:nvPr>
        </p:nvSpPr>
        <p:spPr>
          <a:xfrm>
            <a:off x="1371600" y="3501008"/>
            <a:ext cx="6400800" cy="2592288"/>
          </a:xfrm>
        </p:spPr>
        <p:txBody>
          <a:bodyPr>
            <a:noAutofit/>
          </a:bodyPr>
          <a:lstStyle/>
          <a:p>
            <a:pPr algn="l"/>
            <a:r>
              <a:rPr lang="pl-PL" sz="2000" dirty="0" smtClean="0">
                <a:solidFill>
                  <a:schemeClr val="tx1"/>
                </a:solidFill>
                <a:latin typeface="Comic Sans MS" pitchFamily="66" charset="0"/>
              </a:rPr>
              <a:t>           </a:t>
            </a:r>
            <a:r>
              <a:rPr lang="pl-PL" sz="2000" dirty="0">
                <a:solidFill>
                  <a:schemeClr val="tx1"/>
                </a:solidFill>
                <a:latin typeface="Comic Sans MS" pitchFamily="66" charset="0"/>
              </a:rPr>
              <a:t>W związku z realizacją projektu </a:t>
            </a:r>
            <a:r>
              <a:rPr lang="pl-PL" sz="2000" dirty="0" smtClean="0">
                <a:solidFill>
                  <a:schemeClr val="tx1"/>
                </a:solidFill>
                <a:latin typeface="Comic Sans MS" pitchFamily="66" charset="0"/>
              </a:rPr>
              <a:t>                   „</a:t>
            </a:r>
            <a:r>
              <a:rPr lang="pl-PL" sz="2000" dirty="0">
                <a:solidFill>
                  <a:schemeClr val="tx1"/>
                </a:solidFill>
                <a:latin typeface="Comic Sans MS" pitchFamily="66" charset="0"/>
              </a:rPr>
              <a:t>Program edukacji </a:t>
            </a:r>
            <a:r>
              <a:rPr lang="pl-PL" sz="2000" dirty="0" smtClean="0">
                <a:solidFill>
                  <a:schemeClr val="tx1"/>
                </a:solidFill>
                <a:latin typeface="Comic Sans MS" pitchFamily="66" charset="0"/>
              </a:rPr>
              <a:t>regionalnej </a:t>
            </a:r>
            <a:r>
              <a:rPr lang="pl-PL" sz="2000" dirty="0">
                <a:solidFill>
                  <a:schemeClr val="tx1"/>
                </a:solidFill>
                <a:latin typeface="Comic Sans MS" pitchFamily="66" charset="0"/>
              </a:rPr>
              <a:t>i przyrodniczej dla Doliny Baryczy” nasza szkoła w miesiącu wrześniu </a:t>
            </a:r>
            <a:r>
              <a:rPr lang="pl-PL" sz="2000" dirty="0" smtClean="0">
                <a:solidFill>
                  <a:schemeClr val="tx1"/>
                </a:solidFill>
                <a:latin typeface="Comic Sans MS" pitchFamily="66" charset="0"/>
              </a:rPr>
              <a:t>           i </a:t>
            </a:r>
            <a:r>
              <a:rPr lang="pl-PL" sz="2000" dirty="0">
                <a:solidFill>
                  <a:schemeClr val="tx1"/>
                </a:solidFill>
                <a:latin typeface="Comic Sans MS" pitchFamily="66" charset="0"/>
              </a:rPr>
              <a:t>październiku skorzystała z oferty trzech ośrodków edukacji pozaszkolnej i z jednego wydarzenia edukacyjnego. Liczny udział uczniów klas IV- VI możliwy był dzięki dużemu </a:t>
            </a:r>
            <a:r>
              <a:rPr lang="pl-PL" sz="2000" dirty="0" smtClean="0">
                <a:solidFill>
                  <a:schemeClr val="tx1"/>
                </a:solidFill>
                <a:latin typeface="Comic Sans MS" pitchFamily="66" charset="0"/>
              </a:rPr>
              <a:t>wsparciu finansowemu </a:t>
            </a:r>
            <a:r>
              <a:rPr lang="pl-PL" sz="2000" dirty="0">
                <a:solidFill>
                  <a:schemeClr val="tx1"/>
                </a:solidFill>
                <a:latin typeface="Comic Sans MS" pitchFamily="66" charset="0"/>
              </a:rPr>
              <a:t>do </a:t>
            </a:r>
            <a:r>
              <a:rPr lang="pl-PL" sz="2000" dirty="0" smtClean="0">
                <a:solidFill>
                  <a:schemeClr val="tx1"/>
                </a:solidFill>
                <a:latin typeface="Comic Sans MS" pitchFamily="66" charset="0"/>
              </a:rPr>
              <a:t>dojazdu</a:t>
            </a:r>
            <a:r>
              <a:rPr lang="pl-PL" sz="2000" dirty="0" smtClean="0">
                <a:latin typeface="Comic Sans MS" pitchFamily="66" charset="0"/>
              </a:rPr>
              <a:t>.</a:t>
            </a:r>
            <a:endParaRPr lang="pl-PL" sz="2000" dirty="0">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dirty="0" smtClean="0">
                <a:latin typeface="Comic Sans MS" pitchFamily="66" charset="0"/>
              </a:rPr>
              <a:t>Początek trasy to Ptasia Kraina, która była nie lada zaskoczeniem. Dzieci bardzo uważnie wyszukiwały domu z symbolami ptaków. </a:t>
            </a:r>
            <a:r>
              <a:rPr lang="pl-PL" sz="2200" dirty="0" smtClean="0">
                <a:latin typeface="Comic Sans MS" pitchFamily="66" charset="0"/>
              </a:rPr>
              <a:t>           Miały </a:t>
            </a:r>
            <a:r>
              <a:rPr lang="pl-PL" sz="2200" dirty="0" smtClean="0">
                <a:latin typeface="Comic Sans MS" pitchFamily="66" charset="0"/>
              </a:rPr>
              <a:t>możliwość obserwacji domu z rudy darniowej </a:t>
            </a:r>
            <a:r>
              <a:rPr lang="pl-PL" sz="2200" dirty="0" smtClean="0">
                <a:latin typeface="Comic Sans MS" pitchFamily="66" charset="0"/>
              </a:rPr>
              <a:t>                               czy </a:t>
            </a:r>
            <a:r>
              <a:rPr lang="pl-PL" sz="2200" dirty="0" smtClean="0">
                <a:latin typeface="Comic Sans MS" pitchFamily="66" charset="0"/>
              </a:rPr>
              <a:t>konstrukcji ryglowej. </a:t>
            </a:r>
            <a:endParaRPr lang="pl-PL" sz="2200" dirty="0"/>
          </a:p>
        </p:txBody>
      </p:sp>
      <p:pic>
        <p:nvPicPr>
          <p:cNvPr id="4" name="Symbol zastępczy zawartości 3" descr="SDC17951.JPG"/>
          <p:cNvPicPr>
            <a:picLocks noGrp="1" noChangeAspect="1"/>
          </p:cNvPicPr>
          <p:nvPr>
            <p:ph idx="1"/>
          </p:nvPr>
        </p:nvPicPr>
        <p:blipFill>
          <a:blip r:embed="rId2" cstate="print"/>
          <a:srcRect l="9430" t="2223" r="10623" b="23000"/>
          <a:stretch>
            <a:fillRect/>
          </a:stretch>
        </p:blipFill>
        <p:spPr>
          <a:xfrm>
            <a:off x="2123728" y="1700808"/>
            <a:ext cx="4824536" cy="3384376"/>
          </a:xfrm>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218258"/>
          </a:xfrm>
        </p:spPr>
        <p:txBody>
          <a:bodyPr>
            <a:normAutofit/>
          </a:bodyPr>
          <a:lstStyle/>
          <a:p>
            <a:r>
              <a:rPr lang="pl-PL" sz="2000" dirty="0">
                <a:latin typeface="Comic Sans MS" pitchFamily="66" charset="0"/>
              </a:rPr>
              <a:t>Najwięcej wrażeń dostarczyła jednak  wycieczka terenowa po rezerwacie „Stawy Milickie”. Przez lornetki rozpoznawali </a:t>
            </a:r>
            <a:r>
              <a:rPr lang="pl-PL" sz="2000" dirty="0" smtClean="0">
                <a:latin typeface="Comic Sans MS" pitchFamily="66" charset="0"/>
              </a:rPr>
              <a:t>                    i obserwowali </a:t>
            </a:r>
            <a:r>
              <a:rPr lang="pl-PL" sz="2000" dirty="0">
                <a:latin typeface="Comic Sans MS" pitchFamily="66" charset="0"/>
              </a:rPr>
              <a:t>żerujące i odpoczywające na stawach ptaki. Poznali budowę, funkcjonowanie stawu i </a:t>
            </a:r>
            <a:r>
              <a:rPr lang="pl-PL" sz="2000" dirty="0" smtClean="0">
                <a:latin typeface="Comic Sans MS" pitchFamily="66" charset="0"/>
              </a:rPr>
              <a:t>związanych z nim </a:t>
            </a:r>
            <a:r>
              <a:rPr lang="pl-PL" sz="2000" dirty="0">
                <a:latin typeface="Comic Sans MS" pitchFamily="66" charset="0"/>
              </a:rPr>
              <a:t>nowych pojęć, takich jak: mnich/</a:t>
            </a:r>
            <a:r>
              <a:rPr lang="pl-PL" sz="2000" dirty="0" err="1">
                <a:latin typeface="Comic Sans MS" pitchFamily="66" charset="0"/>
              </a:rPr>
              <a:t>pidło</a:t>
            </a:r>
            <a:r>
              <a:rPr lang="pl-PL" sz="2000" dirty="0">
                <a:latin typeface="Comic Sans MS" pitchFamily="66" charset="0"/>
              </a:rPr>
              <a:t>, grobla, leżak, stojak …</a:t>
            </a:r>
            <a:br>
              <a:rPr lang="pl-PL" sz="2000" dirty="0">
                <a:latin typeface="Comic Sans MS" pitchFamily="66" charset="0"/>
              </a:rPr>
            </a:br>
            <a:endParaRPr lang="pl-PL" sz="2000" dirty="0">
              <a:latin typeface="Comic Sans MS" pitchFamily="66" charset="0"/>
            </a:endParaRPr>
          </a:p>
        </p:txBody>
      </p:sp>
      <p:pic>
        <p:nvPicPr>
          <p:cNvPr id="5" name="Symbol zastępczy zawartości 4" descr="SDC17957.JPG"/>
          <p:cNvPicPr>
            <a:picLocks noGrp="1" noChangeAspect="1"/>
          </p:cNvPicPr>
          <p:nvPr>
            <p:ph sz="half" idx="1"/>
          </p:nvPr>
        </p:nvPicPr>
        <p:blipFill>
          <a:blip r:embed="rId2" cstate="print"/>
          <a:stretch>
            <a:fillRect/>
          </a:stretch>
        </p:blipFill>
        <p:spPr>
          <a:xfrm>
            <a:off x="323528" y="3140968"/>
            <a:ext cx="4038600" cy="3028950"/>
          </a:xfrm>
        </p:spPr>
      </p:pic>
      <p:pic>
        <p:nvPicPr>
          <p:cNvPr id="6" name="Symbol zastępczy zawartości 5" descr="SDC17947.JPG"/>
          <p:cNvPicPr>
            <a:picLocks noGrp="1" noChangeAspect="1"/>
          </p:cNvPicPr>
          <p:nvPr>
            <p:ph sz="half" idx="2"/>
          </p:nvPr>
        </p:nvPicPr>
        <p:blipFill>
          <a:blip r:embed="rId3" cstate="print"/>
          <a:stretch>
            <a:fillRect/>
          </a:stretch>
        </p:blipFill>
        <p:spPr>
          <a:xfrm>
            <a:off x="4644008" y="3140968"/>
            <a:ext cx="4038600" cy="3028950"/>
          </a:xfrm>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000" dirty="0">
                <a:latin typeface="Comic Sans MS" pitchFamily="66" charset="0"/>
              </a:rPr>
              <a:t>Dużym zainteresowaniem cieszyła się jazda po ścieżce rowerowej trasą dawnej kolejki wąskotorowej połączona z obserwacją intrygujących znaków.</a:t>
            </a:r>
            <a:r>
              <a:rPr lang="pl-PL" sz="2400" dirty="0"/>
              <a:t/>
            </a:r>
            <a:br>
              <a:rPr lang="pl-PL" sz="2400" dirty="0"/>
            </a:br>
            <a:endParaRPr lang="pl-PL" sz="2400" dirty="0"/>
          </a:p>
        </p:txBody>
      </p:sp>
      <p:pic>
        <p:nvPicPr>
          <p:cNvPr id="4" name="Symbol zastępczy zawartości 3" descr="SDC17979.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dirty="0" smtClean="0"/>
              <a:t>         </a:t>
            </a:r>
            <a:r>
              <a:rPr lang="pl-PL" sz="2000" dirty="0" smtClean="0">
                <a:latin typeface="Comic Sans MS" pitchFamily="66" charset="0"/>
              </a:rPr>
              <a:t>Na </a:t>
            </a:r>
            <a:r>
              <a:rPr lang="pl-PL" sz="2000" dirty="0">
                <a:latin typeface="Comic Sans MS" pitchFamily="66" charset="0"/>
              </a:rPr>
              <a:t>koniec dotarliśmy do największego stawu </a:t>
            </a:r>
            <a:r>
              <a:rPr lang="pl-PL" sz="2000" dirty="0" smtClean="0">
                <a:latin typeface="Comic Sans MS" pitchFamily="66" charset="0"/>
              </a:rPr>
              <a:t>                                w </a:t>
            </a:r>
            <a:r>
              <a:rPr lang="pl-PL" sz="2000" dirty="0">
                <a:latin typeface="Comic Sans MS" pitchFamily="66" charset="0"/>
              </a:rPr>
              <a:t>Dolinie Baryczy- Grabownica. </a:t>
            </a:r>
            <a:r>
              <a:rPr lang="pl-PL" sz="2000" dirty="0" smtClean="0">
                <a:latin typeface="Comic Sans MS" pitchFamily="66" charset="0"/>
              </a:rPr>
              <a:t>Z </a:t>
            </a:r>
            <a:r>
              <a:rPr lang="pl-PL" sz="2000" dirty="0">
                <a:latin typeface="Comic Sans MS" pitchFamily="66" charset="0"/>
              </a:rPr>
              <a:t>wysokiej Ptasiej Wieży mogliśmy po raz kolejny zobaczyć wiele ptaków </a:t>
            </a:r>
            <a:r>
              <a:rPr lang="pl-PL" sz="2000" dirty="0" smtClean="0">
                <a:latin typeface="Comic Sans MS" pitchFamily="66" charset="0"/>
              </a:rPr>
              <a:t>i </a:t>
            </a:r>
            <a:r>
              <a:rPr lang="pl-PL" sz="2000" dirty="0">
                <a:latin typeface="Comic Sans MS" pitchFamily="66" charset="0"/>
              </a:rPr>
              <a:t>poprawnie </a:t>
            </a:r>
            <a:r>
              <a:rPr lang="pl-PL" sz="2000" dirty="0" smtClean="0">
                <a:latin typeface="Comic Sans MS" pitchFamily="66" charset="0"/>
              </a:rPr>
              <a:t>je nazwać</a:t>
            </a:r>
            <a:r>
              <a:rPr lang="pl-PL" sz="2000" dirty="0">
                <a:latin typeface="Comic Sans MS" pitchFamily="66" charset="0"/>
              </a:rPr>
              <a:t>.</a:t>
            </a:r>
            <a:r>
              <a:rPr lang="pl-PL" sz="2400" dirty="0"/>
              <a:t/>
            </a:r>
            <a:br>
              <a:rPr lang="pl-PL" sz="2400" dirty="0"/>
            </a:br>
            <a:endParaRPr lang="pl-PL" sz="2400" dirty="0"/>
          </a:p>
        </p:txBody>
      </p:sp>
      <p:pic>
        <p:nvPicPr>
          <p:cNvPr id="5" name="Symbol zastępczy zawartości 4" descr="SDC17982.JPG"/>
          <p:cNvPicPr>
            <a:picLocks noGrp="1" noChangeAspect="1"/>
          </p:cNvPicPr>
          <p:nvPr>
            <p:ph sz="half" idx="1"/>
          </p:nvPr>
        </p:nvPicPr>
        <p:blipFill>
          <a:blip r:embed="rId2" cstate="print"/>
          <a:stretch>
            <a:fillRect/>
          </a:stretch>
        </p:blipFill>
        <p:spPr>
          <a:xfrm>
            <a:off x="457200" y="2348706"/>
            <a:ext cx="4038600" cy="3028950"/>
          </a:xfrm>
        </p:spPr>
      </p:pic>
      <p:pic>
        <p:nvPicPr>
          <p:cNvPr id="6" name="Symbol zastępczy zawartości 5" descr="SDC17984.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04664"/>
            <a:ext cx="8229600" cy="1152128"/>
          </a:xfrm>
        </p:spPr>
        <p:txBody>
          <a:bodyPr>
            <a:normAutofit fontScale="90000"/>
          </a:bodyPr>
          <a:lstStyle/>
          <a:p>
            <a:r>
              <a:rPr lang="pl-PL" sz="2200" dirty="0">
                <a:latin typeface="Comic Sans MS" pitchFamily="66" charset="0"/>
              </a:rPr>
              <a:t>Krótko mówiąc! Było super!</a:t>
            </a:r>
            <a:br>
              <a:rPr lang="pl-PL" sz="2200" dirty="0">
                <a:latin typeface="Comic Sans MS" pitchFamily="66" charset="0"/>
              </a:rPr>
            </a:br>
            <a:r>
              <a:rPr lang="pl-PL" sz="2200" dirty="0">
                <a:latin typeface="Comic Sans MS" pitchFamily="66" charset="0"/>
              </a:rPr>
              <a:t>Tak najprościej </a:t>
            </a:r>
            <a:r>
              <a:rPr lang="pl-PL" sz="2200" dirty="0" smtClean="0">
                <a:latin typeface="Comic Sans MS" pitchFamily="66" charset="0"/>
              </a:rPr>
              <a:t>można byłoby </a:t>
            </a:r>
            <a:r>
              <a:rPr lang="pl-PL" sz="2200" dirty="0">
                <a:latin typeface="Comic Sans MS" pitchFamily="66" charset="0"/>
              </a:rPr>
              <a:t>opisać wrażenia ze spotkania z przyrodą nad stawami. </a:t>
            </a:r>
            <a:r>
              <a:rPr lang="pl-PL" dirty="0"/>
              <a:t/>
            </a:r>
            <a:br>
              <a:rPr lang="pl-PL" dirty="0"/>
            </a:br>
            <a:endParaRPr lang="pl-PL" dirty="0"/>
          </a:p>
        </p:txBody>
      </p:sp>
      <p:pic>
        <p:nvPicPr>
          <p:cNvPr id="4" name="Symbol zastępczy zawartości 3" descr="SDC17988.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722314"/>
          </a:xfrm>
        </p:spPr>
        <p:txBody>
          <a:bodyPr>
            <a:normAutofit/>
          </a:bodyPr>
          <a:lstStyle/>
          <a:p>
            <a:r>
              <a:rPr lang="pl-PL" sz="2000" dirty="0">
                <a:latin typeface="Comic Sans MS" pitchFamily="66" charset="0"/>
              </a:rPr>
              <a:t>Serdeczne podziękowania składamy Pani Zofii </a:t>
            </a:r>
            <a:r>
              <a:rPr lang="pl-PL" sz="2000" dirty="0" err="1" smtClean="0">
                <a:latin typeface="Comic Sans MS" pitchFamily="66" charset="0"/>
              </a:rPr>
              <a:t>Pietryka</a:t>
            </a:r>
            <a:r>
              <a:rPr lang="pl-PL" sz="2000" dirty="0" smtClean="0">
                <a:latin typeface="Comic Sans MS" pitchFamily="66" charset="0"/>
              </a:rPr>
              <a:t>     </a:t>
            </a:r>
            <a:r>
              <a:rPr lang="pl-PL" sz="2000" dirty="0" smtClean="0">
                <a:latin typeface="Comic Sans MS" pitchFamily="66" charset="0"/>
              </a:rPr>
              <a:t>                          </a:t>
            </a:r>
            <a:r>
              <a:rPr lang="pl-PL" sz="2000" dirty="0">
                <a:latin typeface="Comic Sans MS" pitchFamily="66" charset="0"/>
              </a:rPr>
              <a:t>i Panu Romanowi </a:t>
            </a:r>
            <a:r>
              <a:rPr lang="pl-PL" sz="2000" dirty="0" err="1">
                <a:latin typeface="Comic Sans MS" pitchFamily="66" charset="0"/>
              </a:rPr>
              <a:t>Guziak</a:t>
            </a:r>
            <a:r>
              <a:rPr lang="pl-PL" sz="2000" dirty="0">
                <a:latin typeface="Comic Sans MS" pitchFamily="66" charset="0"/>
              </a:rPr>
              <a:t>. </a:t>
            </a:r>
            <a:r>
              <a:rPr lang="pl-PL" sz="2700" dirty="0"/>
              <a:t/>
            </a:r>
            <a:br>
              <a:rPr lang="pl-PL" sz="2700" dirty="0"/>
            </a:br>
            <a:r>
              <a:rPr lang="pl-PL" sz="2700" dirty="0"/>
              <a:t> </a:t>
            </a:r>
            <a:r>
              <a:rPr lang="pl-PL" dirty="0"/>
              <a:t/>
            </a:r>
            <a:br>
              <a:rPr lang="pl-PL" dirty="0"/>
            </a:br>
            <a:endParaRPr lang="pl-PL" dirty="0"/>
          </a:p>
        </p:txBody>
      </p:sp>
      <p:pic>
        <p:nvPicPr>
          <p:cNvPr id="16386" name="Picture 2" descr="C:\Users\Admin\Desktop\16215396-emoticon-showing-the-v-sign.jpg"/>
          <p:cNvPicPr>
            <a:picLocks noChangeAspect="1" noChangeArrowheads="1"/>
          </p:cNvPicPr>
          <p:nvPr/>
        </p:nvPicPr>
        <p:blipFill>
          <a:blip r:embed="rId2" cstate="print"/>
          <a:srcRect/>
          <a:stretch>
            <a:fillRect/>
          </a:stretch>
        </p:blipFill>
        <p:spPr bwMode="auto">
          <a:xfrm>
            <a:off x="2339752" y="2060848"/>
            <a:ext cx="3750672" cy="2746028"/>
          </a:xfrm>
          <a:prstGeom prst="rect">
            <a:avLst/>
          </a:prstGeom>
          <a:noFill/>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290266"/>
          </a:xfrm>
        </p:spPr>
        <p:txBody>
          <a:bodyPr>
            <a:normAutofit fontScale="90000"/>
          </a:bodyPr>
          <a:lstStyle/>
          <a:p>
            <a:r>
              <a:rPr lang="pl-PL" sz="2000" dirty="0" smtClean="0">
                <a:latin typeface="Comic Sans MS" pitchFamily="66" charset="0"/>
              </a:rPr>
              <a:t>Kolejna wycieczka do Campusu Domasławice odbyła się 1 października. Wzięło w niej udział 37 uczniów. Tematem przewodnim warsztatów „ZIELONA ARCHITEKTURA” było szeroko rozumiane pojęcie „domu”              w ujęciu społecznym, przyrodniczym i architektonicznym. Zespołowe prace projektowe domu z Doliny Baryczy poprzedziła interesująca część wykładowa i dyskusyjna. Uczestnicy w trakcie zajęć uzyskali wiele informacji o regionie w zakresie przyrodniczym, uzupełniali karty pracy, pracowali z mapą.</a:t>
            </a:r>
            <a:endParaRPr lang="pl-PL" sz="2000" dirty="0">
              <a:latin typeface="Comic Sans MS" pitchFamily="66" charset="0"/>
            </a:endParaRPr>
          </a:p>
        </p:txBody>
      </p:sp>
      <p:pic>
        <p:nvPicPr>
          <p:cNvPr id="4" name="Symbol zastępczy zawartości 3" descr="SDC18048.JPG"/>
          <p:cNvPicPr>
            <a:picLocks noGrp="1" noChangeAspect="1"/>
          </p:cNvPicPr>
          <p:nvPr>
            <p:ph idx="1"/>
          </p:nvPr>
        </p:nvPicPr>
        <p:blipFill>
          <a:blip r:embed="rId2" cstate="print"/>
          <a:stretch>
            <a:fillRect/>
          </a:stretch>
        </p:blipFill>
        <p:spPr>
          <a:xfrm>
            <a:off x="2342091" y="2781300"/>
            <a:ext cx="4459817" cy="3344863"/>
          </a:xfrm>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smtClean="0">
                <a:latin typeface="Comic Sans MS" pitchFamily="66" charset="0"/>
              </a:rPr>
              <a:t>Nasze domy z Doliny Baryczy</a:t>
            </a:r>
            <a:endParaRPr lang="pl-PL" sz="2000" dirty="0">
              <a:latin typeface="Comic Sans MS" pitchFamily="66" charset="0"/>
            </a:endParaRPr>
          </a:p>
        </p:txBody>
      </p:sp>
      <p:pic>
        <p:nvPicPr>
          <p:cNvPr id="5" name="Symbol zastępczy zawartości 4" descr="SDC18133.JPG"/>
          <p:cNvPicPr>
            <a:picLocks noGrp="1" noChangeAspect="1"/>
          </p:cNvPicPr>
          <p:nvPr>
            <p:ph sz="half" idx="1"/>
          </p:nvPr>
        </p:nvPicPr>
        <p:blipFill>
          <a:blip r:embed="rId2" cstate="print"/>
          <a:stretch>
            <a:fillRect/>
          </a:stretch>
        </p:blipFill>
        <p:spPr>
          <a:xfrm>
            <a:off x="457200" y="2348706"/>
            <a:ext cx="4038600" cy="3028950"/>
          </a:xfrm>
        </p:spPr>
      </p:pic>
      <p:pic>
        <p:nvPicPr>
          <p:cNvPr id="6" name="Symbol zastępczy zawartości 5" descr="SDC18130.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dirty="0" smtClean="0">
                <a:latin typeface="Comic Sans MS" pitchFamily="66" charset="0"/>
              </a:rPr>
              <a:t>Niezwykłą pomysłowością i zaangażowaniem wykazały się dzieci przy budowie domku dla wybranego zwierzątka z materiałów przyniesionych ze spaceru do lasu. Należy dodać, że wykonano je bez użycia jakichkolwiek narzędzi.</a:t>
            </a:r>
            <a:endParaRPr lang="pl-PL" sz="2000" dirty="0">
              <a:latin typeface="Comic Sans MS" pitchFamily="66" charset="0"/>
            </a:endParaRPr>
          </a:p>
        </p:txBody>
      </p:sp>
      <p:pic>
        <p:nvPicPr>
          <p:cNvPr id="5" name="Symbol zastępczy zawartości 4" descr="SDC18075.JPG"/>
          <p:cNvPicPr>
            <a:picLocks noGrp="1" noChangeAspect="1"/>
          </p:cNvPicPr>
          <p:nvPr>
            <p:ph sz="half" idx="1"/>
          </p:nvPr>
        </p:nvPicPr>
        <p:blipFill>
          <a:blip r:embed="rId2" cstate="print"/>
          <a:stretch>
            <a:fillRect/>
          </a:stretch>
        </p:blipFill>
        <p:spPr>
          <a:xfrm>
            <a:off x="457200" y="2348706"/>
            <a:ext cx="4038600" cy="3028950"/>
          </a:xfrm>
        </p:spPr>
      </p:pic>
      <p:pic>
        <p:nvPicPr>
          <p:cNvPr id="6" name="Symbol zastępczy zawartości 5" descr="SDC18084.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smtClean="0">
                <a:latin typeface="Comic Sans MS" pitchFamily="66" charset="0"/>
              </a:rPr>
              <a:t>Wykonanie własnej pracy z gliny, to dopiero świetna zabawa! Pomysłowości nie było końca.</a:t>
            </a:r>
            <a:endParaRPr lang="pl-PL" sz="2000" dirty="0">
              <a:latin typeface="Comic Sans MS" pitchFamily="66" charset="0"/>
            </a:endParaRPr>
          </a:p>
        </p:txBody>
      </p:sp>
      <p:pic>
        <p:nvPicPr>
          <p:cNvPr id="5" name="Symbol zastępczy zawartości 4" descr="SDC18184.JPG"/>
          <p:cNvPicPr>
            <a:picLocks noGrp="1" noChangeAspect="1"/>
          </p:cNvPicPr>
          <p:nvPr>
            <p:ph sz="half" idx="1"/>
          </p:nvPr>
        </p:nvPicPr>
        <p:blipFill>
          <a:blip r:embed="rId2" cstate="print"/>
          <a:stretch>
            <a:fillRect/>
          </a:stretch>
        </p:blipFill>
        <p:spPr>
          <a:xfrm>
            <a:off x="457200" y="2348706"/>
            <a:ext cx="4038600" cy="3028950"/>
          </a:xfrm>
        </p:spPr>
      </p:pic>
      <p:pic>
        <p:nvPicPr>
          <p:cNvPr id="6" name="Symbol zastępczy zawartości 5" descr="SDC18190.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2384884"/>
            <a:ext cx="828092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rgbClr val="222222"/>
                </a:solidFill>
                <a:effectLst/>
                <a:latin typeface="Comic Sans MS" pitchFamily="66" charset="0"/>
                <a:ea typeface="Calibri" pitchFamily="34" charset="0"/>
                <a:cs typeface="Times New Roman" pitchFamily="18" charset="0"/>
              </a:rPr>
              <a:t>Pierwsza wycieczka odbyła się 18 </a:t>
            </a:r>
            <a:r>
              <a:rPr kumimoji="0" lang="pl-PL" sz="2000" b="0" i="0" u="none" strike="noStrike" cap="none" normalizeH="0" baseline="0" dirty="0" smtClean="0">
                <a:ln>
                  <a:noFill/>
                </a:ln>
                <a:solidFill>
                  <a:srgbClr val="222222"/>
                </a:solidFill>
                <a:effectLst/>
                <a:latin typeface="Comic Sans MS" pitchFamily="66" charset="0"/>
                <a:ea typeface="Calibri" pitchFamily="34" charset="0"/>
                <a:cs typeface="Times New Roman" pitchFamily="18" charset="0"/>
              </a:rPr>
              <a:t>września. Uczniowie pojechali</a:t>
            </a:r>
            <a:r>
              <a:rPr kumimoji="0" lang="pl-PL" sz="2000" b="0" i="0" u="none" strike="noStrike" cap="none" normalizeH="0" dirty="0" smtClean="0">
                <a:ln>
                  <a:noFill/>
                </a:ln>
                <a:solidFill>
                  <a:srgbClr val="222222"/>
                </a:solidFill>
                <a:effectLst/>
                <a:latin typeface="Comic Sans MS" pitchFamily="66" charset="0"/>
                <a:ea typeface="Calibri" pitchFamily="34" charset="0"/>
                <a:cs typeface="Times New Roman" pitchFamily="18" charset="0"/>
              </a:rPr>
              <a:t>      </a:t>
            </a:r>
            <a:r>
              <a:rPr kumimoji="0" lang="pl-PL" sz="2000" b="0" i="0" u="none" strike="noStrike" cap="none" normalizeH="0" baseline="0" dirty="0" smtClean="0">
                <a:ln>
                  <a:noFill/>
                </a:ln>
                <a:solidFill>
                  <a:srgbClr val="222222"/>
                </a:solidFill>
                <a:effectLst/>
                <a:latin typeface="Comic Sans MS" pitchFamily="66" charset="0"/>
                <a:ea typeface="Calibri" pitchFamily="34" charset="0"/>
                <a:cs typeface="Times New Roman" pitchFamily="18" charset="0"/>
              </a:rPr>
              <a:t>do </a:t>
            </a:r>
            <a:r>
              <a:rPr kumimoji="0" lang="pl-PL" sz="2000" b="0" i="0" u="none" strike="noStrike" cap="none" normalizeH="0" baseline="0" dirty="0" smtClean="0">
                <a:ln>
                  <a:noFill/>
                </a:ln>
                <a:solidFill>
                  <a:srgbClr val="222222"/>
                </a:solidFill>
                <a:effectLst/>
                <a:latin typeface="Comic Sans MS" pitchFamily="66" charset="0"/>
                <a:ea typeface="Calibri" pitchFamily="34" charset="0"/>
                <a:cs typeface="Times New Roman" pitchFamily="18" charset="0"/>
              </a:rPr>
              <a:t>Ośrodka Edukacji Ekologicznej w Krośnicach na zajęcia pt. „Woda jako środowisko życia- zajęcia warsztatowo- laboratoryjne”. Nasi uczniowie (30 osób) poszerzyli wiadomości na temat obiegu wody w przyrodzie, właściwości i znaczenie wody w przyrodzie i gospodarce. Poznali szereg sposobów na oszczędzanie wody.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3874442"/>
          </a:xfrm>
        </p:spPr>
        <p:txBody>
          <a:bodyPr>
            <a:normAutofit/>
          </a:bodyPr>
          <a:lstStyle/>
          <a:p>
            <a:r>
              <a:rPr lang="pl-PL" sz="2000" dirty="0" smtClean="0">
                <a:latin typeface="Comic Sans MS" pitchFamily="66" charset="0"/>
              </a:rPr>
              <a:t>Wiele radości </a:t>
            </a:r>
            <a:r>
              <a:rPr lang="pl-PL" sz="2000" dirty="0" smtClean="0">
                <a:latin typeface="Comic Sans MS" pitchFamily="66" charset="0"/>
              </a:rPr>
              <a:t>dostarczył dzieciom Park Linowy </a:t>
            </a:r>
            <a:r>
              <a:rPr lang="pl-PL" sz="2000" dirty="0" smtClean="0">
                <a:latin typeface="Comic Sans MS" pitchFamily="66" charset="0"/>
              </a:rPr>
              <a:t>składający się z 15 stacji aktywności ruchowej, rozmieszczony na terenie leśnym znajdującym się na terenie ośrodka. Należy dodać, że jest bardzo bezpieczny.</a:t>
            </a:r>
            <a:br>
              <a:rPr lang="pl-PL" sz="2000" dirty="0" smtClean="0">
                <a:latin typeface="Comic Sans MS" pitchFamily="66" charset="0"/>
              </a:rPr>
            </a:br>
            <a:r>
              <a:rPr lang="pl-PL" sz="2000" dirty="0" smtClean="0">
                <a:latin typeface="Comic Sans MS" pitchFamily="66" charset="0"/>
              </a:rPr>
              <a:t>Żal było odjeżdżać! Możemy jednak zdradzić tajemnicę,                         że Dzień Ziemi 2015 będziemy całą szkołą obchodzić właśnie tu-           w Campusie Domasławice.</a:t>
            </a:r>
            <a:br>
              <a:rPr lang="pl-PL" sz="2000" dirty="0" smtClean="0">
                <a:latin typeface="Comic Sans MS" pitchFamily="66" charset="0"/>
              </a:rPr>
            </a:br>
            <a:r>
              <a:rPr lang="pl-PL" sz="2000" dirty="0" smtClean="0">
                <a:latin typeface="Comic Sans MS" pitchFamily="66" charset="0"/>
              </a:rPr>
              <a:t>Termin 25 kwietnia 2015 roku „zaklepany”.</a:t>
            </a:r>
            <a:br>
              <a:rPr lang="pl-PL" sz="2000" dirty="0" smtClean="0">
                <a:latin typeface="Comic Sans MS" pitchFamily="66" charset="0"/>
              </a:rPr>
            </a:br>
            <a:r>
              <a:rPr lang="pl-PL" sz="2000" dirty="0" smtClean="0">
                <a:latin typeface="Comic Sans MS" pitchFamily="66" charset="0"/>
              </a:rPr>
              <a:t/>
            </a:r>
            <a:br>
              <a:rPr lang="pl-PL" sz="2000" dirty="0" smtClean="0">
                <a:latin typeface="Comic Sans MS" pitchFamily="66" charset="0"/>
              </a:rPr>
            </a:br>
            <a:r>
              <a:rPr lang="pl-PL" sz="2000" dirty="0" smtClean="0">
                <a:latin typeface="Comic Sans MS" pitchFamily="66" charset="0"/>
              </a:rPr>
              <a:t>Dziękujemy Pani Ani i Pani Magdzie za miłą, serdeczną atmosferę oraz zdobytą wiedzę i umiejętności.</a:t>
            </a:r>
            <a:endParaRPr lang="pl-PL" sz="2000" dirty="0">
              <a:latin typeface="Comic Sans MS" pitchFamily="66" charset="0"/>
            </a:endParaRPr>
          </a:p>
        </p:txBody>
      </p:sp>
      <p:pic>
        <p:nvPicPr>
          <p:cNvPr id="4" name="Picture 2" descr="C:\Users\Admin\Desktop\11293259-wesoa--a-skoki-emotikony-w-powietrzu.jpg"/>
          <p:cNvPicPr>
            <a:picLocks noChangeAspect="1" noChangeArrowheads="1"/>
          </p:cNvPicPr>
          <p:nvPr/>
        </p:nvPicPr>
        <p:blipFill>
          <a:blip r:embed="rId2" cstate="print"/>
          <a:srcRect/>
          <a:stretch>
            <a:fillRect/>
          </a:stretch>
        </p:blipFill>
        <p:spPr bwMode="auto">
          <a:xfrm rot="19883409">
            <a:off x="2316904" y="4450457"/>
            <a:ext cx="1730403" cy="1849600"/>
          </a:xfrm>
          <a:prstGeom prst="rect">
            <a:avLst/>
          </a:prstGeom>
          <a:noFill/>
        </p:spPr>
      </p:pic>
      <p:pic>
        <p:nvPicPr>
          <p:cNvPr id="5" name="Picture 2" descr="C:\Users\Admin\Desktop\11293259-wesoa--a-skoki-emotikony-w-powietrzu.jpg"/>
          <p:cNvPicPr>
            <a:picLocks noChangeAspect="1" noChangeArrowheads="1"/>
          </p:cNvPicPr>
          <p:nvPr/>
        </p:nvPicPr>
        <p:blipFill>
          <a:blip r:embed="rId3" cstate="print"/>
          <a:srcRect/>
          <a:stretch>
            <a:fillRect/>
          </a:stretch>
        </p:blipFill>
        <p:spPr bwMode="auto">
          <a:xfrm rot="1623005">
            <a:off x="4967204" y="4438934"/>
            <a:ext cx="1715910" cy="1834108"/>
          </a:xfrm>
          <a:prstGeom prst="rect">
            <a:avLst/>
          </a:prstGeom>
          <a:noFill/>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smtClean="0">
                <a:latin typeface="Comic Sans MS" pitchFamily="66" charset="0"/>
              </a:rPr>
              <a:t>Kreatywny Obiekt </a:t>
            </a:r>
            <a:r>
              <a:rPr lang="pl-PL" sz="2000" dirty="0" err="1" smtClean="0">
                <a:latin typeface="Comic Sans MS" pitchFamily="66" charset="0"/>
              </a:rPr>
              <a:t>Multifunkcyjny</a:t>
            </a:r>
            <a:r>
              <a:rPr lang="pl-PL" sz="2000" dirty="0" smtClean="0">
                <a:latin typeface="Comic Sans MS" pitchFamily="66" charset="0"/>
              </a:rPr>
              <a:t/>
            </a:r>
            <a:br>
              <a:rPr lang="pl-PL" sz="2000" dirty="0" smtClean="0">
                <a:latin typeface="Comic Sans MS" pitchFamily="66" charset="0"/>
              </a:rPr>
            </a:br>
            <a:r>
              <a:rPr lang="pl-PL" sz="2000" dirty="0" smtClean="0">
                <a:latin typeface="Comic Sans MS" pitchFamily="66" charset="0"/>
              </a:rPr>
              <a:t>Milicz</a:t>
            </a:r>
            <a:br>
              <a:rPr lang="pl-PL" sz="2000" dirty="0" smtClean="0">
                <a:latin typeface="Comic Sans MS" pitchFamily="66" charset="0"/>
              </a:rPr>
            </a:br>
            <a:r>
              <a:rPr lang="pl-PL" sz="1600" dirty="0" smtClean="0">
                <a:latin typeface="Comic Sans MS" pitchFamily="66" charset="0"/>
              </a:rPr>
              <a:t>23 października 2014</a:t>
            </a:r>
            <a:endParaRPr lang="pl-PL" sz="1600" dirty="0">
              <a:latin typeface="Comic Sans MS" pitchFamily="66" charset="0"/>
            </a:endParaRPr>
          </a:p>
        </p:txBody>
      </p:sp>
      <p:pic>
        <p:nvPicPr>
          <p:cNvPr id="5" name="Symbol zastępczy zawartości 4" descr="DSC06894.JPG"/>
          <p:cNvPicPr>
            <a:picLocks noGrp="1" noChangeAspect="1"/>
          </p:cNvPicPr>
          <p:nvPr>
            <p:ph sz="half" idx="1"/>
          </p:nvPr>
        </p:nvPicPr>
        <p:blipFill>
          <a:blip r:embed="rId2" cstate="print"/>
          <a:stretch>
            <a:fillRect/>
          </a:stretch>
        </p:blipFill>
        <p:spPr>
          <a:xfrm>
            <a:off x="467544" y="2348880"/>
            <a:ext cx="4038600" cy="3028950"/>
          </a:xfrm>
        </p:spPr>
      </p:pic>
      <p:pic>
        <p:nvPicPr>
          <p:cNvPr id="6" name="Symbol zastępczy zawartości 5" descr="DSC06911.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smtClean="0">
                <a:latin typeface="Comic Sans MS" pitchFamily="66" charset="0"/>
              </a:rPr>
              <a:t>Jak to było? Już wiem!</a:t>
            </a:r>
            <a:endParaRPr lang="pl-PL" sz="2000" dirty="0">
              <a:latin typeface="Comic Sans MS" pitchFamily="66" charset="0"/>
            </a:endParaRPr>
          </a:p>
        </p:txBody>
      </p:sp>
      <p:pic>
        <p:nvPicPr>
          <p:cNvPr id="8" name="Symbol zastępczy zawartości 7" descr="DSC06937.JPG"/>
          <p:cNvPicPr>
            <a:picLocks noGrp="1" noChangeAspect="1"/>
          </p:cNvPicPr>
          <p:nvPr>
            <p:ph sz="half" idx="2"/>
          </p:nvPr>
        </p:nvPicPr>
        <p:blipFill>
          <a:blip r:embed="rId2" cstate="print"/>
          <a:stretch>
            <a:fillRect/>
          </a:stretch>
        </p:blipFill>
        <p:spPr>
          <a:xfrm>
            <a:off x="4648200" y="2348706"/>
            <a:ext cx="4038600" cy="3028950"/>
          </a:xfrm>
        </p:spPr>
      </p:pic>
      <p:pic>
        <p:nvPicPr>
          <p:cNvPr id="7" name="Symbol zastępczy zawartości 6" descr="DSC06919.JPG"/>
          <p:cNvPicPr>
            <a:picLocks noGrp="1" noChangeAspect="1"/>
          </p:cNvPicPr>
          <p:nvPr>
            <p:ph sz="half" idx="1"/>
          </p:nvPr>
        </p:nvPicPr>
        <p:blipFill>
          <a:blip r:embed="rId3" cstate="print"/>
          <a:stretch>
            <a:fillRect/>
          </a:stretch>
        </p:blipFill>
        <p:spPr>
          <a:xfrm>
            <a:off x="457200" y="2348706"/>
            <a:ext cx="4038600" cy="3028950"/>
          </a:xfrm>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smtClean="0">
                <a:latin typeface="Comic Sans MS" pitchFamily="66" charset="0"/>
              </a:rPr>
              <a:t>Liść! Z którego drzewa?</a:t>
            </a:r>
            <a:endParaRPr lang="pl-PL" sz="2000" dirty="0">
              <a:latin typeface="Comic Sans MS" pitchFamily="66" charset="0"/>
            </a:endParaRPr>
          </a:p>
        </p:txBody>
      </p:sp>
      <p:pic>
        <p:nvPicPr>
          <p:cNvPr id="5" name="Symbol zastępczy zawartości 4" descr="DSC06948.JPG"/>
          <p:cNvPicPr>
            <a:picLocks noGrp="1" noChangeAspect="1"/>
          </p:cNvPicPr>
          <p:nvPr>
            <p:ph sz="half" idx="1"/>
          </p:nvPr>
        </p:nvPicPr>
        <p:blipFill>
          <a:blip r:embed="rId2" cstate="print"/>
          <a:stretch>
            <a:fillRect/>
          </a:stretch>
        </p:blipFill>
        <p:spPr>
          <a:xfrm>
            <a:off x="457200" y="2348706"/>
            <a:ext cx="4038600" cy="3028950"/>
          </a:xfrm>
        </p:spPr>
      </p:pic>
      <p:pic>
        <p:nvPicPr>
          <p:cNvPr id="6" name="Symbol zastępczy zawartości 5" descr="DSC06984.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smtClean="0">
                <a:latin typeface="Comic Sans MS" pitchFamily="66" charset="0"/>
              </a:rPr>
              <a:t>Czas na zważenie zebranych rybek!</a:t>
            </a:r>
            <a:endParaRPr lang="pl-PL" sz="2000" dirty="0">
              <a:latin typeface="Comic Sans MS" pitchFamily="66" charset="0"/>
            </a:endParaRPr>
          </a:p>
        </p:txBody>
      </p:sp>
      <p:pic>
        <p:nvPicPr>
          <p:cNvPr id="6" name="Symbol zastępczy zawartości 5" descr="SDC18371.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90066"/>
          </a:xfrm>
        </p:spPr>
        <p:txBody>
          <a:bodyPr>
            <a:normAutofit/>
          </a:bodyPr>
          <a:lstStyle/>
          <a:p>
            <a:r>
              <a:rPr lang="pl-PL" sz="2000" b="1" dirty="0" smtClean="0">
                <a:latin typeface="Comic Sans MS" pitchFamily="66" charset="0"/>
              </a:rPr>
              <a:t>Refleksje i wrażenia uczniów</a:t>
            </a:r>
            <a:r>
              <a:rPr lang="pl-PL" sz="2000" b="1" dirty="0" smtClean="0">
                <a:latin typeface="Comic Sans MS" pitchFamily="66" charset="0"/>
              </a:rPr>
              <a:t>:</a:t>
            </a:r>
            <a:endParaRPr lang="pl-PL" sz="2000" dirty="0">
              <a:latin typeface="Comic Sans MS" pitchFamily="66" charset="0"/>
            </a:endParaRPr>
          </a:p>
        </p:txBody>
      </p:sp>
      <p:sp>
        <p:nvSpPr>
          <p:cNvPr id="3" name="Symbol zastępczy zawartości 2"/>
          <p:cNvSpPr>
            <a:spLocks noGrp="1"/>
          </p:cNvSpPr>
          <p:nvPr>
            <p:ph idx="1"/>
          </p:nvPr>
        </p:nvSpPr>
        <p:spPr>
          <a:xfrm>
            <a:off x="457200" y="908720"/>
            <a:ext cx="8229600" cy="5217443"/>
          </a:xfrm>
        </p:spPr>
        <p:txBody>
          <a:bodyPr>
            <a:noAutofit/>
          </a:bodyPr>
          <a:lstStyle/>
          <a:p>
            <a:pPr>
              <a:buNone/>
            </a:pPr>
            <a:r>
              <a:rPr lang="pl-PL" sz="1400" dirty="0" smtClean="0">
                <a:latin typeface="Comic Sans MS" pitchFamily="66" charset="0"/>
              </a:rPr>
              <a:t>„Podobały mi się zadania, które wykonywaliśmy, ale najbardziej, jak tworzyliśmy piosenki o karpiu”.</a:t>
            </a:r>
          </a:p>
          <a:p>
            <a:pPr>
              <a:buNone/>
            </a:pPr>
            <a:r>
              <a:rPr lang="pl-PL" sz="1400" dirty="0" smtClean="0">
                <a:latin typeface="Comic Sans MS" pitchFamily="66" charset="0"/>
              </a:rPr>
              <a:t>Agata, kl. IV</a:t>
            </a:r>
          </a:p>
          <a:p>
            <a:pPr>
              <a:buNone/>
            </a:pPr>
            <a:endParaRPr lang="pl-PL" sz="1400" dirty="0" smtClean="0">
              <a:latin typeface="Comic Sans MS" pitchFamily="66" charset="0"/>
            </a:endParaRPr>
          </a:p>
          <a:p>
            <a:pPr>
              <a:buNone/>
            </a:pPr>
            <a:r>
              <a:rPr lang="pl-PL" sz="1400" dirty="0" smtClean="0">
                <a:latin typeface="Comic Sans MS" pitchFamily="66" charset="0"/>
              </a:rPr>
              <a:t>„Super było, jak szukaliśmy haczyka, który był w innym pomieszczeniu”.</a:t>
            </a:r>
          </a:p>
          <a:p>
            <a:pPr>
              <a:buNone/>
            </a:pPr>
            <a:r>
              <a:rPr lang="pl-PL" sz="1400" dirty="0" smtClean="0">
                <a:latin typeface="Comic Sans MS" pitchFamily="66" charset="0"/>
              </a:rPr>
              <a:t>Paweł, kl. IV</a:t>
            </a:r>
          </a:p>
          <a:p>
            <a:pPr>
              <a:buNone/>
            </a:pPr>
            <a:endParaRPr lang="pl-PL" sz="1400" dirty="0" smtClean="0">
              <a:latin typeface="Comic Sans MS" pitchFamily="66" charset="0"/>
            </a:endParaRPr>
          </a:p>
          <a:p>
            <a:pPr>
              <a:buNone/>
            </a:pPr>
            <a:r>
              <a:rPr lang="pl-PL" sz="1400" dirty="0" smtClean="0">
                <a:latin typeface="Comic Sans MS" pitchFamily="66" charset="0"/>
              </a:rPr>
              <a:t>„Czekały na nas różne ciekawe atrakcje. Gry w zespołach, w których wygraną były ryby i litery. Bardzo mi się podobało. Zadowolony wróciłem do domu”.</a:t>
            </a:r>
          </a:p>
          <a:p>
            <a:pPr>
              <a:buNone/>
            </a:pPr>
            <a:r>
              <a:rPr lang="pl-PL" sz="1400" dirty="0" smtClean="0">
                <a:latin typeface="Comic Sans MS" pitchFamily="66" charset="0"/>
              </a:rPr>
              <a:t>Hubert, kl. VI</a:t>
            </a:r>
          </a:p>
          <a:p>
            <a:pPr>
              <a:buNone/>
            </a:pPr>
            <a:endParaRPr lang="pl-PL" sz="1400" dirty="0" smtClean="0">
              <a:latin typeface="Comic Sans MS" pitchFamily="66" charset="0"/>
            </a:endParaRPr>
          </a:p>
          <a:p>
            <a:pPr>
              <a:buNone/>
            </a:pPr>
            <a:r>
              <a:rPr lang="pl-PL" sz="1400" dirty="0" smtClean="0">
                <a:latin typeface="Comic Sans MS" pitchFamily="66" charset="0"/>
              </a:rPr>
              <a:t>„Grupa </a:t>
            </a:r>
            <a:r>
              <a:rPr lang="pl-PL" sz="1400" i="1" dirty="0" smtClean="0">
                <a:latin typeface="Comic Sans MS" pitchFamily="66" charset="0"/>
              </a:rPr>
              <a:t>matematycy </a:t>
            </a:r>
            <a:r>
              <a:rPr lang="pl-PL" sz="1400" dirty="0" smtClean="0">
                <a:latin typeface="Comic Sans MS" pitchFamily="66" charset="0"/>
              </a:rPr>
              <a:t>, czyli ja i moje koleżanki wygrałyśmy. Nasze ryby ważyły 1,5 </a:t>
            </a:r>
            <a:r>
              <a:rPr lang="pl-PL" sz="1400" dirty="0" err="1" smtClean="0">
                <a:latin typeface="Comic Sans MS" pitchFamily="66" charset="0"/>
              </a:rPr>
              <a:t>kg</a:t>
            </a:r>
            <a:r>
              <a:rPr lang="pl-PL" sz="1400" dirty="0" smtClean="0">
                <a:latin typeface="Comic Sans MS" pitchFamily="66" charset="0"/>
              </a:rPr>
              <a:t>. Była to super zabawa”.</a:t>
            </a:r>
          </a:p>
          <a:p>
            <a:pPr>
              <a:buNone/>
            </a:pPr>
            <a:r>
              <a:rPr lang="pl-PL" sz="1400" dirty="0" smtClean="0">
                <a:latin typeface="Comic Sans MS" pitchFamily="66" charset="0"/>
              </a:rPr>
              <a:t>Patrycja, kl. VI</a:t>
            </a:r>
          </a:p>
          <a:p>
            <a:pPr>
              <a:buNone/>
            </a:pPr>
            <a:endParaRPr lang="pl-PL" sz="1400" dirty="0" smtClean="0">
              <a:latin typeface="Comic Sans MS" pitchFamily="66" charset="0"/>
            </a:endParaRPr>
          </a:p>
          <a:p>
            <a:pPr>
              <a:buNone/>
            </a:pPr>
            <a:r>
              <a:rPr lang="pl-PL" sz="1400" dirty="0" smtClean="0">
                <a:latin typeface="Comic Sans MS" pitchFamily="66" charset="0"/>
              </a:rPr>
              <a:t>„Była to świetna rozrywka. Trzeba było wykazać się nie lada wiedzą”.</a:t>
            </a:r>
          </a:p>
          <a:p>
            <a:pPr>
              <a:buNone/>
            </a:pPr>
            <a:r>
              <a:rPr lang="pl-PL" sz="1400" dirty="0" smtClean="0">
                <a:latin typeface="Comic Sans MS" pitchFamily="66" charset="0"/>
              </a:rPr>
              <a:t>Marta, kl. VI</a:t>
            </a:r>
          </a:p>
          <a:p>
            <a:pPr>
              <a:buNone/>
            </a:pPr>
            <a:endParaRPr lang="pl-PL" sz="1400" dirty="0" smtClean="0">
              <a:latin typeface="Comic Sans MS" pitchFamily="66" charset="0"/>
            </a:endParaRPr>
          </a:p>
          <a:p>
            <a:pPr>
              <a:buNone/>
            </a:pPr>
            <a:r>
              <a:rPr lang="pl-PL" sz="1400" dirty="0" smtClean="0">
                <a:latin typeface="Comic Sans MS" pitchFamily="66" charset="0"/>
              </a:rPr>
              <a:t>„Wycieczka była niesamowita. Pani opowiedziała nam dużo ciekawostek o Miliczu, stawach i żyjących w nich rybach. To miejsce zawsze będę miło wspominać”.</a:t>
            </a:r>
          </a:p>
          <a:p>
            <a:pPr>
              <a:buNone/>
            </a:pPr>
            <a:r>
              <a:rPr lang="pl-PL" sz="1400" dirty="0" smtClean="0">
                <a:latin typeface="Comic Sans MS" pitchFamily="66" charset="0"/>
              </a:rPr>
              <a:t>Sandra, kl. VI</a:t>
            </a:r>
            <a:endParaRPr lang="pl-PL" sz="1400" dirty="0">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923702"/>
          </a:xfrm>
        </p:spPr>
        <p:txBody>
          <a:bodyPr>
            <a:normAutofit fontScale="90000"/>
          </a:bodyPr>
          <a:lstStyle/>
          <a:p>
            <a:pPr algn="ctr"/>
            <a:r>
              <a:rPr lang="pl-PL" dirty="0" smtClean="0"/>
              <a:t/>
            </a:r>
            <a:br>
              <a:rPr lang="pl-PL" dirty="0" smtClean="0"/>
            </a:br>
            <a:r>
              <a:rPr lang="pl-PL" dirty="0" smtClean="0"/>
              <a:t/>
            </a:r>
            <a:br>
              <a:rPr lang="pl-PL" dirty="0" smtClean="0"/>
            </a:br>
            <a:r>
              <a:rPr lang="pl-PL" dirty="0" smtClean="0"/>
              <a:t/>
            </a:r>
            <a:br>
              <a:rPr lang="pl-PL" dirty="0" smtClean="0"/>
            </a:br>
            <a:r>
              <a:rPr lang="pl-PL" dirty="0" smtClean="0">
                <a:latin typeface="Comic Sans MS" pitchFamily="66" charset="0"/>
              </a:rPr>
              <a:t>„Wycieczki przyrodnicze”</a:t>
            </a:r>
            <a:br>
              <a:rPr lang="pl-PL" dirty="0" smtClean="0">
                <a:latin typeface="Comic Sans MS" pitchFamily="66" charset="0"/>
              </a:rPr>
            </a:br>
            <a:endParaRPr lang="pl-PL" sz="1300" b="0" dirty="0">
              <a:latin typeface="Comic Sans MS" pitchFamily="66" charset="0"/>
            </a:endParaRPr>
          </a:p>
        </p:txBody>
      </p:sp>
      <p:pic>
        <p:nvPicPr>
          <p:cNvPr id="5" name="Symbol zastępczy zawartości 4" descr="SDC18030.JPG"/>
          <p:cNvPicPr>
            <a:picLocks noGrp="1" noChangeAspect="1"/>
          </p:cNvPicPr>
          <p:nvPr>
            <p:ph idx="1"/>
          </p:nvPr>
        </p:nvPicPr>
        <p:blipFill>
          <a:blip r:embed="rId2" cstate="print"/>
          <a:stretch>
            <a:fillRect/>
          </a:stretch>
        </p:blipFill>
        <p:spPr>
          <a:xfrm>
            <a:off x="4716463" y="1710730"/>
            <a:ext cx="3970337" cy="2977753"/>
          </a:xfrm>
        </p:spPr>
      </p:pic>
      <p:sp>
        <p:nvSpPr>
          <p:cNvPr id="4" name="Symbol zastępczy tekstu 3"/>
          <p:cNvSpPr>
            <a:spLocks noGrp="1"/>
          </p:cNvSpPr>
          <p:nvPr>
            <p:ph type="body" sz="half" idx="2"/>
          </p:nvPr>
        </p:nvSpPr>
        <p:spPr>
          <a:xfrm>
            <a:off x="611560" y="1412776"/>
            <a:ext cx="4320480" cy="4691063"/>
          </a:xfrm>
        </p:spPr>
        <p:txBody>
          <a:bodyPr/>
          <a:lstStyle/>
          <a:p>
            <a:r>
              <a:rPr lang="pl-PL" dirty="0" smtClean="0">
                <a:latin typeface="Comic Sans MS" pitchFamily="66" charset="0"/>
              </a:rPr>
              <a:t>Krośnice, Milicz, Domasławice,</a:t>
            </a:r>
          </a:p>
          <a:p>
            <a:r>
              <a:rPr lang="pl-PL" dirty="0" smtClean="0">
                <a:latin typeface="Comic Sans MS" pitchFamily="66" charset="0"/>
              </a:rPr>
              <a:t>t</a:t>
            </a:r>
            <a:r>
              <a:rPr lang="pl-PL" dirty="0" smtClean="0">
                <a:latin typeface="Comic Sans MS" pitchFamily="66" charset="0"/>
              </a:rPr>
              <a:t>o trzy wycieczki przyrodnicze. </a:t>
            </a:r>
          </a:p>
          <a:p>
            <a:endParaRPr lang="pl-PL" dirty="0" smtClean="0">
              <a:latin typeface="Comic Sans MS" pitchFamily="66" charset="0"/>
            </a:endParaRPr>
          </a:p>
          <a:p>
            <a:r>
              <a:rPr lang="pl-PL" dirty="0" smtClean="0">
                <a:latin typeface="Comic Sans MS" pitchFamily="66" charset="0"/>
              </a:rPr>
              <a:t>We wszystkich miejscach tam byliśmy</a:t>
            </a:r>
          </a:p>
          <a:p>
            <a:r>
              <a:rPr lang="pl-PL" dirty="0" smtClean="0">
                <a:latin typeface="Comic Sans MS" pitchFamily="66" charset="0"/>
              </a:rPr>
              <a:t>i dużo się nauczyliśmy.</a:t>
            </a:r>
          </a:p>
          <a:p>
            <a:endParaRPr lang="pl-PL" dirty="0" smtClean="0">
              <a:latin typeface="Comic Sans MS" pitchFamily="66" charset="0"/>
            </a:endParaRPr>
          </a:p>
          <a:p>
            <a:r>
              <a:rPr lang="pl-PL" dirty="0" smtClean="0">
                <a:latin typeface="Comic Sans MS" pitchFamily="66" charset="0"/>
              </a:rPr>
              <a:t>W Krośnicach wiedzę o wodzie zdobyliśmy,             w Miliczu w ciekawą grę graliśmy.</a:t>
            </a:r>
          </a:p>
          <a:p>
            <a:endParaRPr lang="pl-PL" dirty="0" smtClean="0">
              <a:latin typeface="Comic Sans MS" pitchFamily="66" charset="0"/>
            </a:endParaRPr>
          </a:p>
          <a:p>
            <a:r>
              <a:rPr lang="pl-PL" dirty="0" smtClean="0">
                <a:latin typeface="Comic Sans MS" pitchFamily="66" charset="0"/>
              </a:rPr>
              <a:t>W Domasławicach- wszyscy się z tym zgodzą, jeżdżenie na </a:t>
            </a:r>
            <a:r>
              <a:rPr lang="pl-PL" dirty="0" err="1" smtClean="0">
                <a:latin typeface="Comic Sans MS" pitchFamily="66" charset="0"/>
              </a:rPr>
              <a:t>q</a:t>
            </a:r>
            <a:r>
              <a:rPr lang="pl-PL" dirty="0" err="1" smtClean="0">
                <a:latin typeface="Comic Sans MS" pitchFamily="66" charset="0"/>
              </a:rPr>
              <a:t>uadach</a:t>
            </a:r>
            <a:r>
              <a:rPr lang="pl-PL" dirty="0" smtClean="0">
                <a:latin typeface="Comic Sans MS" pitchFamily="66" charset="0"/>
              </a:rPr>
              <a:t> było  największą przygodą.</a:t>
            </a:r>
          </a:p>
          <a:p>
            <a:endParaRPr lang="pl-PL" dirty="0" smtClean="0">
              <a:latin typeface="Comic Sans MS" pitchFamily="66" charset="0"/>
            </a:endParaRPr>
          </a:p>
          <a:p>
            <a:r>
              <a:rPr lang="pl-PL" dirty="0" smtClean="0">
                <a:latin typeface="Comic Sans MS" pitchFamily="66" charset="0"/>
              </a:rPr>
              <a:t>Wszystkie wycieczki były bardzo ciekawe                         i gwarantowały udaną zabawę.</a:t>
            </a:r>
          </a:p>
          <a:p>
            <a:endParaRPr lang="pl-PL" dirty="0" smtClean="0">
              <a:latin typeface="Comic Sans MS" pitchFamily="66" charset="0"/>
            </a:endParaRPr>
          </a:p>
          <a:p>
            <a:pPr algn="ctr"/>
            <a:r>
              <a:rPr lang="pl-PL" sz="1200" dirty="0" smtClean="0">
                <a:latin typeface="Comic Sans MS" pitchFamily="66" charset="0"/>
              </a:rPr>
              <a:t>Weronika i Andżelika</a:t>
            </a:r>
            <a:br>
              <a:rPr lang="pl-PL" sz="1200" dirty="0" smtClean="0">
                <a:latin typeface="Comic Sans MS" pitchFamily="66" charset="0"/>
              </a:rPr>
            </a:br>
            <a:r>
              <a:rPr lang="pl-PL" sz="1200" dirty="0" smtClean="0">
                <a:latin typeface="Comic Sans MS" pitchFamily="66" charset="0"/>
              </a:rPr>
              <a:t>klasa V</a:t>
            </a:r>
            <a:endParaRPr lang="pl-PL" sz="1200" dirty="0">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923702"/>
          </a:xfrm>
        </p:spPr>
        <p:txBody>
          <a:bodyPr>
            <a:normAutofit fontScale="90000"/>
          </a:bodyPr>
          <a:lstStyle/>
          <a:p>
            <a:pPr algn="ctr"/>
            <a:r>
              <a:rPr lang="pl-PL" dirty="0" smtClean="0"/>
              <a:t/>
            </a:r>
            <a:br>
              <a:rPr lang="pl-PL" dirty="0" smtClean="0"/>
            </a:br>
            <a:r>
              <a:rPr lang="pl-PL" dirty="0" smtClean="0"/>
              <a:t/>
            </a:r>
            <a:br>
              <a:rPr lang="pl-PL" dirty="0" smtClean="0"/>
            </a:br>
            <a:r>
              <a:rPr lang="pl-PL" dirty="0" smtClean="0">
                <a:latin typeface="Comic Sans MS" pitchFamily="66" charset="0"/>
              </a:rPr>
              <a:t>„Super wycieczki!”</a:t>
            </a:r>
            <a:r>
              <a:rPr lang="pl-PL" dirty="0" smtClean="0"/>
              <a:t/>
            </a:r>
            <a:br>
              <a:rPr lang="pl-PL" dirty="0" smtClean="0"/>
            </a:br>
            <a:r>
              <a:rPr lang="pl-PL" dirty="0" smtClean="0"/>
              <a:t/>
            </a:r>
            <a:br>
              <a:rPr lang="pl-PL" dirty="0" smtClean="0"/>
            </a:br>
            <a:endParaRPr lang="pl-PL" dirty="0"/>
          </a:p>
        </p:txBody>
      </p:sp>
      <p:pic>
        <p:nvPicPr>
          <p:cNvPr id="5" name="Symbol zastępczy zawartości 4" descr="SDC18071.JPG"/>
          <p:cNvPicPr>
            <a:picLocks noGrp="1" noChangeAspect="1"/>
          </p:cNvPicPr>
          <p:nvPr>
            <p:ph idx="1"/>
          </p:nvPr>
        </p:nvPicPr>
        <p:blipFill>
          <a:blip r:embed="rId2" cstate="print"/>
          <a:stretch>
            <a:fillRect/>
          </a:stretch>
        </p:blipFill>
        <p:spPr>
          <a:xfrm>
            <a:off x="4787900" y="1737519"/>
            <a:ext cx="3898900" cy="2924175"/>
          </a:xfrm>
        </p:spPr>
      </p:pic>
      <p:sp>
        <p:nvSpPr>
          <p:cNvPr id="4" name="Symbol zastępczy tekstu 3"/>
          <p:cNvSpPr>
            <a:spLocks noGrp="1"/>
          </p:cNvSpPr>
          <p:nvPr>
            <p:ph type="body" sz="half" idx="2"/>
          </p:nvPr>
        </p:nvSpPr>
        <p:spPr>
          <a:xfrm>
            <a:off x="457200" y="1052736"/>
            <a:ext cx="4258816" cy="5073427"/>
          </a:xfrm>
        </p:spPr>
        <p:txBody>
          <a:bodyPr/>
          <a:lstStyle/>
          <a:p>
            <a:r>
              <a:rPr lang="pl-PL" dirty="0" smtClean="0">
                <a:latin typeface="Comic Sans MS" pitchFamily="66" charset="0"/>
              </a:rPr>
              <a:t>W Krośnicach wodę pobieraliśmy                                          i ją badaliśmy.                                                                             Kolorowe proszki sypaliśmy                                                         i stan cieczy odczytywaliśmy.</a:t>
            </a:r>
          </a:p>
          <a:p>
            <a:r>
              <a:rPr lang="pl-PL" dirty="0" smtClean="0">
                <a:latin typeface="Comic Sans MS" pitchFamily="66" charset="0"/>
              </a:rPr>
              <a:t>Potem w Domasławicach                                                                     </a:t>
            </a:r>
            <a:r>
              <a:rPr lang="pl-PL" dirty="0" smtClean="0">
                <a:latin typeface="Comic Sans MS" pitchFamily="66" charset="0"/>
              </a:rPr>
              <a:t>z</a:t>
            </a:r>
            <a:r>
              <a:rPr lang="pl-PL" dirty="0" smtClean="0">
                <a:latin typeface="Comic Sans MS" pitchFamily="66" charset="0"/>
              </a:rPr>
              <a:t> gliny garnuszki lepiliśmy.                                                           W lesie  patyki zbieraliśmy,                                                         z których wspaniałe domki                                                     dla zwierząt zbudowaliśmy.</a:t>
            </a:r>
          </a:p>
          <a:p>
            <a:r>
              <a:rPr lang="pl-PL" dirty="0" smtClean="0">
                <a:latin typeface="Comic Sans MS" pitchFamily="66" charset="0"/>
              </a:rPr>
              <a:t>Milicz niesamowity,                                                                     bo to jest miasto Doliny Baryczy.                                              Bombki podziwialiśmy,                                                                   pereł szukaliśmy                                                                               i scenki odgrywaliśmy.</a:t>
            </a:r>
          </a:p>
          <a:p>
            <a:r>
              <a:rPr lang="pl-PL" dirty="0" smtClean="0">
                <a:latin typeface="Comic Sans MS" pitchFamily="66" charset="0"/>
              </a:rPr>
              <a:t>Wszystkie wycieczki były ciekawe.                                            Wiele się dowiedzieliśmy                                                           i chętnie na następne pojechalibyśmy.</a:t>
            </a:r>
          </a:p>
          <a:p>
            <a:endParaRPr lang="pl-PL" dirty="0" smtClean="0">
              <a:latin typeface="Comic Sans MS" pitchFamily="66" charset="0"/>
            </a:endParaRPr>
          </a:p>
          <a:p>
            <a:pPr algn="ctr"/>
            <a:endParaRPr lang="pl-PL" sz="1200" dirty="0" smtClean="0">
              <a:latin typeface="Comic Sans MS" pitchFamily="66" charset="0"/>
            </a:endParaRPr>
          </a:p>
          <a:p>
            <a:pPr algn="ctr"/>
            <a:r>
              <a:rPr lang="pl-PL" sz="1200" dirty="0" smtClean="0">
                <a:latin typeface="Comic Sans MS" pitchFamily="66" charset="0"/>
              </a:rPr>
              <a:t>Amelia</a:t>
            </a:r>
            <a:r>
              <a:rPr lang="pl-PL" sz="1200" dirty="0" smtClean="0">
                <a:latin typeface="Comic Sans MS" pitchFamily="66" charset="0"/>
              </a:rPr>
              <a:t>, Wiktoria, </a:t>
            </a:r>
            <a:r>
              <a:rPr lang="pl-PL" sz="1200" dirty="0" err="1" smtClean="0">
                <a:latin typeface="Comic Sans MS" pitchFamily="66" charset="0"/>
              </a:rPr>
              <a:t>Wiktoria</a:t>
            </a:r>
            <a:r>
              <a:rPr lang="pl-PL" sz="1200" dirty="0" smtClean="0">
                <a:latin typeface="Comic Sans MS" pitchFamily="66" charset="0"/>
              </a:rPr>
              <a:t>, Joanna</a:t>
            </a:r>
            <a:br>
              <a:rPr lang="pl-PL" sz="1200" dirty="0" smtClean="0">
                <a:latin typeface="Comic Sans MS" pitchFamily="66" charset="0"/>
              </a:rPr>
            </a:br>
            <a:r>
              <a:rPr lang="pl-PL" sz="1200" dirty="0" smtClean="0">
                <a:latin typeface="Comic Sans MS" pitchFamily="66" charset="0"/>
              </a:rPr>
              <a:t>uczennice kl. IV</a:t>
            </a:r>
            <a:endParaRPr lang="pl-PL" sz="1200" dirty="0" smtClean="0"/>
          </a:p>
          <a:p>
            <a:endParaRPr lang="pl-PL" dirty="0" smtClean="0"/>
          </a:p>
          <a:p>
            <a:endParaRPr lang="pl-PL" dirty="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2313" y="5517232"/>
            <a:ext cx="7772400" cy="864096"/>
          </a:xfrm>
        </p:spPr>
        <p:txBody>
          <a:bodyPr>
            <a:normAutofit/>
          </a:bodyPr>
          <a:lstStyle/>
          <a:p>
            <a:pPr algn="ctr"/>
            <a:r>
              <a:rPr lang="pl-PL" sz="1200" dirty="0" smtClean="0">
                <a:latin typeface="Comic Sans MS" pitchFamily="66" charset="0"/>
              </a:rPr>
              <a:t>Opracowała                                                                                                  Teresa Hęćka</a:t>
            </a:r>
            <a:endParaRPr lang="pl-PL" sz="1200" dirty="0">
              <a:latin typeface="Comic Sans MS" pitchFamily="66" charset="0"/>
            </a:endParaRPr>
          </a:p>
        </p:txBody>
      </p:sp>
      <p:sp>
        <p:nvSpPr>
          <p:cNvPr id="3" name="Symbol zastępczy tekstu 2"/>
          <p:cNvSpPr>
            <a:spLocks noGrp="1"/>
          </p:cNvSpPr>
          <p:nvPr>
            <p:ph type="body" idx="1"/>
          </p:nvPr>
        </p:nvSpPr>
        <p:spPr>
          <a:xfrm>
            <a:off x="722313" y="1988840"/>
            <a:ext cx="7772400" cy="1944215"/>
          </a:xfrm>
        </p:spPr>
        <p:txBody>
          <a:bodyPr>
            <a:normAutofit/>
          </a:bodyPr>
          <a:lstStyle/>
          <a:p>
            <a:pPr algn="ctr"/>
            <a:r>
              <a:rPr lang="pl-PL" sz="2400" dirty="0" smtClean="0">
                <a:latin typeface="Comic Sans MS" pitchFamily="66" charset="0"/>
              </a:rPr>
              <a:t>Dziękujemy za uwagę!</a:t>
            </a:r>
            <a:endParaRPr lang="pl-PL" sz="2400" dirty="0">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kumimoji="0" lang="pl-PL" sz="2000" b="0" i="0" u="none" strike="noStrike" cap="none" normalizeH="0" baseline="0" dirty="0" smtClean="0">
                <a:ln>
                  <a:noFill/>
                </a:ln>
                <a:solidFill>
                  <a:srgbClr val="222222"/>
                </a:solidFill>
                <a:effectLst/>
                <a:latin typeface="Comic Sans MS" pitchFamily="66" charset="0"/>
                <a:ea typeface="Calibri" pitchFamily="34" charset="0"/>
                <a:cs typeface="Times New Roman" pitchFamily="18" charset="0"/>
              </a:rPr>
              <a:t>Z wielkim zainteresowaniem przeprowadzali proste </a:t>
            </a:r>
            <a:r>
              <a:rPr kumimoji="0" lang="pl-PL" sz="2000" b="0" i="0" u="none" strike="noStrike" cap="none" normalizeH="0" baseline="0" dirty="0" smtClean="0">
                <a:ln>
                  <a:noFill/>
                </a:ln>
                <a:solidFill>
                  <a:srgbClr val="222222"/>
                </a:solidFill>
                <a:effectLst/>
                <a:latin typeface="Comic Sans MS" pitchFamily="66" charset="0"/>
                <a:ea typeface="Calibri" pitchFamily="34" charset="0"/>
                <a:cs typeface="Times New Roman" pitchFamily="18" charset="0"/>
              </a:rPr>
              <a:t>doświadczenia, </a:t>
            </a:r>
            <a:r>
              <a:rPr kumimoji="0" lang="pl-PL" sz="2000" b="0" i="0" u="none" strike="noStrike" cap="none" normalizeH="0" baseline="0" dirty="0" smtClean="0">
                <a:ln>
                  <a:noFill/>
                </a:ln>
                <a:solidFill>
                  <a:srgbClr val="222222"/>
                </a:solidFill>
                <a:effectLst/>
                <a:latin typeface="Comic Sans MS" pitchFamily="66" charset="0"/>
                <a:ea typeface="Calibri" pitchFamily="34" charset="0"/>
                <a:cs typeface="Times New Roman" pitchFamily="18" charset="0"/>
              </a:rPr>
              <a:t>posługując się sprzętem laboratoryjnym i podstawowymi odczynnikami chemicznymi.</a:t>
            </a:r>
            <a:endParaRPr lang="pl-PL" sz="2000" dirty="0"/>
          </a:p>
        </p:txBody>
      </p:sp>
      <p:pic>
        <p:nvPicPr>
          <p:cNvPr id="5" name="Symbol zastępczy zawartości 4" descr="SDC17861.JPG"/>
          <p:cNvPicPr>
            <a:picLocks noGrp="1" noChangeAspect="1"/>
          </p:cNvPicPr>
          <p:nvPr>
            <p:ph sz="half" idx="1"/>
          </p:nvPr>
        </p:nvPicPr>
        <p:blipFill>
          <a:blip r:embed="rId2" cstate="print"/>
          <a:stretch>
            <a:fillRect/>
          </a:stretch>
        </p:blipFill>
        <p:spPr>
          <a:xfrm>
            <a:off x="457200" y="2348706"/>
            <a:ext cx="4038600" cy="3028950"/>
          </a:xfrm>
        </p:spPr>
      </p:pic>
      <p:pic>
        <p:nvPicPr>
          <p:cNvPr id="6" name="Symbol zastępczy zawartości 5" descr="SDC17863.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smtClean="0">
                <a:latin typeface="Comic Sans MS" pitchFamily="66" charset="0"/>
              </a:rPr>
              <a:t>Brudna czy czysta? Jaka temperatura?</a:t>
            </a:r>
            <a:endParaRPr lang="pl-PL" sz="2000" dirty="0">
              <a:latin typeface="Comic Sans MS" pitchFamily="66" charset="0"/>
            </a:endParaRPr>
          </a:p>
        </p:txBody>
      </p:sp>
      <p:pic>
        <p:nvPicPr>
          <p:cNvPr id="5" name="Symbol zastępczy zawartości 4" descr="SDC17866.JPG"/>
          <p:cNvPicPr>
            <a:picLocks noGrp="1" noChangeAspect="1"/>
          </p:cNvPicPr>
          <p:nvPr>
            <p:ph sz="half" idx="1"/>
          </p:nvPr>
        </p:nvPicPr>
        <p:blipFill>
          <a:blip r:embed="rId2" cstate="print"/>
          <a:stretch>
            <a:fillRect/>
          </a:stretch>
        </p:blipFill>
        <p:spPr>
          <a:xfrm>
            <a:off x="457200" y="2348706"/>
            <a:ext cx="4038600" cy="3028950"/>
          </a:xfrm>
        </p:spPr>
      </p:pic>
      <p:pic>
        <p:nvPicPr>
          <p:cNvPr id="6" name="Symbol zastępczy zawartości 5" descr="SDC17870.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smtClean="0">
                <a:latin typeface="Comic Sans MS" pitchFamily="66" charset="0"/>
              </a:rPr>
              <a:t>Rozpoznajemy rośliny wodne.</a:t>
            </a:r>
            <a:endParaRPr lang="pl-PL" sz="2000" dirty="0">
              <a:latin typeface="Comic Sans MS" pitchFamily="66" charset="0"/>
            </a:endParaRPr>
          </a:p>
        </p:txBody>
      </p:sp>
      <p:pic>
        <p:nvPicPr>
          <p:cNvPr id="5" name="Symbol zastępczy zawartości 4" descr="SDC17876.JPG"/>
          <p:cNvPicPr>
            <a:picLocks noGrp="1" noChangeAspect="1"/>
          </p:cNvPicPr>
          <p:nvPr>
            <p:ph sz="half" idx="1"/>
          </p:nvPr>
        </p:nvPicPr>
        <p:blipFill>
          <a:blip r:embed="rId2" cstate="print"/>
          <a:stretch>
            <a:fillRect/>
          </a:stretch>
        </p:blipFill>
        <p:spPr>
          <a:xfrm>
            <a:off x="457200" y="2348706"/>
            <a:ext cx="4038600" cy="3028950"/>
          </a:xfrm>
        </p:spPr>
      </p:pic>
      <p:pic>
        <p:nvPicPr>
          <p:cNvPr id="6" name="Symbol zastępczy zawartości 5" descr="SDC17860.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smtClean="0">
                <a:latin typeface="Comic Sans MS" pitchFamily="66" charset="0"/>
              </a:rPr>
              <a:t>Jesteśmy badaczami kropli wody!</a:t>
            </a:r>
            <a:endParaRPr lang="pl-PL" sz="2000" dirty="0">
              <a:latin typeface="Comic Sans MS" pitchFamily="66" charset="0"/>
            </a:endParaRPr>
          </a:p>
        </p:txBody>
      </p:sp>
      <p:pic>
        <p:nvPicPr>
          <p:cNvPr id="5" name="Symbol zastępczy zawartości 4" descr="SDC17890.JPG"/>
          <p:cNvPicPr>
            <a:picLocks noGrp="1" noChangeAspect="1"/>
          </p:cNvPicPr>
          <p:nvPr>
            <p:ph sz="half" idx="1"/>
          </p:nvPr>
        </p:nvPicPr>
        <p:blipFill>
          <a:blip r:embed="rId2" cstate="print"/>
          <a:stretch>
            <a:fillRect/>
          </a:stretch>
        </p:blipFill>
        <p:spPr>
          <a:xfrm>
            <a:off x="457200" y="2348706"/>
            <a:ext cx="4038600" cy="3028950"/>
          </a:xfrm>
        </p:spPr>
      </p:pic>
      <p:pic>
        <p:nvPicPr>
          <p:cNvPr id="6" name="Symbol zastępczy zawartości 5" descr="SDC17913.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smtClean="0">
                <a:latin typeface="Comic Sans MS" pitchFamily="66" charset="0"/>
              </a:rPr>
              <a:t>Była </a:t>
            </a:r>
            <a:r>
              <a:rPr lang="pl-PL" sz="2000" dirty="0" smtClean="0">
                <a:latin typeface="Comic Sans MS" pitchFamily="66" charset="0"/>
              </a:rPr>
              <a:t>świetna </a:t>
            </a:r>
            <a:r>
              <a:rPr lang="pl-PL" sz="2000" dirty="0" smtClean="0">
                <a:latin typeface="Comic Sans MS" pitchFamily="66" charset="0"/>
              </a:rPr>
              <a:t>zabawa!</a:t>
            </a:r>
            <a:endParaRPr lang="pl-PL" sz="2000" dirty="0">
              <a:latin typeface="Comic Sans MS" pitchFamily="66" charset="0"/>
            </a:endParaRPr>
          </a:p>
        </p:txBody>
      </p:sp>
      <p:pic>
        <p:nvPicPr>
          <p:cNvPr id="5" name="Symbol zastępczy zawartości 4" descr="SDC17916.JPG"/>
          <p:cNvPicPr>
            <a:picLocks noGrp="1" noChangeAspect="1"/>
          </p:cNvPicPr>
          <p:nvPr>
            <p:ph sz="half" idx="1"/>
          </p:nvPr>
        </p:nvPicPr>
        <p:blipFill>
          <a:blip r:embed="rId2" cstate="print"/>
          <a:stretch>
            <a:fillRect/>
          </a:stretch>
        </p:blipFill>
        <p:spPr>
          <a:xfrm>
            <a:off x="457200" y="2348706"/>
            <a:ext cx="4038600" cy="3028950"/>
          </a:xfrm>
        </p:spPr>
      </p:pic>
      <p:pic>
        <p:nvPicPr>
          <p:cNvPr id="6" name="Symbol zastępczy zawartości 5" descr="SDC17915.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000" dirty="0">
                <a:latin typeface="Comic Sans MS" pitchFamily="66" charset="0"/>
              </a:rPr>
              <a:t>Jeszcze byliśmy pod wrażeniem poprzedniej </a:t>
            </a:r>
            <a:r>
              <a:rPr lang="pl-PL" sz="2000" dirty="0" smtClean="0">
                <a:latin typeface="Comic Sans MS" pitchFamily="66" charset="0"/>
              </a:rPr>
              <a:t>wycieczki, </a:t>
            </a:r>
            <a:r>
              <a:rPr lang="pl-PL" sz="2000" dirty="0">
                <a:latin typeface="Comic Sans MS" pitchFamily="66" charset="0"/>
              </a:rPr>
              <a:t>a już </a:t>
            </a:r>
            <a:r>
              <a:rPr lang="pl-PL" sz="2000" dirty="0" smtClean="0">
                <a:latin typeface="Comic Sans MS" pitchFamily="66" charset="0"/>
              </a:rPr>
              <a:t>       24 </a:t>
            </a:r>
            <a:r>
              <a:rPr lang="pl-PL" sz="2000" dirty="0">
                <a:latin typeface="Comic Sans MS" pitchFamily="66" charset="0"/>
              </a:rPr>
              <a:t>września pojechaliśmy na „Spotkanie z przyrodą nad stawami- rajd rowerowy z ornitologiem”. </a:t>
            </a:r>
          </a:p>
        </p:txBody>
      </p:sp>
      <p:pic>
        <p:nvPicPr>
          <p:cNvPr id="4" name="Symbol zastępczy zawartości 3" descr="SDC17923.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000" dirty="0">
                <a:latin typeface="Comic Sans MS" pitchFamily="66" charset="0"/>
              </a:rPr>
              <a:t>Wszyscy spotkaliśmy się przy chacie edukacyjnej koło Gajówki </a:t>
            </a:r>
            <a:r>
              <a:rPr lang="pl-PL" sz="2000" dirty="0" smtClean="0">
                <a:latin typeface="Comic Sans MS" pitchFamily="66" charset="0"/>
              </a:rPr>
              <a:t>              Ruda </a:t>
            </a:r>
            <a:r>
              <a:rPr lang="pl-PL" sz="2000" dirty="0">
                <a:latin typeface="Comic Sans MS" pitchFamily="66" charset="0"/>
              </a:rPr>
              <a:t>Milicka, gdzie oprócz wysłuchania cennych informacji </a:t>
            </a:r>
            <a:r>
              <a:rPr lang="pl-PL" sz="2000" dirty="0" smtClean="0">
                <a:latin typeface="Comic Sans MS" pitchFamily="66" charset="0"/>
              </a:rPr>
              <a:t>                     i </a:t>
            </a:r>
            <a:r>
              <a:rPr lang="pl-PL" sz="2000" dirty="0">
                <a:latin typeface="Comic Sans MS" pitchFamily="66" charset="0"/>
              </a:rPr>
              <a:t>rozpoznawania ptaków na </a:t>
            </a:r>
            <a:r>
              <a:rPr lang="pl-PL" sz="2000" dirty="0" smtClean="0">
                <a:latin typeface="Comic Sans MS" pitchFamily="66" charset="0"/>
              </a:rPr>
              <a:t>planszach, </a:t>
            </a:r>
            <a:r>
              <a:rPr lang="pl-PL" sz="2000" dirty="0">
                <a:latin typeface="Comic Sans MS" pitchFamily="66" charset="0"/>
              </a:rPr>
              <a:t>poczęstowani zostaliśmy pysznymi jabłuszkami i jeszcze pyszniejszym sokiem.</a:t>
            </a:r>
          </a:p>
        </p:txBody>
      </p:sp>
      <p:pic>
        <p:nvPicPr>
          <p:cNvPr id="5" name="Symbol zastępczy zawartości 4" descr="SDC17940.JPG"/>
          <p:cNvPicPr>
            <a:picLocks noGrp="1" noChangeAspect="1"/>
          </p:cNvPicPr>
          <p:nvPr>
            <p:ph sz="half" idx="1"/>
          </p:nvPr>
        </p:nvPicPr>
        <p:blipFill>
          <a:blip r:embed="rId2" cstate="print"/>
          <a:stretch>
            <a:fillRect/>
          </a:stretch>
        </p:blipFill>
        <p:spPr>
          <a:xfrm>
            <a:off x="457200" y="2348706"/>
            <a:ext cx="4038600" cy="3028950"/>
          </a:xfrm>
        </p:spPr>
      </p:pic>
      <p:pic>
        <p:nvPicPr>
          <p:cNvPr id="6" name="Symbol zastępczy zawartości 5" descr="SDC17944.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812</Words>
  <Application>Microsoft Office PowerPoint</Application>
  <PresentationFormat>Pokaz na ekranie (4:3)</PresentationFormat>
  <Paragraphs>67</Paragraphs>
  <Slides>28</Slides>
  <Notes>0</Notes>
  <HiddenSlides>0</HiddenSlides>
  <MMClips>0</MMClips>
  <ScaleCrop>false</ScaleCrop>
  <HeadingPairs>
    <vt:vector size="4" baseType="variant">
      <vt:variant>
        <vt:lpstr>Motyw</vt:lpstr>
      </vt:variant>
      <vt:variant>
        <vt:i4>1</vt:i4>
      </vt:variant>
      <vt:variant>
        <vt:lpstr>Tytuły slajdów</vt:lpstr>
      </vt:variant>
      <vt:variant>
        <vt:i4>28</vt:i4>
      </vt:variant>
    </vt:vector>
  </HeadingPairs>
  <TitlesOfParts>
    <vt:vector size="29" baseType="lpstr">
      <vt:lpstr>Motyw pakietu Office</vt:lpstr>
      <vt:lpstr>Wycieczki uczniów Szkoły Podstawowej  im. Polskich Sportowców                          w Tarchałach Wielkich w ramach projektu              „Edukacja dla Doliny Baryczy” </vt:lpstr>
      <vt:lpstr>Slajd 2</vt:lpstr>
      <vt:lpstr>Z wielkim zainteresowaniem przeprowadzali proste doświadczenia, posługując się sprzętem laboratoryjnym i podstawowymi odczynnikami chemicznymi.</vt:lpstr>
      <vt:lpstr>Brudna czy czysta? Jaka temperatura?</vt:lpstr>
      <vt:lpstr>Rozpoznajemy rośliny wodne.</vt:lpstr>
      <vt:lpstr>Jesteśmy badaczami kropli wody!</vt:lpstr>
      <vt:lpstr>Była świetna zabawa!</vt:lpstr>
      <vt:lpstr>Jeszcze byliśmy pod wrażeniem poprzedniej wycieczki, a już        24 września pojechaliśmy na „Spotkanie z przyrodą nad stawami- rajd rowerowy z ornitologiem”. </vt:lpstr>
      <vt:lpstr>Wszyscy spotkaliśmy się przy chacie edukacyjnej koło Gajówki               Ruda Milicka, gdzie oprócz wysłuchania cennych informacji                      i rozpoznawania ptaków na planszach, poczęstowani zostaliśmy pysznymi jabłuszkami i jeszcze pyszniejszym sokiem.</vt:lpstr>
      <vt:lpstr>Początek trasy to Ptasia Kraina, która była nie lada zaskoczeniem. Dzieci bardzo uważnie wyszukiwały domu z symbolami ptaków.            Miały możliwość obserwacji domu z rudy darniowej                                czy konstrukcji ryglowej. </vt:lpstr>
      <vt:lpstr>Najwięcej wrażeń dostarczyła jednak  wycieczka terenowa po rezerwacie „Stawy Milickie”. Przez lornetki rozpoznawali                     i obserwowali żerujące i odpoczywające na stawach ptaki. Poznali budowę, funkcjonowanie stawu i związanych z nim nowych pojęć, takich jak: mnich/pidło, grobla, leżak, stojak … </vt:lpstr>
      <vt:lpstr>Dużym zainteresowaniem cieszyła się jazda po ścieżce rowerowej trasą dawnej kolejki wąskotorowej połączona z obserwacją intrygujących znaków. </vt:lpstr>
      <vt:lpstr>         Na koniec dotarliśmy do największego stawu                                 w Dolinie Baryczy- Grabownica. Z wysokiej Ptasiej Wieży mogliśmy po raz kolejny zobaczyć wiele ptaków i poprawnie je nazwać. </vt:lpstr>
      <vt:lpstr>Krótko mówiąc! Było super! Tak najprościej można byłoby opisać wrażenia ze spotkania z przyrodą nad stawami.  </vt:lpstr>
      <vt:lpstr>Serdeczne podziękowania składamy Pani Zofii Pietryka                               i Panu Romanowi Guziak.    </vt:lpstr>
      <vt:lpstr>Kolejna wycieczka do Campusu Domasławice odbyła się 1 października. Wzięło w niej udział 37 uczniów. Tematem przewodnim warsztatów „ZIELONA ARCHITEKTURA” było szeroko rozumiane pojęcie „domu”              w ujęciu społecznym, przyrodniczym i architektonicznym. Zespołowe prace projektowe domu z Doliny Baryczy poprzedziła interesująca część wykładowa i dyskusyjna. Uczestnicy w trakcie zajęć uzyskali wiele informacji o regionie w zakresie przyrodniczym, uzupełniali karty pracy, pracowali z mapą.</vt:lpstr>
      <vt:lpstr>Nasze domy z Doliny Baryczy</vt:lpstr>
      <vt:lpstr>Niezwykłą pomysłowością i zaangażowaniem wykazały się dzieci przy budowie domku dla wybranego zwierzątka z materiałów przyniesionych ze spaceru do lasu. Należy dodać, że wykonano je bez użycia jakichkolwiek narzędzi.</vt:lpstr>
      <vt:lpstr>Wykonanie własnej pracy z gliny, to dopiero świetna zabawa! Pomysłowości nie było końca.</vt:lpstr>
      <vt:lpstr>Wiele radości dostarczył dzieciom Park Linowy składający się z 15 stacji aktywności ruchowej, rozmieszczony na terenie leśnym znajdującym się na terenie ośrodka. Należy dodać, że jest bardzo bezpieczny. Żal było odjeżdżać! Możemy jednak zdradzić tajemnicę,                         że Dzień Ziemi 2015 będziemy całą szkołą obchodzić właśnie tu-           w Campusie Domasławice. Termin 25 kwietnia 2015 roku „zaklepany”.  Dziękujemy Pani Ani i Pani Magdzie za miłą, serdeczną atmosferę oraz zdobytą wiedzę i umiejętności.</vt:lpstr>
      <vt:lpstr>Kreatywny Obiekt Multifunkcyjny Milicz 23 października 2014</vt:lpstr>
      <vt:lpstr>Jak to było? Już wiem!</vt:lpstr>
      <vt:lpstr>Liść! Z którego drzewa?</vt:lpstr>
      <vt:lpstr>Czas na zważenie zebranych rybek!</vt:lpstr>
      <vt:lpstr>Refleksje i wrażenia uczniów:</vt:lpstr>
      <vt:lpstr>   „Wycieczki przyrodnicze” </vt:lpstr>
      <vt:lpstr>  „Super wycieczki!”  </vt:lpstr>
      <vt:lpstr>Opracowała                                                                                                  Teresa Hęćka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Wycieczki uczniów Szkoły Podstawowej  im. Polskich Sportowców                          w Tarchałach Wielkich w ramach DNI KARPIA 2014</dc:title>
  <dc:creator>Admin</dc:creator>
  <cp:lastModifiedBy>Admin</cp:lastModifiedBy>
  <cp:revision>37</cp:revision>
  <dcterms:created xsi:type="dcterms:W3CDTF">2014-10-23T20:45:12Z</dcterms:created>
  <dcterms:modified xsi:type="dcterms:W3CDTF">2014-10-29T18:36:07Z</dcterms:modified>
</cp:coreProperties>
</file>